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0" r:id="rId2"/>
    <p:sldId id="267" r:id="rId3"/>
    <p:sldId id="326" r:id="rId4"/>
    <p:sldId id="320" r:id="rId5"/>
    <p:sldId id="302" r:id="rId6"/>
    <p:sldId id="327" r:id="rId7"/>
    <p:sldId id="301" r:id="rId8"/>
    <p:sldId id="328" r:id="rId9"/>
    <p:sldId id="264" r:id="rId10"/>
    <p:sldId id="32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3300"/>
    <a:srgbClr val="184D9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00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60630575587488"/>
          <c:y val="0"/>
          <c:w val="0.63432965291561005"/>
          <c:h val="0.951494369249721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CC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B4-4AD2-9671-DD0CCC36449D}"/>
              </c:ext>
            </c:extLst>
          </c:dPt>
          <c:dPt>
            <c:idx val="1"/>
            <c:bubble3D val="0"/>
            <c:spPr>
              <a:solidFill>
                <a:srgbClr val="184D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B4-4AD2-9671-DD0CCC36449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B4-4AD2-9671-DD0CCC364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D1B43-551B-44F2-A173-08E4BD487161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9BB6-A761-4FDF-8C8C-1D1B62D0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4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9BB6-A761-4FDF-8C8C-1D1B62D027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9BB6-A761-4FDF-8C8C-1D1B62D027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7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9BB6-A761-4FDF-8C8C-1D1B62D027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6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8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8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6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9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6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5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9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4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6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" y="8711"/>
            <a:ext cx="9167145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3145" y="2067694"/>
            <a:ext cx="9167145" cy="1224136"/>
          </a:xfrm>
          <a:prstGeom prst="rect">
            <a:avLst/>
          </a:prstGeom>
          <a:solidFill>
            <a:srgbClr val="184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57534" y="2387374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ЦИФРОВИЗАЦИИ СУДЕБНОЙ СИСТЕМЫ</a:t>
            </a:r>
            <a:endParaRPr lang="ru-RU" sz="25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8" t="-14285" r="48579" b="-14267"/>
          <a:stretch/>
        </p:blipFill>
        <p:spPr>
          <a:xfrm>
            <a:off x="7789255" y="1486381"/>
            <a:ext cx="1325978" cy="2386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8" t="-14285" r="48579" b="-14267"/>
          <a:stretch/>
        </p:blipFill>
        <p:spPr>
          <a:xfrm flipH="1">
            <a:off x="-14363" y="1486381"/>
            <a:ext cx="1325978" cy="2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7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8" y="0"/>
            <a:ext cx="9178718" cy="5172749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971600" y="270542"/>
            <a:ext cx="69847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k-KZ" sz="1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ОБЗОР ЕВРОКОМИССИИ ПО ЭФФЕКТИВНОСТИ </a:t>
            </a:r>
            <a:r>
              <a:rPr lang="ru-RU" altLang="kk-KZ" sz="17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ПРАВОСУДИЯ</a:t>
            </a:r>
            <a:endParaRPr lang="ru-RU" altLang="kk-KZ" sz="1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512" y="987574"/>
            <a:ext cx="9178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altLang="kk-KZ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kk-K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СУДАМИ </a:t>
            </a:r>
            <a:r>
              <a:rPr lang="en-US" altLang="kk-K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altLang="kk-K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9732" y="1698001"/>
            <a:ext cx="4608512" cy="517736"/>
          </a:xfrm>
          <a:prstGeom prst="rect">
            <a:avLst/>
          </a:prstGeom>
          <a:solidFill>
            <a:srgbClr val="25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3A1C4F-05AE-44CA-AB37-5613C604C98B}"/>
              </a:ext>
            </a:extLst>
          </p:cNvPr>
          <p:cNvSpPr/>
          <p:nvPr/>
        </p:nvSpPr>
        <p:spPr>
          <a:xfrm>
            <a:off x="2159729" y="1756814"/>
            <a:ext cx="46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ЛАТВИЯ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9732" y="2346073"/>
            <a:ext cx="4608512" cy="517736"/>
          </a:xfrm>
          <a:prstGeom prst="rect">
            <a:avLst/>
          </a:prstGeom>
          <a:solidFill>
            <a:srgbClr val="25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A3A1C4F-05AE-44CA-AB37-5613C604C98B}"/>
              </a:ext>
            </a:extLst>
          </p:cNvPr>
          <p:cNvSpPr/>
          <p:nvPr/>
        </p:nvSpPr>
        <p:spPr>
          <a:xfrm>
            <a:off x="2159731" y="2404886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ЭСТОНИЯ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9732" y="2994145"/>
            <a:ext cx="4608512" cy="517736"/>
          </a:xfrm>
          <a:prstGeom prst="rect">
            <a:avLst/>
          </a:prstGeom>
          <a:solidFill>
            <a:srgbClr val="25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A3A1C4F-05AE-44CA-AB37-5613C604C98B}"/>
              </a:ext>
            </a:extLst>
          </p:cNvPr>
          <p:cNvSpPr/>
          <p:nvPr/>
        </p:nvSpPr>
        <p:spPr>
          <a:xfrm>
            <a:off x="2159731" y="3052958"/>
            <a:ext cx="4608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ВЕНГРИЯ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59731" y="3637706"/>
            <a:ext cx="4608513" cy="517736"/>
          </a:xfrm>
          <a:prstGeom prst="rect">
            <a:avLst/>
          </a:prstGeom>
          <a:solidFill>
            <a:srgbClr val="25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A3A1C4F-05AE-44CA-AB37-5613C604C98B}"/>
              </a:ext>
            </a:extLst>
          </p:cNvPr>
          <p:cNvSpPr/>
          <p:nvPr/>
        </p:nvSpPr>
        <p:spPr>
          <a:xfrm>
            <a:off x="2159728" y="3696519"/>
            <a:ext cx="460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КАЗАХСТАН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9730" y="4299696"/>
            <a:ext cx="4608513" cy="517736"/>
          </a:xfrm>
          <a:prstGeom prst="rect">
            <a:avLst/>
          </a:prstGeom>
          <a:solidFill>
            <a:srgbClr val="25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A3A1C4F-05AE-44CA-AB37-5613C604C98B}"/>
              </a:ext>
            </a:extLst>
          </p:cNvPr>
          <p:cNvSpPr/>
          <p:nvPr/>
        </p:nvSpPr>
        <p:spPr>
          <a:xfrm>
            <a:off x="2159731" y="4358509"/>
            <a:ext cx="4608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7D70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(всего 47 стран)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6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" y="-20538"/>
            <a:ext cx="9167145" cy="5172749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5904" y="1415824"/>
            <a:ext cx="836916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подача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смартфон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подпись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автоматическая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регистрация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банк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судебных актов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237877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k-K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СУДЕБНЫЙ КАБИНЕТ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9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40"/>
            <a:ext cx="9178718" cy="5172749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971600" y="237877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k-K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ЭЛЕКТРОННЫЕ ЗАЛЫ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6056" y="3147814"/>
            <a:ext cx="4109485" cy="12926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9388" indent="-179388"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k-KZ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k-KZ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формат заседания</a:t>
            </a:r>
          </a:p>
          <a:p>
            <a:pPr marL="179388" indent="-179388"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k-KZ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k-KZ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удалённое участие по гаджетам</a:t>
            </a:r>
          </a:p>
          <a:p>
            <a:pPr marL="179388" indent="-179388"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k-KZ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k-KZ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безбумажное рассмотрение 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="" xmlns:a16="http://schemas.microsoft.com/office/drawing/2014/main" id="{341C50D9-8A4B-F9F7-DDCB-20559B9D135E}"/>
              </a:ext>
            </a:extLst>
          </p:cNvPr>
          <p:cNvSpPr/>
          <p:nvPr/>
        </p:nvSpPr>
        <p:spPr>
          <a:xfrm>
            <a:off x="5411800" y="1123153"/>
            <a:ext cx="3391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altLang="kk-KZ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1 176 </a:t>
            </a:r>
            <a:r>
              <a:rPr lang="ru-RU" altLang="kk-K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залов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8081E82-DBF9-C436-6F3E-4B315ABAC9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8105"/>
          <a:stretch/>
        </p:blipFill>
        <p:spPr>
          <a:xfrm>
            <a:off x="188855" y="1203598"/>
            <a:ext cx="4815193" cy="32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0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8" y="0"/>
            <a:ext cx="9167145" cy="5172749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971600" y="237877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k-K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ЭЛЕКТРОННОЕ СУДОПРОИЗВОДСТВО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7494" y="1491630"/>
            <a:ext cx="8163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altLang="kk-K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судебный кейс </a:t>
            </a:r>
            <a:br>
              <a:rPr lang="ru-RU" altLang="kk-K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k-KZ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</a:t>
            </a:r>
            <a:r>
              <a:rPr lang="ru-RU" altLang="kk-K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9953" y="3660206"/>
            <a:ext cx="8177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altLang="kk-K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минута = </a:t>
            </a:r>
            <a:r>
              <a:rPr lang="ru-RU" altLang="kk-K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kk-K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58038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" y="-20538"/>
            <a:ext cx="9167145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sp>
        <p:nvSpPr>
          <p:cNvPr id="21" name="Объект 3"/>
          <p:cNvSpPr>
            <a:spLocks noGrp="1"/>
          </p:cNvSpPr>
          <p:nvPr>
            <p:ph type="title"/>
          </p:nvPr>
        </p:nvSpPr>
        <p:spPr>
          <a:xfrm>
            <a:off x="971599" y="268415"/>
            <a:ext cx="4668735" cy="391280"/>
          </a:xfrm>
          <a:prstGeom prst="rect">
            <a:avLst/>
          </a:prstGeom>
          <a:noFill/>
        </p:spPr>
        <p:txBody>
          <a:bodyPr wrap="square" lIns="58311" tIns="29156" rIns="58311" bIns="29156" rtlCol="0" anchor="ctr">
            <a:spAutoFit/>
          </a:bodyPr>
          <a:lstStyle/>
          <a:p>
            <a:pPr marL="0" indent="0" defTabSz="815160">
              <a:buNone/>
            </a:pPr>
            <a:r>
              <a:rPr lang="ru-RU" sz="24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СИТУАЦИОННЫЙ ЦЕНТР</a:t>
            </a:r>
            <a:endParaRPr lang="ru-RU" sz="2400" b="1" i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707-0190\Desktop\20170918205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8148"/>
            <a:ext cx="3240360" cy="18516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81736" y="1004845"/>
            <a:ext cx="4338736" cy="1346823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система мониторинга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режиме реального времени отслеживает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  <a:r>
              <a:rPr lang="ru-RU" sz="2000" b="1" dirty="0">
                <a:solidFill>
                  <a:srgbClr val="1136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работы судов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3346285"/>
            <a:ext cx="4087928" cy="1131380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блоки показателей мониторинга: </a:t>
            </a:r>
          </a:p>
          <a:p>
            <a:pPr marL="167621" indent="-167621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судопроизводство и делопроизводство</a:t>
            </a:r>
          </a:p>
          <a:p>
            <a:pPr marL="167621" indent="-167621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судебных органов</a:t>
            </a:r>
          </a:p>
          <a:p>
            <a:pPr marL="167621" indent="-167621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безопасность</a:t>
            </a:r>
          </a:p>
          <a:p>
            <a:pPr marL="167621" indent="-167621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судебные залы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6"/>
          <a:srcRect t="16572" r="50235" b="4571"/>
          <a:stretch/>
        </p:blipFill>
        <p:spPr bwMode="auto">
          <a:xfrm>
            <a:off x="539552" y="2139702"/>
            <a:ext cx="3382388" cy="1841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/>
          <a:srcRect t="7356"/>
          <a:stretch/>
        </p:blipFill>
        <p:spPr bwMode="auto">
          <a:xfrm>
            <a:off x="1727472" y="3019952"/>
            <a:ext cx="3132560" cy="1784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244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" y="-20538"/>
            <a:ext cx="9167145" cy="5172749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1312" y="942109"/>
            <a:ext cx="8369160" cy="400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одинаковая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нагрузка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судах</a:t>
            </a:r>
            <a:endParaRPr lang="ru-RU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превенция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коррупции</a:t>
            </a:r>
            <a:endParaRPr lang="ru-RU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реальная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независимость </a:t>
            </a:r>
            <a: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судей</a:t>
            </a:r>
            <a:endParaRPr lang="ru-RU" sz="500" b="1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канцелярия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географическая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«свобода» </a:t>
            </a:r>
            <a: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судей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экономия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ресурсов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237877"/>
            <a:ext cx="673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k-K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</a:t>
            </a:r>
            <a:r>
              <a:rPr lang="en-US" altLang="kk-K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altLang="kk-K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БУДУЩЕГО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" y="8711"/>
            <a:ext cx="9167145" cy="5143500"/>
          </a:xfrm>
          <a:prstGeom prst="rect">
            <a:avLst/>
          </a:prstGeom>
        </p:spPr>
      </p:pic>
      <p:sp>
        <p:nvSpPr>
          <p:cNvPr id="6" name="Объект 3"/>
          <p:cNvSpPr>
            <a:spLocks noGrp="1"/>
          </p:cNvSpPr>
          <p:nvPr>
            <p:ph type="title"/>
          </p:nvPr>
        </p:nvSpPr>
        <p:spPr>
          <a:xfrm>
            <a:off x="971600" y="269480"/>
            <a:ext cx="5760640" cy="391280"/>
          </a:xfrm>
          <a:prstGeom prst="rect">
            <a:avLst/>
          </a:prstGeom>
          <a:noFill/>
        </p:spPr>
        <p:txBody>
          <a:bodyPr wrap="square" lIns="58311" tIns="29156" rIns="58311" bIns="29156" rtlCol="0" anchor="ctr">
            <a:spAutoFit/>
          </a:bodyPr>
          <a:lstStyle/>
          <a:p>
            <a:pPr defTabSz="815160"/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СУДЕБНАЯ АНАЛИТИКА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7B5B577-0985-402D-9597-9F882544EBF8}"/>
              </a:ext>
            </a:extLst>
          </p:cNvPr>
          <p:cNvSpPr/>
          <p:nvPr/>
        </p:nvSpPr>
        <p:spPr>
          <a:xfrm>
            <a:off x="1019561" y="1716492"/>
            <a:ext cx="605551" cy="1546577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/>
            <a:r>
              <a:rPr lang="ru-RU" sz="9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75DA41E-2CAE-4464-9B13-7D201C3B7304}"/>
              </a:ext>
            </a:extLst>
          </p:cNvPr>
          <p:cNvSpPr/>
          <p:nvPr/>
        </p:nvSpPr>
        <p:spPr>
          <a:xfrm>
            <a:off x="3266229" y="1716492"/>
            <a:ext cx="605551" cy="1546577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/>
            <a:r>
              <a:rPr lang="ru-RU" sz="9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8CE3BEA-6A15-4791-A095-C6828375652A}"/>
              </a:ext>
            </a:extLst>
          </p:cNvPr>
          <p:cNvSpPr/>
          <p:nvPr/>
        </p:nvSpPr>
        <p:spPr>
          <a:xfrm>
            <a:off x="5487643" y="1716492"/>
            <a:ext cx="605551" cy="1546577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/>
            <a:r>
              <a:rPr lang="ru-RU" sz="9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F0E383A-0BC6-4CA1-9D50-5D4E15B83E56}"/>
              </a:ext>
            </a:extLst>
          </p:cNvPr>
          <p:cNvSpPr/>
          <p:nvPr/>
        </p:nvSpPr>
        <p:spPr>
          <a:xfrm>
            <a:off x="7564252" y="1716490"/>
            <a:ext cx="605551" cy="1546577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/>
            <a:r>
              <a:rPr lang="ru-RU" sz="9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29791C7-FEF2-431B-9088-1A3EDED5EBC6}"/>
              </a:ext>
            </a:extLst>
          </p:cNvPr>
          <p:cNvSpPr/>
          <p:nvPr/>
        </p:nvSpPr>
        <p:spPr>
          <a:xfrm>
            <a:off x="285827" y="3625015"/>
            <a:ext cx="2007973" cy="561690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УМНЫЙ ПОИСК</a:t>
            </a:r>
          </a:p>
          <a:p>
            <a:pPr algn="ctr"/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СУДЕБНОГО АКТА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C50420E-D16D-4E80-A644-DEC05791F7FC}"/>
              </a:ext>
            </a:extLst>
          </p:cNvPr>
          <p:cNvSpPr/>
          <p:nvPr/>
        </p:nvSpPr>
        <p:spPr>
          <a:xfrm>
            <a:off x="2479758" y="3625015"/>
            <a:ext cx="2198104" cy="561690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АНОМАЛЬНЫЕ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СУДЕБНЫЕ АКТЫ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34DC747-B325-4896-8174-59C66720FE9B}"/>
              </a:ext>
            </a:extLst>
          </p:cNvPr>
          <p:cNvSpPr/>
          <p:nvPr/>
        </p:nvSpPr>
        <p:spPr>
          <a:xfrm>
            <a:off x="5038520" y="3625015"/>
            <a:ext cx="1584397" cy="561690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ЖИЗНЕННЫЙ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ЦИКЛ ДЕЛА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43CDA21-658D-4B8D-B274-5D747F2C326C}"/>
              </a:ext>
            </a:extLst>
          </p:cNvPr>
          <p:cNvSpPr/>
          <p:nvPr/>
        </p:nvSpPr>
        <p:spPr>
          <a:xfrm>
            <a:off x="6966099" y="3625015"/>
            <a:ext cx="1801858" cy="561690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ПРОГНОЗ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ИСХОДА ДЕЛА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E8B1BFD-EECA-4A4E-BE0A-BEDC2EEB5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038705" y="1634768"/>
            <a:ext cx="1656645" cy="16574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E8B1BFD-EECA-4A4E-BE0A-BEDC2EEB5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999111" y="1634768"/>
            <a:ext cx="1656645" cy="16574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E8B1BFD-EECA-4A4E-BE0A-BEDC2EEB5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10554" y="1661040"/>
            <a:ext cx="1656645" cy="16574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E8B1BFD-EECA-4A4E-BE0A-BEDC2EEB5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61491" y="1661038"/>
            <a:ext cx="1656645" cy="16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8" y="0"/>
            <a:ext cx="9178718" cy="5172749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971600" y="237877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k-KZ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</a:t>
            </a:r>
            <a:r>
              <a:rPr lang="en-US" altLang="kk-KZ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LegalTech</a:t>
            </a:r>
            <a:endParaRPr lang="ru-RU" altLang="kk-K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512" y="1491630"/>
            <a:ext cx="9178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altLang="kk-K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судебной информации через</a:t>
            </a:r>
          </a:p>
          <a:p>
            <a:pPr algn="ctr" fontAlgn="t"/>
            <a:r>
              <a:rPr lang="en-US" altLang="kk-KZ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BRIDGE</a:t>
            </a:r>
            <a:r>
              <a:rPr lang="ru-RU" altLang="kk-KZ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kk-KZ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953" y="4034557"/>
            <a:ext cx="8177801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 fontAlgn="t"/>
            <a:r>
              <a:rPr lang="ru-RU" altLang="kk-K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kk-K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kk-K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</a:t>
            </a:r>
            <a:r>
              <a:rPr lang="ru-RU" altLang="kk-K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4732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" y="-20538"/>
            <a:ext cx="9167145" cy="5143500"/>
          </a:xfrm>
          <a:prstGeom prst="rect">
            <a:avLst/>
          </a:prstGeom>
        </p:spPr>
      </p:pic>
      <p:sp>
        <p:nvSpPr>
          <p:cNvPr id="21" name="Объект 3"/>
          <p:cNvSpPr>
            <a:spLocks noGrp="1"/>
          </p:cNvSpPr>
          <p:nvPr>
            <p:ph type="title"/>
          </p:nvPr>
        </p:nvSpPr>
        <p:spPr>
          <a:xfrm>
            <a:off x="971600" y="267494"/>
            <a:ext cx="6120680" cy="391280"/>
          </a:xfrm>
          <a:prstGeom prst="rect">
            <a:avLst/>
          </a:prstGeom>
          <a:noFill/>
        </p:spPr>
        <p:txBody>
          <a:bodyPr wrap="square" lIns="58311" tIns="29156" rIns="58311" bIns="29156" rtlCol="0" anchor="ctr">
            <a:spAutoFit/>
          </a:bodyPr>
          <a:lstStyle/>
          <a:p>
            <a:pPr defTabSz="81516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SMART-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 СУДЬИ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486"/>
            <a:ext cx="792698" cy="50405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7BC3F852-10FA-499D-B63B-D678769518E6}"/>
              </a:ext>
            </a:extLst>
          </p:cNvPr>
          <p:cNvGrpSpPr/>
          <p:nvPr/>
        </p:nvGrpSpPr>
        <p:grpSpPr>
          <a:xfrm>
            <a:off x="-713738" y="1275606"/>
            <a:ext cx="5789794" cy="3919132"/>
            <a:chOff x="217303" y="1318118"/>
            <a:chExt cx="7719727" cy="5225509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="" xmlns:a16="http://schemas.microsoft.com/office/drawing/2014/main" id="{9BFDB61E-A9A8-485B-863C-2A8D13B53B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85453184"/>
                </p:ext>
              </p:extLst>
            </p:nvPr>
          </p:nvGraphicFramePr>
          <p:xfrm>
            <a:off x="217303" y="1318118"/>
            <a:ext cx="6870314" cy="52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C993518E-4677-4F53-9AA4-996E4D6EB963}"/>
                </a:ext>
              </a:extLst>
            </p:cNvPr>
            <p:cNvSpPr/>
            <p:nvPr/>
          </p:nvSpPr>
          <p:spPr>
            <a:xfrm>
              <a:off x="3781910" y="2798418"/>
              <a:ext cx="1205887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25%</a:t>
              </a:r>
              <a:endParaRPr lang="ru-RU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5ADB828F-3B33-41A2-8F0D-022C13EF6668}"/>
                </a:ext>
              </a:extLst>
            </p:cNvPr>
            <p:cNvSpPr/>
            <p:nvPr/>
          </p:nvSpPr>
          <p:spPr>
            <a:xfrm>
              <a:off x="2181315" y="4261038"/>
              <a:ext cx="1302719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75%</a:t>
              </a:r>
              <a:endPara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A2AB9DA-4362-428A-9CBC-5B2D390DCB63}"/>
                </a:ext>
              </a:extLst>
            </p:cNvPr>
            <p:cNvSpPr txBox="1"/>
            <p:nvPr/>
          </p:nvSpPr>
          <p:spPr>
            <a:xfrm>
              <a:off x="4993163" y="1578457"/>
              <a:ext cx="294386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4406" indent="-194406">
                <a:buFont typeface="Arial" pitchFamily="34" charset="0"/>
                <a:buChar char="•"/>
              </a:pPr>
              <a:r>
                <a:rPr lang="kk-KZ" sz="1600" dirty="0"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cs typeface="Arial" pitchFamily="34" charset="0"/>
                </a:rPr>
                <a:t>запреты на выезд</a:t>
              </a:r>
            </a:p>
            <a:p>
              <a:pPr marL="194406" indent="-194406">
                <a:buFont typeface="Arial" pitchFamily="34" charset="0"/>
                <a:buChar char="•"/>
              </a:pPr>
              <a:r>
                <a:rPr lang="kk-KZ" sz="1600" dirty="0"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cs typeface="Arial" pitchFamily="34" charset="0"/>
                </a:rPr>
                <a:t>судебные </a:t>
              </a:r>
              <a:r>
                <a:rPr lang="kk-KZ" sz="1600" dirty="0" smtClean="0"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cs typeface="Arial" pitchFamily="34" charset="0"/>
                </a:rPr>
                <a:t>приказы</a:t>
              </a:r>
              <a:endParaRPr lang="kk-KZ" sz="1600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D11B1BC-B600-4CCD-A7DE-E863A9AD6B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89" y="1067726"/>
            <a:ext cx="1254929" cy="158677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373825-04D0-4292-BDA1-BA13953AB751}"/>
              </a:ext>
            </a:extLst>
          </p:cNvPr>
          <p:cNvSpPr/>
          <p:nvPr/>
        </p:nvSpPr>
        <p:spPr>
          <a:xfrm>
            <a:off x="6531385" y="1376961"/>
            <a:ext cx="2172630" cy="978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r>
              <a:rPr lang="kk-KZ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РОБОТ</a:t>
            </a:r>
            <a:r>
              <a:rPr lang="kk-K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регистрирует</a:t>
            </a:r>
          </a:p>
          <a:p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анализирует</a:t>
            </a:r>
          </a:p>
          <a:p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готовит проект  </a:t>
            </a:r>
          </a:p>
          <a:p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судебного акта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D1AEB9-00CC-4D19-9D33-0E6F5D2E6E3D}"/>
              </a:ext>
            </a:extLst>
          </p:cNvPr>
          <p:cNvSpPr/>
          <p:nvPr/>
        </p:nvSpPr>
        <p:spPr>
          <a:xfrm>
            <a:off x="6531386" y="3344181"/>
            <a:ext cx="2505110" cy="978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r>
              <a:rPr lang="kk-KZ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СУДЬЯ</a:t>
            </a:r>
            <a:r>
              <a:rPr lang="kk-K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проверяет</a:t>
            </a:r>
          </a:p>
          <a:p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подписывает</a:t>
            </a:r>
          </a:p>
          <a:p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несет ответственность</a:t>
            </a:r>
            <a:endParaRPr lang="kk-KZ" sz="2000" dirty="0">
              <a:solidFill>
                <a:srgbClr val="1136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04EDA05-C97E-4C61-94FA-E30BD26A5D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92245"/>
            <a:ext cx="954239" cy="1335284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751286" y="2030662"/>
            <a:ext cx="120768" cy="146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54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199</Words>
  <Application>Microsoft Office PowerPoint</Application>
  <PresentationFormat>Экран (16:9)</PresentationFormat>
  <Paragraphs>73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СИТУАЦИОННЫЙ ЦЕНТР</vt:lpstr>
      <vt:lpstr>Презентация PowerPoint</vt:lpstr>
      <vt:lpstr>ЦИФРОВАЯ СУДЕБНАЯ АНАЛИТИКА</vt:lpstr>
      <vt:lpstr>Презентация PowerPoint</vt:lpstr>
      <vt:lpstr>SMART-ПОМОЩНИК СУДЬИ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ТЛЕПОВА ДИНАРА ПАНАБЕКОВНА</dc:creator>
  <cp:lastModifiedBy>ЕНСЕБАЕВ ДАУРЕН НУРЛАНОВИЧ</cp:lastModifiedBy>
  <cp:revision>242</cp:revision>
  <dcterms:created xsi:type="dcterms:W3CDTF">2020-09-15T04:02:57Z</dcterms:created>
  <dcterms:modified xsi:type="dcterms:W3CDTF">2022-11-30T08:43:10Z</dcterms:modified>
</cp:coreProperties>
</file>