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15"/>
  </p:notesMasterIdLst>
  <p:sldIdLst>
    <p:sldId id="257" r:id="rId3"/>
    <p:sldId id="296" r:id="rId4"/>
    <p:sldId id="258" r:id="rId5"/>
    <p:sldId id="259" r:id="rId6"/>
    <p:sldId id="260" r:id="rId7"/>
    <p:sldId id="261" r:id="rId8"/>
    <p:sldId id="264" r:id="rId9"/>
    <p:sldId id="265" r:id="rId10"/>
    <p:sldId id="266" r:id="rId11"/>
    <p:sldId id="272" r:id="rId12"/>
    <p:sldId id="291" r:id="rId13"/>
    <p:sldId id="276" r:id="rId14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600"/>
    <a:srgbClr val="C1C1C1"/>
    <a:srgbClr val="646464"/>
    <a:srgbClr val="FCC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0" autoAdjust="0"/>
    <p:restoredTop sz="94660"/>
  </p:normalViewPr>
  <p:slideViewPr>
    <p:cSldViewPr snapToGrid="0">
      <p:cViewPr>
        <p:scale>
          <a:sx n="75" d="100"/>
          <a:sy n="75" d="100"/>
        </p:scale>
        <p:origin x="-474" y="-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5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5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r">
              <a:defRPr sz="1200"/>
            </a:lvl1pPr>
          </a:lstStyle>
          <a:p>
            <a:fld id="{B47C3E54-8B86-4827-9D2D-4E30A29BDDCE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68" tIns="45784" rIns="91568" bIns="45784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568" tIns="45784" rIns="91568" bIns="4578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4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4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r">
              <a:defRPr sz="1200"/>
            </a:lvl1pPr>
          </a:lstStyle>
          <a:p>
            <a:fld id="{A073E1C9-5A32-4B33-8555-19CD00751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403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"/>
          <p:cNvSpPr>
            <a:spLocks noChangeAspect="1"/>
          </p:cNvSpPr>
          <p:nvPr userDrawn="1"/>
        </p:nvSpPr>
        <p:spPr>
          <a:xfrm>
            <a:off x="3851957" y="615950"/>
            <a:ext cx="7731797" cy="3575304"/>
          </a:xfrm>
          <a:custGeom>
            <a:avLst/>
            <a:gdLst>
              <a:gd name="connsiteX0" fmla="*/ 0 w 6753225"/>
              <a:gd name="connsiteY0" fmla="*/ 0 h 3400425"/>
              <a:gd name="connsiteX1" fmla="*/ 6753225 w 6753225"/>
              <a:gd name="connsiteY1" fmla="*/ 0 h 3400425"/>
              <a:gd name="connsiteX2" fmla="*/ 6753225 w 6753225"/>
              <a:gd name="connsiteY2" fmla="*/ 3400425 h 3400425"/>
              <a:gd name="connsiteX3" fmla="*/ 0 w 6753225"/>
              <a:gd name="connsiteY3" fmla="*/ 3400425 h 3400425"/>
              <a:gd name="connsiteX4" fmla="*/ 0 w 6753225"/>
              <a:gd name="connsiteY4" fmla="*/ 0 h 3400425"/>
              <a:gd name="connsiteX0" fmla="*/ 0 w 6755607"/>
              <a:gd name="connsiteY0" fmla="*/ 1197768 h 3400425"/>
              <a:gd name="connsiteX1" fmla="*/ 6755607 w 6755607"/>
              <a:gd name="connsiteY1" fmla="*/ 0 h 3400425"/>
              <a:gd name="connsiteX2" fmla="*/ 6755607 w 6755607"/>
              <a:gd name="connsiteY2" fmla="*/ 3400425 h 3400425"/>
              <a:gd name="connsiteX3" fmla="*/ 2382 w 6755607"/>
              <a:gd name="connsiteY3" fmla="*/ 3400425 h 3400425"/>
              <a:gd name="connsiteX4" fmla="*/ 0 w 6755607"/>
              <a:gd name="connsiteY4" fmla="*/ 1197768 h 3400425"/>
              <a:gd name="connsiteX0" fmla="*/ 3182 w 6753225"/>
              <a:gd name="connsiteY0" fmla="*/ 1312615 h 3400425"/>
              <a:gd name="connsiteX1" fmla="*/ 6753225 w 6753225"/>
              <a:gd name="connsiteY1" fmla="*/ 0 h 3400425"/>
              <a:gd name="connsiteX2" fmla="*/ 6753225 w 6753225"/>
              <a:gd name="connsiteY2" fmla="*/ 3400425 h 3400425"/>
              <a:gd name="connsiteX3" fmla="*/ 0 w 6753225"/>
              <a:gd name="connsiteY3" fmla="*/ 3400425 h 3400425"/>
              <a:gd name="connsiteX4" fmla="*/ 3182 w 6753225"/>
              <a:gd name="connsiteY4" fmla="*/ 1312615 h 3400425"/>
              <a:gd name="connsiteX0" fmla="*/ 3182 w 6753225"/>
              <a:gd name="connsiteY0" fmla="*/ 67426 h 2155236"/>
              <a:gd name="connsiteX1" fmla="*/ 6619689 w 6753225"/>
              <a:gd name="connsiteY1" fmla="*/ 0 h 2155236"/>
              <a:gd name="connsiteX2" fmla="*/ 6753225 w 6753225"/>
              <a:gd name="connsiteY2" fmla="*/ 2155236 h 2155236"/>
              <a:gd name="connsiteX3" fmla="*/ 0 w 6753225"/>
              <a:gd name="connsiteY3" fmla="*/ 2155236 h 2155236"/>
              <a:gd name="connsiteX4" fmla="*/ 3182 w 6753225"/>
              <a:gd name="connsiteY4" fmla="*/ 67426 h 2155236"/>
              <a:gd name="connsiteX0" fmla="*/ 3182 w 6769917"/>
              <a:gd name="connsiteY0" fmla="*/ 1306570 h 3394380"/>
              <a:gd name="connsiteX1" fmla="*/ 6769917 w 6769917"/>
              <a:gd name="connsiteY1" fmla="*/ 0 h 3394380"/>
              <a:gd name="connsiteX2" fmla="*/ 6753225 w 6769917"/>
              <a:gd name="connsiteY2" fmla="*/ 3394380 h 3394380"/>
              <a:gd name="connsiteX3" fmla="*/ 0 w 6769917"/>
              <a:gd name="connsiteY3" fmla="*/ 3394380 h 3394380"/>
              <a:gd name="connsiteX4" fmla="*/ 3182 w 6769917"/>
              <a:gd name="connsiteY4" fmla="*/ 1306570 h 3394380"/>
              <a:gd name="connsiteX0" fmla="*/ 223 w 6771131"/>
              <a:gd name="connsiteY0" fmla="*/ 1297504 h 3394380"/>
              <a:gd name="connsiteX1" fmla="*/ 6771131 w 6771131"/>
              <a:gd name="connsiteY1" fmla="*/ 0 h 3394380"/>
              <a:gd name="connsiteX2" fmla="*/ 6754439 w 6771131"/>
              <a:gd name="connsiteY2" fmla="*/ 3394380 h 3394380"/>
              <a:gd name="connsiteX3" fmla="*/ 1214 w 6771131"/>
              <a:gd name="connsiteY3" fmla="*/ 3394380 h 3394380"/>
              <a:gd name="connsiteX4" fmla="*/ 223 w 6771131"/>
              <a:gd name="connsiteY4" fmla="*/ 1297504 h 3394380"/>
              <a:gd name="connsiteX0" fmla="*/ 105 w 6775185"/>
              <a:gd name="connsiteY0" fmla="*/ 1297505 h 3394380"/>
              <a:gd name="connsiteX1" fmla="*/ 6775185 w 6775185"/>
              <a:gd name="connsiteY1" fmla="*/ 0 h 3394380"/>
              <a:gd name="connsiteX2" fmla="*/ 6758493 w 6775185"/>
              <a:gd name="connsiteY2" fmla="*/ 3394380 h 3394380"/>
              <a:gd name="connsiteX3" fmla="*/ 5268 w 6775185"/>
              <a:gd name="connsiteY3" fmla="*/ 3394380 h 3394380"/>
              <a:gd name="connsiteX4" fmla="*/ 105 w 6775185"/>
              <a:gd name="connsiteY4" fmla="*/ 1297505 h 3394380"/>
              <a:gd name="connsiteX0" fmla="*/ 105 w 6775185"/>
              <a:gd name="connsiteY0" fmla="*/ 1297505 h 3394380"/>
              <a:gd name="connsiteX1" fmla="*/ 6775185 w 6775185"/>
              <a:gd name="connsiteY1" fmla="*/ 0 h 3394380"/>
              <a:gd name="connsiteX2" fmla="*/ 6769621 w 6775185"/>
              <a:gd name="connsiteY2" fmla="*/ 3394380 h 3394380"/>
              <a:gd name="connsiteX3" fmla="*/ 5268 w 6775185"/>
              <a:gd name="connsiteY3" fmla="*/ 3394380 h 3394380"/>
              <a:gd name="connsiteX4" fmla="*/ 105 w 6775185"/>
              <a:gd name="connsiteY4" fmla="*/ 1297505 h 339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5185" h="3394380">
                <a:moveTo>
                  <a:pt x="105" y="1297505"/>
                </a:moveTo>
                <a:lnTo>
                  <a:pt x="6775185" y="0"/>
                </a:lnTo>
                <a:cubicBezTo>
                  <a:pt x="6773330" y="1131460"/>
                  <a:pt x="6771476" y="2262920"/>
                  <a:pt x="6769621" y="3394380"/>
                </a:cubicBezTo>
                <a:lnTo>
                  <a:pt x="5268" y="3394380"/>
                </a:lnTo>
                <a:cubicBezTo>
                  <a:pt x="6329" y="2698443"/>
                  <a:pt x="-956" y="1993442"/>
                  <a:pt x="105" y="1297505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199" dirty="0">
              <a:solidFill>
                <a:srgbClr val="000000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149215" y="2240280"/>
            <a:ext cx="7220000" cy="860400"/>
          </a:xfrm>
        </p:spPr>
        <p:txBody>
          <a:bodyPr/>
          <a:lstStyle>
            <a:lvl1pPr>
              <a:defRPr>
                <a:solidFill>
                  <a:srgbClr val="404040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149215" y="3218688"/>
            <a:ext cx="7220000" cy="645742"/>
          </a:xfrm>
        </p:spPr>
        <p:txBody>
          <a:bodyPr/>
          <a:lstStyle>
            <a:lvl1pPr marL="0" indent="0" algn="l">
              <a:buNone/>
              <a:defRPr sz="1999">
                <a:solidFill>
                  <a:srgbClr val="404040"/>
                </a:solidFill>
                <a:latin typeface="+mn-lt"/>
                <a:cs typeface="Arial" pitchFamily="34" charset="0"/>
              </a:defRPr>
            </a:lvl1pPr>
            <a:lvl2pPr marL="0" indent="0" algn="l">
              <a:buNone/>
              <a:defRPr sz="1599">
                <a:solidFill>
                  <a:srgbClr val="404040"/>
                </a:solidFill>
              </a:defRPr>
            </a:lvl2pPr>
            <a:lvl3pPr marL="91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68" y="5339038"/>
            <a:ext cx="987038" cy="1156968"/>
          </a:xfrm>
          <a:prstGeom prst="rect">
            <a:avLst/>
          </a:prstGeom>
        </p:spPr>
      </p:pic>
      <p:pic>
        <p:nvPicPr>
          <p:cNvPr id="6" name="Picture 4" descr="Related image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16021" r="4791" b="19979"/>
          <a:stretch/>
        </p:blipFill>
        <p:spPr bwMode="auto">
          <a:xfrm>
            <a:off x="9097701" y="5625857"/>
            <a:ext cx="1215151" cy="87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034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, no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25576"/>
            <a:ext cx="5384800" cy="4700589"/>
          </a:xfrm>
        </p:spPr>
        <p:txBody>
          <a:bodyPr/>
          <a:lstStyle>
            <a:lvl1pPr>
              <a:defRPr sz="2399">
                <a:solidFill>
                  <a:schemeClr val="bg1"/>
                </a:solidFill>
              </a:defRPr>
            </a:lvl1pPr>
            <a:lvl2pPr>
              <a:defRPr sz="2399">
                <a:solidFill>
                  <a:schemeClr val="bg1"/>
                </a:solidFill>
              </a:defRPr>
            </a:lvl2pPr>
            <a:lvl3pPr>
              <a:defRPr sz="1999">
                <a:solidFill>
                  <a:schemeClr val="bg1"/>
                </a:solidFill>
              </a:defRPr>
            </a:lvl3pPr>
            <a:lvl4pPr>
              <a:defRPr sz="1799">
                <a:solidFill>
                  <a:schemeClr val="bg1"/>
                </a:solidFill>
              </a:defRPr>
            </a:lvl4pPr>
            <a:lvl5pPr>
              <a:defRPr sz="1799">
                <a:solidFill>
                  <a:schemeClr val="bg1"/>
                </a:solidFill>
              </a:defRPr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425576"/>
            <a:ext cx="5384800" cy="4700589"/>
          </a:xfrm>
        </p:spPr>
        <p:txBody>
          <a:bodyPr/>
          <a:lstStyle>
            <a:lvl1pPr marL="356438" indent="-356438" algn="l" defTabSz="913943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lang="en-US" sz="2399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2875" indent="-356438" algn="l" defTabSz="913943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lang="en-US" sz="2399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69313" indent="-356438" algn="l" defTabSz="913943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lang="en-US" sz="1999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25751" indent="-356438" algn="l" defTabSz="913943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lang="en-US" sz="1799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782188" indent="-356438" algn="l" defTabSz="913943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lang="en-GB" sz="1799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609601" y="1044000"/>
            <a:ext cx="109728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799" dirty="0">
              <a:solidFill>
                <a:srgbClr val="646464"/>
              </a:solidFill>
            </a:endParaRPr>
          </a:p>
        </p:txBody>
      </p:sp>
      <p:sp>
        <p:nvSpPr>
          <p:cNvPr id="12" name="Line 11"/>
          <p:cNvSpPr>
            <a:spLocks noChangeShapeType="1"/>
          </p:cNvSpPr>
          <p:nvPr userDrawn="1"/>
        </p:nvSpPr>
        <p:spPr bwMode="auto">
          <a:xfrm>
            <a:off x="609601" y="6245352"/>
            <a:ext cx="10972800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799" dirty="0">
              <a:solidFill>
                <a:srgbClr val="646464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94739" y="6519672"/>
            <a:ext cx="1370886" cy="20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646464"/>
                </a:solidFill>
              </a:rPr>
              <a:t>1 January 2014</a:t>
            </a: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451201" y="6519672"/>
            <a:ext cx="4579200" cy="20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srgbClr val="646464"/>
                </a:solidFill>
              </a:rPr>
              <a:t>Presentation title</a:t>
            </a:r>
            <a:endParaRPr lang="en-GB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023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329" y="2130551"/>
            <a:ext cx="5390400" cy="3995928"/>
          </a:xfrm>
        </p:spPr>
        <p:txBody>
          <a:bodyPr/>
          <a:lstStyle>
            <a:lvl1pPr>
              <a:defRPr sz="2399"/>
            </a:lvl1pPr>
            <a:lvl2pPr>
              <a:defRPr sz="2399"/>
            </a:lvl2pPr>
            <a:lvl3pPr marL="1080547" indent="-357009"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405" y="2130551"/>
            <a:ext cx="5390400" cy="3995928"/>
          </a:xfrm>
        </p:spPr>
        <p:txBody>
          <a:bodyPr/>
          <a:lstStyle>
            <a:lvl1pPr>
              <a:defRPr sz="23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609601" y="1044000"/>
            <a:ext cx="109728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799" dirty="0">
              <a:solidFill>
                <a:srgbClr val="64646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12329" y="1427144"/>
            <a:ext cx="5390400" cy="640800"/>
          </a:xfrm>
        </p:spPr>
        <p:txBody>
          <a:bodyPr anchor="t" anchorCtr="0"/>
          <a:lstStyle>
            <a:lvl1pPr>
              <a:buNone/>
              <a:defRPr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196405" y="1427144"/>
            <a:ext cx="5390400" cy="640800"/>
          </a:xfrm>
        </p:spPr>
        <p:txBody>
          <a:bodyPr anchor="t" anchorCtr="0"/>
          <a:lstStyle>
            <a:lvl1pPr>
              <a:buNone/>
              <a:defRPr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Line 11"/>
          <p:cNvSpPr>
            <a:spLocks noChangeShapeType="1"/>
          </p:cNvSpPr>
          <p:nvPr userDrawn="1"/>
        </p:nvSpPr>
        <p:spPr bwMode="auto">
          <a:xfrm>
            <a:off x="609601" y="6245352"/>
            <a:ext cx="10972800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799" dirty="0">
              <a:solidFill>
                <a:srgbClr val="646464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>
          <a:xfrm>
            <a:off x="1494739" y="6519672"/>
            <a:ext cx="1370886" cy="201168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646464"/>
                </a:solidFill>
              </a:rPr>
              <a:t>1 January 2014</a:t>
            </a: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>
          <a:xfrm>
            <a:off x="3451201" y="6519672"/>
            <a:ext cx="4579200" cy="201168"/>
          </a:xfrm>
          <a:prstGeom prst="rect">
            <a:avLst/>
          </a:prstGeom>
        </p:spPr>
        <p:txBody>
          <a:bodyPr/>
          <a:lstStyle/>
          <a:p>
            <a:r>
              <a:rPr lang="en-GB" smtClean="0">
                <a:solidFill>
                  <a:srgbClr val="646464"/>
                </a:solidFill>
              </a:rPr>
              <a:t>Presentation title</a:t>
            </a:r>
            <a:endParaRPr lang="en-GB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242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07486" y="1025527"/>
            <a:ext cx="10972800" cy="1643063"/>
          </a:xfrm>
        </p:spPr>
        <p:txBody>
          <a:bodyPr/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998" b="1">
                <a:solidFill>
                  <a:schemeClr val="bg2"/>
                </a:solidFill>
                <a:latin typeface="+mj-lt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Line 11"/>
          <p:cNvSpPr>
            <a:spLocks noChangeShapeType="1"/>
          </p:cNvSpPr>
          <p:nvPr userDrawn="1"/>
        </p:nvSpPr>
        <p:spPr bwMode="auto">
          <a:xfrm>
            <a:off x="609601" y="6245352"/>
            <a:ext cx="10972800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799" dirty="0">
              <a:solidFill>
                <a:srgbClr val="646464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>
          <a:xfrm>
            <a:off x="1494739" y="6519672"/>
            <a:ext cx="1370886" cy="20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646464"/>
                </a:solidFill>
              </a:rPr>
              <a:t>1 January 2014</a:t>
            </a: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3451201" y="6519672"/>
            <a:ext cx="4579200" cy="20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srgbClr val="646464"/>
                </a:solidFill>
              </a:rPr>
              <a:t>Presentation title</a:t>
            </a:r>
            <a:endParaRPr lang="en-GB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664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601" y="201168"/>
            <a:ext cx="10972800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02" name="Freeform 6"/>
          <p:cNvSpPr>
            <a:spLocks/>
          </p:cNvSpPr>
          <p:nvPr userDrawn="1"/>
        </p:nvSpPr>
        <p:spPr bwMode="gray">
          <a:xfrm>
            <a:off x="598177" y="1057275"/>
            <a:ext cx="10987714" cy="51958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925" y="0"/>
              </a:cxn>
              <a:cxn ang="0">
                <a:pos x="6925" y="2053"/>
              </a:cxn>
              <a:cxn ang="0">
                <a:pos x="0" y="3273"/>
              </a:cxn>
              <a:cxn ang="0">
                <a:pos x="0" y="0"/>
              </a:cxn>
            </a:cxnLst>
            <a:rect l="0" t="0" r="r" b="b"/>
            <a:pathLst>
              <a:path w="6925" h="3273">
                <a:moveTo>
                  <a:pt x="0" y="0"/>
                </a:moveTo>
                <a:lnTo>
                  <a:pt x="6925" y="0"/>
                </a:lnTo>
                <a:lnTo>
                  <a:pt x="6925" y="2053"/>
                </a:lnTo>
                <a:lnTo>
                  <a:pt x="0" y="32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endParaRPr lang="en-GB" sz="1799">
              <a:solidFill>
                <a:srgbClr val="646464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494739" y="6519672"/>
            <a:ext cx="1370886" cy="201168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646464"/>
                </a:solidFill>
              </a:rPr>
              <a:t>1 January 2014</a:t>
            </a: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51201" y="6519672"/>
            <a:ext cx="4579200" cy="201168"/>
          </a:xfrm>
          <a:prstGeom prst="rect">
            <a:avLst/>
          </a:prstGeom>
        </p:spPr>
        <p:txBody>
          <a:bodyPr/>
          <a:lstStyle/>
          <a:p>
            <a:r>
              <a:rPr lang="en-GB" smtClean="0">
                <a:solidFill>
                  <a:srgbClr val="646464"/>
                </a:solidFill>
              </a:rPr>
              <a:t>Presentation title</a:t>
            </a:r>
            <a:endParaRPr lang="en-GB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218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601" y="201168"/>
            <a:ext cx="10972800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reeform 6"/>
          <p:cNvSpPr>
            <a:spLocks/>
          </p:cNvSpPr>
          <p:nvPr userDrawn="1"/>
        </p:nvSpPr>
        <p:spPr bwMode="gray">
          <a:xfrm>
            <a:off x="598177" y="1057275"/>
            <a:ext cx="10987714" cy="51958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925" y="0"/>
              </a:cxn>
              <a:cxn ang="0">
                <a:pos x="6925" y="2053"/>
              </a:cxn>
              <a:cxn ang="0">
                <a:pos x="0" y="3273"/>
              </a:cxn>
              <a:cxn ang="0">
                <a:pos x="0" y="0"/>
              </a:cxn>
            </a:cxnLst>
            <a:rect l="0" t="0" r="r" b="b"/>
            <a:pathLst>
              <a:path w="6925" h="3273">
                <a:moveTo>
                  <a:pt x="0" y="0"/>
                </a:moveTo>
                <a:lnTo>
                  <a:pt x="6925" y="0"/>
                </a:lnTo>
                <a:lnTo>
                  <a:pt x="6925" y="2053"/>
                </a:lnTo>
                <a:lnTo>
                  <a:pt x="0" y="32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endParaRPr lang="en-GB" sz="1799">
              <a:solidFill>
                <a:srgbClr val="646464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494739" y="6519672"/>
            <a:ext cx="1370886" cy="201168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646464"/>
                </a:solidFill>
              </a:rPr>
              <a:t>1 January 2014</a:t>
            </a: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51201" y="6519672"/>
            <a:ext cx="4579200" cy="201168"/>
          </a:xfrm>
          <a:prstGeom prst="rect">
            <a:avLst/>
          </a:prstGeom>
        </p:spPr>
        <p:txBody>
          <a:bodyPr/>
          <a:lstStyle/>
          <a:p>
            <a:r>
              <a:rPr lang="en-GB" smtClean="0">
                <a:solidFill>
                  <a:srgbClr val="646464"/>
                </a:solidFill>
              </a:rPr>
              <a:t>Presentation title</a:t>
            </a:r>
            <a:endParaRPr lang="en-GB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255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601" y="201168"/>
            <a:ext cx="10972800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reeform 6"/>
          <p:cNvSpPr>
            <a:spLocks/>
          </p:cNvSpPr>
          <p:nvPr userDrawn="1"/>
        </p:nvSpPr>
        <p:spPr bwMode="gray">
          <a:xfrm>
            <a:off x="598177" y="1057275"/>
            <a:ext cx="10987714" cy="51958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925" y="0"/>
              </a:cxn>
              <a:cxn ang="0">
                <a:pos x="6925" y="2053"/>
              </a:cxn>
              <a:cxn ang="0">
                <a:pos x="0" y="3273"/>
              </a:cxn>
              <a:cxn ang="0">
                <a:pos x="0" y="0"/>
              </a:cxn>
            </a:cxnLst>
            <a:rect l="0" t="0" r="r" b="b"/>
            <a:pathLst>
              <a:path w="6925" h="3273">
                <a:moveTo>
                  <a:pt x="0" y="0"/>
                </a:moveTo>
                <a:lnTo>
                  <a:pt x="6925" y="0"/>
                </a:lnTo>
                <a:lnTo>
                  <a:pt x="6925" y="2053"/>
                </a:lnTo>
                <a:lnTo>
                  <a:pt x="0" y="327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endParaRPr lang="en-GB" sz="1799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494739" y="6519672"/>
            <a:ext cx="1370886" cy="201168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646464"/>
                </a:solidFill>
              </a:rPr>
              <a:t>1 January 2014</a:t>
            </a: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51201" y="6519672"/>
            <a:ext cx="4579200" cy="201168"/>
          </a:xfrm>
          <a:prstGeom prst="rect">
            <a:avLst/>
          </a:prstGeom>
        </p:spPr>
        <p:txBody>
          <a:bodyPr/>
          <a:lstStyle/>
          <a:p>
            <a:r>
              <a:rPr lang="en-GB" smtClean="0">
                <a:solidFill>
                  <a:srgbClr val="646464"/>
                </a:solidFill>
              </a:rPr>
              <a:t>Presentation title</a:t>
            </a:r>
            <a:endParaRPr lang="en-GB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35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1"/>
          <p:cNvSpPr>
            <a:spLocks noChangeShapeType="1"/>
          </p:cNvSpPr>
          <p:nvPr userDrawn="1"/>
        </p:nvSpPr>
        <p:spPr bwMode="auto">
          <a:xfrm>
            <a:off x="607484" y="6245352"/>
            <a:ext cx="10972800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799" dirty="0">
              <a:solidFill>
                <a:srgbClr val="646464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494739" y="6519672"/>
            <a:ext cx="1370886" cy="201168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646464"/>
                </a:solidFill>
              </a:rPr>
              <a:t>1 January 2014</a:t>
            </a: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51201" y="6519672"/>
            <a:ext cx="4579200" cy="201168"/>
          </a:xfrm>
          <a:prstGeom prst="rect">
            <a:avLst/>
          </a:prstGeom>
        </p:spPr>
        <p:txBody>
          <a:bodyPr/>
          <a:lstStyle/>
          <a:p>
            <a:r>
              <a:rPr lang="en-GB" smtClean="0">
                <a:solidFill>
                  <a:srgbClr val="646464"/>
                </a:solidFill>
              </a:rPr>
              <a:t>Presentation title</a:t>
            </a:r>
            <a:endParaRPr lang="en-GB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853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leg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7483" y="719139"/>
            <a:ext cx="4675200" cy="5210062"/>
          </a:xfrm>
        </p:spPr>
        <p:txBody>
          <a:bodyPr/>
          <a:lstStyle>
            <a:lvl1pPr marL="0" indent="0" algn="l" defTabSz="994865" rtl="0" fontAlgn="base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SzPct val="100000"/>
              <a:buNone/>
              <a:defRPr lang="en-US" sz="1199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 algn="l" defTabSz="994865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9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76125" indent="-176125" algn="l" defTabSz="994865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Arial" pitchFamily="34" charset="0"/>
              <a:buChar char="►"/>
              <a:defRPr lang="en-US" sz="9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 algn="l" defTabSz="994865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80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8819" indent="-188819" algn="l" defTabSz="994865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Arial" pitchFamily="34" charset="0"/>
              <a:buChar char="►"/>
              <a:defRPr lang="en-US" sz="800" kern="1200" noProof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88597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0743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600" y="201168"/>
            <a:ext cx="10972800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01" name="Freeform 5"/>
          <p:cNvSpPr>
            <a:spLocks/>
          </p:cNvSpPr>
          <p:nvPr userDrawn="1"/>
        </p:nvSpPr>
        <p:spPr bwMode="gray">
          <a:xfrm>
            <a:off x="609600" y="1040400"/>
            <a:ext cx="10972800" cy="5184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266"/>
              </a:cxn>
              <a:cxn ang="0">
                <a:pos x="5184" y="2352"/>
              </a:cxn>
              <a:cxn ang="0">
                <a:pos x="5184" y="0"/>
              </a:cxn>
              <a:cxn ang="0">
                <a:pos x="0" y="0"/>
              </a:cxn>
            </a:cxnLst>
            <a:rect l="0" t="0" r="r" b="b"/>
            <a:pathLst>
              <a:path w="5184" h="3266">
                <a:moveTo>
                  <a:pt x="0" y="0"/>
                </a:moveTo>
                <a:lnTo>
                  <a:pt x="0" y="3266"/>
                </a:lnTo>
                <a:lnTo>
                  <a:pt x="5184" y="2352"/>
                </a:lnTo>
                <a:lnTo>
                  <a:pt x="5184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t="-10000"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>
              <a:solidFill>
                <a:srgbClr val="646464"/>
              </a:solidFill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23723" y="6496184"/>
            <a:ext cx="1584960" cy="201168"/>
          </a:xfrm>
          <a:prstGeom prst="rect">
            <a:avLst/>
          </a:prstGeom>
        </p:spPr>
        <p:txBody>
          <a:bodyPr/>
          <a:lstStyle/>
          <a:p>
            <a:r>
              <a:rPr lang="ru-RU" smtClean="0">
                <a:solidFill>
                  <a:srgbClr val="646464"/>
                </a:solidFill>
              </a:rPr>
              <a:t>1 January 2017</a:t>
            </a: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51200" y="6496184"/>
            <a:ext cx="4579200" cy="201168"/>
          </a:xfrm>
          <a:prstGeom prst="rect">
            <a:avLst/>
          </a:prstGeom>
        </p:spPr>
        <p:txBody>
          <a:bodyPr/>
          <a:lstStyle/>
          <a:p>
            <a:r>
              <a:rPr lang="en-GB" smtClean="0">
                <a:solidFill>
                  <a:srgbClr val="646464"/>
                </a:solidFill>
              </a:rPr>
              <a:t>Presentation title</a:t>
            </a:r>
            <a:endParaRPr lang="en-GB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652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 noChangeAspect="1"/>
          </p:cNvSpPr>
          <p:nvPr userDrawn="1"/>
        </p:nvSpPr>
        <p:spPr bwMode="gray">
          <a:xfrm rot="10800000">
            <a:off x="4368557" y="457201"/>
            <a:ext cx="7217664" cy="4570413"/>
          </a:xfrm>
          <a:custGeom>
            <a:avLst/>
            <a:gdLst>
              <a:gd name="connsiteX0" fmla="*/ 0 w 10000"/>
              <a:gd name="connsiteY0" fmla="*/ 0 h 9745"/>
              <a:gd name="connsiteX1" fmla="*/ 921 w 10000"/>
              <a:gd name="connsiteY1" fmla="*/ 9745 h 9745"/>
              <a:gd name="connsiteX2" fmla="*/ 10000 w 10000"/>
              <a:gd name="connsiteY2" fmla="*/ 7201 h 9745"/>
              <a:gd name="connsiteX3" fmla="*/ 10000 w 10000"/>
              <a:gd name="connsiteY3" fmla="*/ 0 h 9745"/>
              <a:gd name="connsiteX4" fmla="*/ 0 w 10000"/>
              <a:gd name="connsiteY4" fmla="*/ 0 h 9745"/>
              <a:gd name="connsiteX0" fmla="*/ 0 w 9079"/>
              <a:gd name="connsiteY0" fmla="*/ 0 h 10000"/>
              <a:gd name="connsiteX1" fmla="*/ 0 w 9079"/>
              <a:gd name="connsiteY1" fmla="*/ 10000 h 10000"/>
              <a:gd name="connsiteX2" fmla="*/ 9079 w 9079"/>
              <a:gd name="connsiteY2" fmla="*/ 7389 h 10000"/>
              <a:gd name="connsiteX3" fmla="*/ 9079 w 9079"/>
              <a:gd name="connsiteY3" fmla="*/ 0 h 10000"/>
              <a:gd name="connsiteX4" fmla="*/ 0 w 9079"/>
              <a:gd name="connsiteY4" fmla="*/ 0 h 10000"/>
              <a:gd name="connsiteX0" fmla="*/ 5 w 10000"/>
              <a:gd name="connsiteY0" fmla="*/ 2555 h 10000"/>
              <a:gd name="connsiteX1" fmla="*/ 0 w 10000"/>
              <a:gd name="connsiteY1" fmla="*/ 10000 h 10000"/>
              <a:gd name="connsiteX2" fmla="*/ 10000 w 10000"/>
              <a:gd name="connsiteY2" fmla="*/ 7389 h 10000"/>
              <a:gd name="connsiteX3" fmla="*/ 10000 w 10000"/>
              <a:gd name="connsiteY3" fmla="*/ 0 h 10000"/>
              <a:gd name="connsiteX4" fmla="*/ 5 w 10000"/>
              <a:gd name="connsiteY4" fmla="*/ 2555 h 10000"/>
              <a:gd name="connsiteX0" fmla="*/ 5 w 10000"/>
              <a:gd name="connsiteY0" fmla="*/ 0 h 7445"/>
              <a:gd name="connsiteX1" fmla="*/ 0 w 10000"/>
              <a:gd name="connsiteY1" fmla="*/ 7445 h 7445"/>
              <a:gd name="connsiteX2" fmla="*/ 10000 w 10000"/>
              <a:gd name="connsiteY2" fmla="*/ 4834 h 7445"/>
              <a:gd name="connsiteX3" fmla="*/ 10000 w 10000"/>
              <a:gd name="connsiteY3" fmla="*/ 7 h 7445"/>
              <a:gd name="connsiteX4" fmla="*/ 5 w 10000"/>
              <a:gd name="connsiteY4" fmla="*/ 0 h 7445"/>
              <a:gd name="connsiteX0" fmla="*/ 5 w 10000"/>
              <a:gd name="connsiteY0" fmla="*/ 0 h 10000"/>
              <a:gd name="connsiteX1" fmla="*/ 0 w 10000"/>
              <a:gd name="connsiteY1" fmla="*/ 10000 h 10000"/>
              <a:gd name="connsiteX2" fmla="*/ 8453 w 10000"/>
              <a:gd name="connsiteY2" fmla="*/ 7036 h 10000"/>
              <a:gd name="connsiteX3" fmla="*/ 10000 w 10000"/>
              <a:gd name="connsiteY3" fmla="*/ 9 h 10000"/>
              <a:gd name="connsiteX4" fmla="*/ 5 w 10000"/>
              <a:gd name="connsiteY4" fmla="*/ 0 h 10000"/>
              <a:gd name="connsiteX0" fmla="*/ 5 w 8453"/>
              <a:gd name="connsiteY0" fmla="*/ 4143 h 14143"/>
              <a:gd name="connsiteX1" fmla="*/ 0 w 8453"/>
              <a:gd name="connsiteY1" fmla="*/ 14143 h 14143"/>
              <a:gd name="connsiteX2" fmla="*/ 8453 w 8453"/>
              <a:gd name="connsiteY2" fmla="*/ 11179 h 14143"/>
              <a:gd name="connsiteX3" fmla="*/ 8453 w 8453"/>
              <a:gd name="connsiteY3" fmla="*/ 0 h 14143"/>
              <a:gd name="connsiteX4" fmla="*/ 5 w 8453"/>
              <a:gd name="connsiteY4" fmla="*/ 4143 h 14143"/>
              <a:gd name="connsiteX0" fmla="*/ 6 w 10000"/>
              <a:gd name="connsiteY0" fmla="*/ 0 h 10007"/>
              <a:gd name="connsiteX1" fmla="*/ 0 w 10000"/>
              <a:gd name="connsiteY1" fmla="*/ 10007 h 10007"/>
              <a:gd name="connsiteX2" fmla="*/ 10000 w 10000"/>
              <a:gd name="connsiteY2" fmla="*/ 7911 h 10007"/>
              <a:gd name="connsiteX3" fmla="*/ 10000 w 10000"/>
              <a:gd name="connsiteY3" fmla="*/ 7 h 10007"/>
              <a:gd name="connsiteX4" fmla="*/ 6 w 10000"/>
              <a:gd name="connsiteY4" fmla="*/ 0 h 1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7">
                <a:moveTo>
                  <a:pt x="6" y="0"/>
                </a:moveTo>
                <a:cubicBezTo>
                  <a:pt x="4" y="2358"/>
                  <a:pt x="2" y="7650"/>
                  <a:pt x="0" y="10007"/>
                </a:cubicBezTo>
                <a:lnTo>
                  <a:pt x="10000" y="7911"/>
                </a:lnTo>
                <a:lnTo>
                  <a:pt x="10000" y="7"/>
                </a:lnTo>
                <a:lnTo>
                  <a:pt x="6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endParaRPr lang="en-GB" sz="1799">
              <a:solidFill>
                <a:srgbClr val="000000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4807240" y="1737360"/>
            <a:ext cx="6397468" cy="860400"/>
          </a:xfrm>
        </p:spPr>
        <p:txBody>
          <a:bodyPr/>
          <a:lstStyle>
            <a:lvl1pPr>
              <a:defRPr>
                <a:solidFill>
                  <a:srgbClr val="404040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807240" y="2724912"/>
            <a:ext cx="6397468" cy="645742"/>
          </a:xfrm>
        </p:spPr>
        <p:txBody>
          <a:bodyPr/>
          <a:lstStyle>
            <a:lvl1pPr marL="0" indent="0" algn="l">
              <a:buNone/>
              <a:defRPr sz="1999">
                <a:solidFill>
                  <a:srgbClr val="404040"/>
                </a:solidFill>
                <a:latin typeface="+mn-lt"/>
                <a:cs typeface="Arial" pitchFamily="34" charset="0"/>
              </a:defRPr>
            </a:lvl1pPr>
            <a:lvl2pPr marL="0" indent="0" algn="l">
              <a:buNone/>
              <a:defRPr sz="1599">
                <a:solidFill>
                  <a:srgbClr val="404040"/>
                </a:solidFill>
              </a:defRPr>
            </a:lvl2pPr>
            <a:lvl3pPr marL="91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68" y="5339038"/>
            <a:ext cx="987038" cy="115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57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600" y="201168"/>
            <a:ext cx="10972800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01" name="Freeform 5"/>
          <p:cNvSpPr>
            <a:spLocks/>
          </p:cNvSpPr>
          <p:nvPr userDrawn="1"/>
        </p:nvSpPr>
        <p:spPr bwMode="gray">
          <a:xfrm>
            <a:off x="609600" y="1040400"/>
            <a:ext cx="10972800" cy="5184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266"/>
              </a:cxn>
              <a:cxn ang="0">
                <a:pos x="5184" y="2352"/>
              </a:cxn>
              <a:cxn ang="0">
                <a:pos x="5184" y="0"/>
              </a:cxn>
              <a:cxn ang="0">
                <a:pos x="0" y="0"/>
              </a:cxn>
            </a:cxnLst>
            <a:rect l="0" t="0" r="r" b="b"/>
            <a:pathLst>
              <a:path w="5184" h="3266">
                <a:moveTo>
                  <a:pt x="0" y="0"/>
                </a:moveTo>
                <a:lnTo>
                  <a:pt x="0" y="3266"/>
                </a:lnTo>
                <a:lnTo>
                  <a:pt x="5184" y="2352"/>
                </a:lnTo>
                <a:lnTo>
                  <a:pt x="5184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>
              <a:solidFill>
                <a:srgbClr val="646464"/>
              </a:solidFill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23723" y="6496184"/>
            <a:ext cx="1584960" cy="201168"/>
          </a:xfrm>
          <a:prstGeom prst="rect">
            <a:avLst/>
          </a:prstGeom>
        </p:spPr>
        <p:txBody>
          <a:bodyPr/>
          <a:lstStyle/>
          <a:p>
            <a:r>
              <a:rPr lang="ru-RU" smtClean="0">
                <a:solidFill>
                  <a:srgbClr val="646464"/>
                </a:solidFill>
              </a:rPr>
              <a:t>1 January 2017</a:t>
            </a: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51200" y="6496184"/>
            <a:ext cx="4579200" cy="201168"/>
          </a:xfrm>
          <a:prstGeom prst="rect">
            <a:avLst/>
          </a:prstGeom>
        </p:spPr>
        <p:txBody>
          <a:bodyPr/>
          <a:lstStyle/>
          <a:p>
            <a:r>
              <a:rPr lang="en-GB" smtClean="0">
                <a:solidFill>
                  <a:srgbClr val="646464"/>
                </a:solidFill>
              </a:rPr>
              <a:t>Presentation title</a:t>
            </a:r>
            <a:endParaRPr lang="en-GB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704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856" y="5340096"/>
            <a:ext cx="1316736" cy="1156968"/>
          </a:xfrm>
          <a:prstGeom prst="rect">
            <a:avLst/>
          </a:prstGeom>
        </p:spPr>
      </p:pic>
      <p:sp>
        <p:nvSpPr>
          <p:cNvPr id="10" name="Rectangle 1"/>
          <p:cNvSpPr>
            <a:spLocks noChangeAspect="1"/>
          </p:cNvSpPr>
          <p:nvPr userDrawn="1"/>
        </p:nvSpPr>
        <p:spPr>
          <a:xfrm>
            <a:off x="2577042" y="777241"/>
            <a:ext cx="9007476" cy="3400425"/>
          </a:xfrm>
          <a:custGeom>
            <a:avLst/>
            <a:gdLst>
              <a:gd name="connsiteX0" fmla="*/ 0 w 6753225"/>
              <a:gd name="connsiteY0" fmla="*/ 0 h 3400425"/>
              <a:gd name="connsiteX1" fmla="*/ 6753225 w 6753225"/>
              <a:gd name="connsiteY1" fmla="*/ 0 h 3400425"/>
              <a:gd name="connsiteX2" fmla="*/ 6753225 w 6753225"/>
              <a:gd name="connsiteY2" fmla="*/ 3400425 h 3400425"/>
              <a:gd name="connsiteX3" fmla="*/ 0 w 6753225"/>
              <a:gd name="connsiteY3" fmla="*/ 3400425 h 3400425"/>
              <a:gd name="connsiteX4" fmla="*/ 0 w 6753225"/>
              <a:gd name="connsiteY4" fmla="*/ 0 h 3400425"/>
              <a:gd name="connsiteX0" fmla="*/ 0 w 6755607"/>
              <a:gd name="connsiteY0" fmla="*/ 1197768 h 3400425"/>
              <a:gd name="connsiteX1" fmla="*/ 6755607 w 6755607"/>
              <a:gd name="connsiteY1" fmla="*/ 0 h 3400425"/>
              <a:gd name="connsiteX2" fmla="*/ 6755607 w 6755607"/>
              <a:gd name="connsiteY2" fmla="*/ 3400425 h 3400425"/>
              <a:gd name="connsiteX3" fmla="*/ 2382 w 6755607"/>
              <a:gd name="connsiteY3" fmla="*/ 3400425 h 3400425"/>
              <a:gd name="connsiteX4" fmla="*/ 0 w 6755607"/>
              <a:gd name="connsiteY4" fmla="*/ 1197768 h 340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5607" h="3400425">
                <a:moveTo>
                  <a:pt x="0" y="1197768"/>
                </a:moveTo>
                <a:lnTo>
                  <a:pt x="6755607" y="0"/>
                </a:lnTo>
                <a:lnTo>
                  <a:pt x="6755607" y="3400425"/>
                </a:lnTo>
                <a:lnTo>
                  <a:pt x="2382" y="3400425"/>
                </a:lnTo>
                <a:lnTo>
                  <a:pt x="0" y="1197768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950463" y="2240280"/>
            <a:ext cx="8290560" cy="860400"/>
          </a:xfrm>
        </p:spPr>
        <p:txBody>
          <a:bodyPr/>
          <a:lstStyle>
            <a:lvl1pPr>
              <a:defRPr>
                <a:solidFill>
                  <a:srgbClr val="404040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2950464" y="3220754"/>
            <a:ext cx="8290560" cy="645742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404040"/>
                </a:solidFill>
                <a:latin typeface="+mn-lt"/>
                <a:cs typeface="Arial" pitchFamily="34" charset="0"/>
              </a:defRPr>
            </a:lvl1pPr>
            <a:lvl2pPr marL="0" indent="0" algn="l">
              <a:buNone/>
              <a:defRPr sz="1600">
                <a:solidFill>
                  <a:srgbClr val="404040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07028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856" y="5340096"/>
            <a:ext cx="1316736" cy="1156968"/>
          </a:xfrm>
          <a:prstGeom prst="rect">
            <a:avLst/>
          </a:prstGeom>
        </p:spPr>
      </p:pic>
      <p:sp>
        <p:nvSpPr>
          <p:cNvPr id="8" name="Freeform 5"/>
          <p:cNvSpPr>
            <a:spLocks noChangeAspect="1"/>
          </p:cNvSpPr>
          <p:nvPr userDrawn="1"/>
        </p:nvSpPr>
        <p:spPr bwMode="gray">
          <a:xfrm rot="10800000">
            <a:off x="4369393" y="457201"/>
            <a:ext cx="7217664" cy="4570413"/>
          </a:xfrm>
          <a:custGeom>
            <a:avLst/>
            <a:gdLst>
              <a:gd name="connsiteX0" fmla="*/ 0 w 10000"/>
              <a:gd name="connsiteY0" fmla="*/ 0 h 9745"/>
              <a:gd name="connsiteX1" fmla="*/ 921 w 10000"/>
              <a:gd name="connsiteY1" fmla="*/ 9745 h 9745"/>
              <a:gd name="connsiteX2" fmla="*/ 10000 w 10000"/>
              <a:gd name="connsiteY2" fmla="*/ 7201 h 9745"/>
              <a:gd name="connsiteX3" fmla="*/ 10000 w 10000"/>
              <a:gd name="connsiteY3" fmla="*/ 0 h 9745"/>
              <a:gd name="connsiteX4" fmla="*/ 0 w 10000"/>
              <a:gd name="connsiteY4" fmla="*/ 0 h 9745"/>
              <a:gd name="connsiteX0" fmla="*/ 0 w 9079"/>
              <a:gd name="connsiteY0" fmla="*/ 0 h 10000"/>
              <a:gd name="connsiteX1" fmla="*/ 0 w 9079"/>
              <a:gd name="connsiteY1" fmla="*/ 10000 h 10000"/>
              <a:gd name="connsiteX2" fmla="*/ 9079 w 9079"/>
              <a:gd name="connsiteY2" fmla="*/ 7389 h 10000"/>
              <a:gd name="connsiteX3" fmla="*/ 9079 w 9079"/>
              <a:gd name="connsiteY3" fmla="*/ 0 h 10000"/>
              <a:gd name="connsiteX4" fmla="*/ 0 w 9079"/>
              <a:gd name="connsiteY4" fmla="*/ 0 h 10000"/>
              <a:gd name="connsiteX0" fmla="*/ 5 w 10000"/>
              <a:gd name="connsiteY0" fmla="*/ 2555 h 10000"/>
              <a:gd name="connsiteX1" fmla="*/ 0 w 10000"/>
              <a:gd name="connsiteY1" fmla="*/ 10000 h 10000"/>
              <a:gd name="connsiteX2" fmla="*/ 10000 w 10000"/>
              <a:gd name="connsiteY2" fmla="*/ 7389 h 10000"/>
              <a:gd name="connsiteX3" fmla="*/ 10000 w 10000"/>
              <a:gd name="connsiteY3" fmla="*/ 0 h 10000"/>
              <a:gd name="connsiteX4" fmla="*/ 5 w 10000"/>
              <a:gd name="connsiteY4" fmla="*/ 2555 h 10000"/>
              <a:gd name="connsiteX0" fmla="*/ 5 w 10000"/>
              <a:gd name="connsiteY0" fmla="*/ 0 h 7445"/>
              <a:gd name="connsiteX1" fmla="*/ 0 w 10000"/>
              <a:gd name="connsiteY1" fmla="*/ 7445 h 7445"/>
              <a:gd name="connsiteX2" fmla="*/ 10000 w 10000"/>
              <a:gd name="connsiteY2" fmla="*/ 4834 h 7445"/>
              <a:gd name="connsiteX3" fmla="*/ 10000 w 10000"/>
              <a:gd name="connsiteY3" fmla="*/ 7 h 7445"/>
              <a:gd name="connsiteX4" fmla="*/ 5 w 10000"/>
              <a:gd name="connsiteY4" fmla="*/ 0 h 7445"/>
              <a:gd name="connsiteX0" fmla="*/ 5 w 10000"/>
              <a:gd name="connsiteY0" fmla="*/ 0 h 10000"/>
              <a:gd name="connsiteX1" fmla="*/ 0 w 10000"/>
              <a:gd name="connsiteY1" fmla="*/ 10000 h 10000"/>
              <a:gd name="connsiteX2" fmla="*/ 8453 w 10000"/>
              <a:gd name="connsiteY2" fmla="*/ 7036 h 10000"/>
              <a:gd name="connsiteX3" fmla="*/ 10000 w 10000"/>
              <a:gd name="connsiteY3" fmla="*/ 9 h 10000"/>
              <a:gd name="connsiteX4" fmla="*/ 5 w 10000"/>
              <a:gd name="connsiteY4" fmla="*/ 0 h 10000"/>
              <a:gd name="connsiteX0" fmla="*/ 5 w 8453"/>
              <a:gd name="connsiteY0" fmla="*/ 4143 h 14143"/>
              <a:gd name="connsiteX1" fmla="*/ 0 w 8453"/>
              <a:gd name="connsiteY1" fmla="*/ 14143 h 14143"/>
              <a:gd name="connsiteX2" fmla="*/ 8453 w 8453"/>
              <a:gd name="connsiteY2" fmla="*/ 11179 h 14143"/>
              <a:gd name="connsiteX3" fmla="*/ 8453 w 8453"/>
              <a:gd name="connsiteY3" fmla="*/ 0 h 14143"/>
              <a:gd name="connsiteX4" fmla="*/ 5 w 8453"/>
              <a:gd name="connsiteY4" fmla="*/ 4143 h 14143"/>
              <a:gd name="connsiteX0" fmla="*/ 6 w 10000"/>
              <a:gd name="connsiteY0" fmla="*/ 0 h 10007"/>
              <a:gd name="connsiteX1" fmla="*/ 0 w 10000"/>
              <a:gd name="connsiteY1" fmla="*/ 10007 h 10007"/>
              <a:gd name="connsiteX2" fmla="*/ 10000 w 10000"/>
              <a:gd name="connsiteY2" fmla="*/ 7911 h 10007"/>
              <a:gd name="connsiteX3" fmla="*/ 10000 w 10000"/>
              <a:gd name="connsiteY3" fmla="*/ 7 h 10007"/>
              <a:gd name="connsiteX4" fmla="*/ 6 w 10000"/>
              <a:gd name="connsiteY4" fmla="*/ 0 h 1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7">
                <a:moveTo>
                  <a:pt x="6" y="0"/>
                </a:moveTo>
                <a:cubicBezTo>
                  <a:pt x="4" y="2358"/>
                  <a:pt x="2" y="7650"/>
                  <a:pt x="0" y="10007"/>
                </a:cubicBezTo>
                <a:lnTo>
                  <a:pt x="10000" y="7911"/>
                </a:lnTo>
                <a:lnTo>
                  <a:pt x="10000" y="7"/>
                </a:lnTo>
                <a:lnTo>
                  <a:pt x="6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742812" y="1677507"/>
            <a:ext cx="6534912" cy="860400"/>
          </a:xfrm>
        </p:spPr>
        <p:txBody>
          <a:bodyPr/>
          <a:lstStyle>
            <a:lvl1pPr>
              <a:defRPr>
                <a:solidFill>
                  <a:srgbClr val="404040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742812" y="2685128"/>
            <a:ext cx="6534912" cy="645742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404040"/>
                </a:solidFill>
                <a:latin typeface="+mn-lt"/>
                <a:cs typeface="Arial" pitchFamily="34" charset="0"/>
              </a:defRPr>
            </a:lvl1pPr>
            <a:lvl2pPr marL="0" indent="0" algn="l">
              <a:buNone/>
              <a:defRPr sz="1600">
                <a:solidFill>
                  <a:srgbClr val="404040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95907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pproved question t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856" y="5340096"/>
            <a:ext cx="1316736" cy="11569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457200"/>
            <a:ext cx="7217833" cy="4572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182624" y="1799130"/>
            <a:ext cx="6190747" cy="860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04040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182624" y="2769576"/>
            <a:ext cx="6190747" cy="64574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404040"/>
                </a:solidFill>
                <a:latin typeface="+mn-lt"/>
                <a:cs typeface="Arial" pitchFamily="34" charset="0"/>
              </a:defRPr>
            </a:lvl1pPr>
            <a:lvl2pPr marL="0" indent="0" algn="l">
              <a:buNone/>
              <a:defRPr sz="1600">
                <a:solidFill>
                  <a:srgbClr val="404040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33" y="5879592"/>
            <a:ext cx="5040000" cy="61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351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01600"/>
            <a:ext cx="10977033" cy="860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25599"/>
            <a:ext cx="10972800" cy="469897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  <a:latin typeface="+mn-lt"/>
                <a:cs typeface="Arial" pitchFamily="34" charset="0"/>
              </a:defRPr>
            </a:lvl2pPr>
            <a:lvl3pPr>
              <a:defRPr>
                <a:solidFill>
                  <a:schemeClr val="bg1"/>
                </a:solidFill>
                <a:latin typeface="+mn-lt"/>
                <a:cs typeface="Arial" pitchFamily="34" charset="0"/>
              </a:defRPr>
            </a:lvl3pPr>
            <a:lvl4pPr>
              <a:defRPr>
                <a:solidFill>
                  <a:schemeClr val="bg1"/>
                </a:solidFill>
                <a:latin typeface="+mn-lt"/>
                <a:cs typeface="Arial" pitchFamily="34" charset="0"/>
              </a:defRPr>
            </a:lvl4pPr>
            <a:lvl5pPr>
              <a:defRPr>
                <a:solidFill>
                  <a:schemeClr val="bg1"/>
                </a:solidFill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609600" y="1044000"/>
            <a:ext cx="109728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>
              <a:solidFill>
                <a:srgbClr val="646464"/>
              </a:solidFill>
              <a:cs typeface="Arial" pitchFamily="34" charset="0"/>
            </a:endParaRPr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609600" y="6242400"/>
            <a:ext cx="109728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>
              <a:solidFill>
                <a:srgbClr val="646464"/>
              </a:solidFill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646464"/>
                </a:solidFill>
              </a:rPr>
              <a:t>1 January 2017</a:t>
            </a: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646464"/>
                </a:solidFill>
              </a:rPr>
              <a:t>Presentation title</a:t>
            </a:r>
            <a:endParaRPr lang="en-GB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1925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slide_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01600"/>
            <a:ext cx="10977033" cy="860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25599"/>
            <a:ext cx="10972800" cy="46989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  <a:lvl2pPr marL="0" indent="0">
              <a:buNone/>
              <a:defRPr>
                <a:solidFill>
                  <a:schemeClr val="bg1"/>
                </a:solidFill>
                <a:latin typeface="+mn-lt"/>
                <a:cs typeface="Arial" pitchFamily="34" charset="0"/>
              </a:defRPr>
            </a:lvl2pPr>
            <a:lvl3pPr marL="0" indent="0">
              <a:buNone/>
              <a:defRPr>
                <a:solidFill>
                  <a:schemeClr val="bg1"/>
                </a:solidFill>
                <a:latin typeface="+mn-lt"/>
                <a:cs typeface="Arial" pitchFamily="34" charset="0"/>
              </a:defRPr>
            </a:lvl3pPr>
            <a:lvl4pPr marL="0" indent="0">
              <a:buNone/>
              <a:defRPr>
                <a:solidFill>
                  <a:schemeClr val="bg1"/>
                </a:solidFill>
                <a:latin typeface="+mn-lt"/>
                <a:cs typeface="Arial" pitchFamily="34" charset="0"/>
              </a:defRPr>
            </a:lvl4pPr>
            <a:lvl5pPr marL="0" indent="0">
              <a:buNone/>
              <a:defRPr>
                <a:solidFill>
                  <a:schemeClr val="bg1"/>
                </a:solidFill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609600" y="1044000"/>
            <a:ext cx="109728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>
              <a:solidFill>
                <a:srgbClr val="646464"/>
              </a:solidFill>
              <a:cs typeface="Arial" pitchFamily="34" charset="0"/>
            </a:endParaRPr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609600" y="6242400"/>
            <a:ext cx="109728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>
              <a:solidFill>
                <a:srgbClr val="646464"/>
              </a:solidFill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646464"/>
                </a:solidFill>
              </a:rPr>
              <a:t>1 January 2017</a:t>
            </a: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646464"/>
                </a:solidFill>
              </a:rPr>
              <a:t>Presentation title</a:t>
            </a:r>
            <a:endParaRPr lang="en-GB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2081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slide_no_first_level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01600"/>
            <a:ext cx="10977033" cy="860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25599"/>
            <a:ext cx="10972800" cy="46989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  <a:lvl2pPr marL="356616">
              <a:defRPr>
                <a:solidFill>
                  <a:schemeClr val="bg1"/>
                </a:solidFill>
                <a:latin typeface="+mn-lt"/>
                <a:cs typeface="Arial" pitchFamily="34" charset="0"/>
              </a:defRPr>
            </a:lvl2pPr>
            <a:lvl3pPr marL="713232">
              <a:defRPr>
                <a:solidFill>
                  <a:schemeClr val="bg1"/>
                </a:solidFill>
                <a:latin typeface="+mn-lt"/>
                <a:cs typeface="Arial" pitchFamily="34" charset="0"/>
              </a:defRPr>
            </a:lvl3pPr>
            <a:lvl4pPr marL="1069848">
              <a:defRPr>
                <a:solidFill>
                  <a:schemeClr val="bg1"/>
                </a:solidFill>
                <a:latin typeface="+mn-lt"/>
                <a:cs typeface="Arial" pitchFamily="34" charset="0"/>
              </a:defRPr>
            </a:lvl4pPr>
            <a:lvl5pPr marL="1426464">
              <a:defRPr>
                <a:solidFill>
                  <a:schemeClr val="bg1"/>
                </a:solidFill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609600" y="1044000"/>
            <a:ext cx="109728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>
              <a:solidFill>
                <a:srgbClr val="646464"/>
              </a:solidFill>
              <a:cs typeface="Arial" pitchFamily="34" charset="0"/>
            </a:endParaRPr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609600" y="6242400"/>
            <a:ext cx="109728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>
              <a:solidFill>
                <a:srgbClr val="646464"/>
              </a:solidFill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646464"/>
                </a:solidFill>
              </a:rPr>
              <a:t>1 January 2017</a:t>
            </a: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646464"/>
                </a:solidFill>
              </a:rPr>
              <a:t>Presentation title</a:t>
            </a:r>
            <a:endParaRPr lang="en-GB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4488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609600" y="1044000"/>
            <a:ext cx="109728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>
              <a:solidFill>
                <a:srgbClr val="646464"/>
              </a:solidFill>
              <a:cs typeface="Arial" pitchFamily="34" charset="0"/>
            </a:endParaRPr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609600" y="6242400"/>
            <a:ext cx="109728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>
              <a:solidFill>
                <a:srgbClr val="646464"/>
              </a:solidFill>
              <a:cs typeface="Arial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1" y="201600"/>
            <a:ext cx="10977033" cy="860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646464"/>
                </a:solidFill>
              </a:rPr>
              <a:t>1 January 2017</a:t>
            </a: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646464"/>
                </a:solidFill>
              </a:rPr>
              <a:t>Presentation title</a:t>
            </a:r>
            <a:endParaRPr lang="en-GB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1485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609600" y="6242400"/>
            <a:ext cx="109728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>
              <a:solidFill>
                <a:srgbClr val="646464"/>
              </a:solidFill>
              <a:cs typeface="Arial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1" y="201600"/>
            <a:ext cx="10977033" cy="860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646464"/>
                </a:solidFill>
              </a:rPr>
              <a:t>1 January 2017</a:t>
            </a: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646464"/>
                </a:solidFill>
              </a:rPr>
              <a:t>Presentation title</a:t>
            </a:r>
            <a:endParaRPr lang="en-GB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3408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, no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01600"/>
            <a:ext cx="10977033" cy="860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26465"/>
            <a:ext cx="5384800" cy="469811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  <a:lvl2pPr>
              <a:defRPr sz="2400">
                <a:solidFill>
                  <a:schemeClr val="bg1"/>
                </a:solidFill>
                <a:latin typeface="+mn-lt"/>
                <a:cs typeface="Arial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+mn-lt"/>
                <a:cs typeface="Arial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+mn-lt"/>
                <a:cs typeface="Arial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26465"/>
            <a:ext cx="5384800" cy="469811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  <a:lvl2pPr>
              <a:defRPr sz="2400">
                <a:solidFill>
                  <a:schemeClr val="bg1"/>
                </a:solidFill>
                <a:latin typeface="+mn-lt"/>
                <a:cs typeface="Arial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+mn-lt"/>
                <a:cs typeface="Arial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+mn-lt"/>
                <a:cs typeface="Arial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609600" y="1044000"/>
            <a:ext cx="109728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>
              <a:solidFill>
                <a:srgbClr val="646464"/>
              </a:solidFill>
              <a:cs typeface="Arial" pitchFamily="34" charset="0"/>
            </a:endParaRPr>
          </a:p>
        </p:txBody>
      </p:sp>
      <p:sp>
        <p:nvSpPr>
          <p:cNvPr id="12" name="Line 11"/>
          <p:cNvSpPr>
            <a:spLocks noChangeShapeType="1"/>
          </p:cNvSpPr>
          <p:nvPr userDrawn="1"/>
        </p:nvSpPr>
        <p:spPr bwMode="auto">
          <a:xfrm>
            <a:off x="609600" y="6242400"/>
            <a:ext cx="109728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>
              <a:solidFill>
                <a:srgbClr val="646464"/>
              </a:solidFill>
              <a:cs typeface="Arial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646464"/>
                </a:solidFill>
              </a:rPr>
              <a:t>1 January 2017</a:t>
            </a: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646464"/>
                </a:solidFill>
              </a:rPr>
              <a:t>Presentation title</a:t>
            </a:r>
            <a:endParaRPr lang="en-GB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126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pproved question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29" y="612648"/>
            <a:ext cx="7727649" cy="35753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68" y="5339038"/>
            <a:ext cx="987038" cy="115696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005317" y="2240280"/>
            <a:ext cx="6875882" cy="860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04040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005317" y="3218688"/>
            <a:ext cx="6875882" cy="64574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999">
                <a:solidFill>
                  <a:srgbClr val="404040"/>
                </a:solidFill>
                <a:latin typeface="+mn-lt"/>
                <a:cs typeface="Arial" pitchFamily="34" charset="0"/>
              </a:defRPr>
            </a:lvl1pPr>
            <a:lvl2pPr marL="0" indent="0" algn="l">
              <a:buNone/>
              <a:defRPr sz="1599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51" y="5888736"/>
            <a:ext cx="3778032" cy="61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818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01600"/>
            <a:ext cx="10977033" cy="860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609600" y="1044000"/>
            <a:ext cx="109728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>
              <a:solidFill>
                <a:srgbClr val="646464"/>
              </a:solidFill>
              <a:cs typeface="Arial" pitchFamily="34" charset="0"/>
            </a:endParaRPr>
          </a:p>
        </p:txBody>
      </p:sp>
      <p:sp>
        <p:nvSpPr>
          <p:cNvPr id="9" name="Line 11"/>
          <p:cNvSpPr>
            <a:spLocks noChangeShapeType="1"/>
          </p:cNvSpPr>
          <p:nvPr userDrawn="1"/>
        </p:nvSpPr>
        <p:spPr bwMode="auto">
          <a:xfrm>
            <a:off x="609600" y="6242400"/>
            <a:ext cx="109728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>
              <a:solidFill>
                <a:srgbClr val="646464"/>
              </a:solidFill>
              <a:cs typeface="Arial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ru-RU" smtClean="0">
                <a:solidFill>
                  <a:srgbClr val="646464"/>
                </a:solidFill>
              </a:rPr>
              <a:t>1 January 2017</a:t>
            </a: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smtClean="0">
                <a:solidFill>
                  <a:srgbClr val="646464"/>
                </a:solidFill>
              </a:rPr>
              <a:t>Presentation title</a:t>
            </a:r>
            <a:endParaRPr lang="en-GB" dirty="0">
              <a:solidFill>
                <a:srgbClr val="646464"/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21114"/>
            <a:ext cx="5390400" cy="399496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6201600" y="2121114"/>
            <a:ext cx="5390400" cy="399496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09600" y="1426464"/>
            <a:ext cx="5390400" cy="640800"/>
          </a:xfrm>
          <a:prstGeom prst="rect">
            <a:avLst/>
          </a:prstGeom>
        </p:spPr>
        <p:txBody>
          <a:bodyPr anchor="t" anchorCtr="0"/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201600" y="1426464"/>
            <a:ext cx="5390400" cy="640800"/>
          </a:xfrm>
          <a:prstGeom prst="rect">
            <a:avLst/>
          </a:prstGeom>
        </p:spPr>
        <p:txBody>
          <a:bodyPr anchor="t" anchorCtr="0"/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64623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07485" y="1024129"/>
            <a:ext cx="10972800" cy="164306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5000" b="1">
                <a:solidFill>
                  <a:schemeClr val="bg2"/>
                </a:solidFill>
                <a:latin typeface="+mn-lt"/>
                <a:cs typeface="Arial" pitchFamily="34" charset="0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Line 11"/>
          <p:cNvSpPr>
            <a:spLocks noChangeShapeType="1"/>
          </p:cNvSpPr>
          <p:nvPr userDrawn="1"/>
        </p:nvSpPr>
        <p:spPr bwMode="auto">
          <a:xfrm>
            <a:off x="609600" y="6242400"/>
            <a:ext cx="109728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>
              <a:solidFill>
                <a:srgbClr val="646464"/>
              </a:solidFill>
              <a:cs typeface="Arial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ru-RU" smtClean="0">
                <a:solidFill>
                  <a:srgbClr val="646464"/>
                </a:solidFill>
              </a:rPr>
              <a:t>1 January 2017</a:t>
            </a: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smtClean="0">
                <a:solidFill>
                  <a:srgbClr val="646464"/>
                </a:solidFill>
              </a:rPr>
              <a:t>Presentation title</a:t>
            </a:r>
            <a:endParaRPr lang="en-GB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6742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600" y="201168"/>
            <a:ext cx="10972800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7" name="Freeform 5"/>
          <p:cNvSpPr>
            <a:spLocks/>
          </p:cNvSpPr>
          <p:nvPr userDrawn="1"/>
        </p:nvSpPr>
        <p:spPr bwMode="gray">
          <a:xfrm>
            <a:off x="609600" y="1042417"/>
            <a:ext cx="10972800" cy="5184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266"/>
              </a:cxn>
              <a:cxn ang="0">
                <a:pos x="5184" y="2352"/>
              </a:cxn>
              <a:cxn ang="0">
                <a:pos x="5184" y="0"/>
              </a:cxn>
              <a:cxn ang="0">
                <a:pos x="0" y="0"/>
              </a:cxn>
            </a:cxnLst>
            <a:rect l="0" t="0" r="r" b="b"/>
            <a:pathLst>
              <a:path w="5184" h="3266">
                <a:moveTo>
                  <a:pt x="0" y="0"/>
                </a:moveTo>
                <a:lnTo>
                  <a:pt x="0" y="3266"/>
                </a:lnTo>
                <a:lnTo>
                  <a:pt x="5184" y="2352"/>
                </a:lnTo>
                <a:lnTo>
                  <a:pt x="518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>
              <a:solidFill>
                <a:srgbClr val="646464"/>
              </a:solidFill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646464"/>
                </a:solidFill>
              </a:rPr>
              <a:t>1 January 2017</a:t>
            </a: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646464"/>
                </a:solidFill>
              </a:rPr>
              <a:t>Presentation title</a:t>
            </a:r>
            <a:endParaRPr lang="en-GB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4470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600" y="201168"/>
            <a:ext cx="10972800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01" name="Freeform 5"/>
          <p:cNvSpPr>
            <a:spLocks/>
          </p:cNvSpPr>
          <p:nvPr userDrawn="1"/>
        </p:nvSpPr>
        <p:spPr bwMode="gray">
          <a:xfrm>
            <a:off x="609600" y="1042417"/>
            <a:ext cx="10972800" cy="5184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266"/>
              </a:cxn>
              <a:cxn ang="0">
                <a:pos x="5184" y="2352"/>
              </a:cxn>
              <a:cxn ang="0">
                <a:pos x="5184" y="0"/>
              </a:cxn>
              <a:cxn ang="0">
                <a:pos x="0" y="0"/>
              </a:cxn>
            </a:cxnLst>
            <a:rect l="0" t="0" r="r" b="b"/>
            <a:pathLst>
              <a:path w="5184" h="3266">
                <a:moveTo>
                  <a:pt x="0" y="0"/>
                </a:moveTo>
                <a:lnTo>
                  <a:pt x="0" y="3266"/>
                </a:lnTo>
                <a:lnTo>
                  <a:pt x="5184" y="2352"/>
                </a:lnTo>
                <a:lnTo>
                  <a:pt x="518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>
              <a:solidFill>
                <a:srgbClr val="646464"/>
              </a:solidFill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646464"/>
                </a:solidFill>
              </a:rPr>
              <a:t>1 January 2017</a:t>
            </a: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646464"/>
                </a:solidFill>
              </a:rPr>
              <a:t>Presentation title</a:t>
            </a:r>
            <a:endParaRPr lang="en-GB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076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600" y="201168"/>
            <a:ext cx="10972800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01" name="Freeform 5"/>
          <p:cNvSpPr>
            <a:spLocks/>
          </p:cNvSpPr>
          <p:nvPr userDrawn="1"/>
        </p:nvSpPr>
        <p:spPr bwMode="gray">
          <a:xfrm>
            <a:off x="609600" y="1042417"/>
            <a:ext cx="10972800" cy="5184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266"/>
              </a:cxn>
              <a:cxn ang="0">
                <a:pos x="5184" y="2352"/>
              </a:cxn>
              <a:cxn ang="0">
                <a:pos x="5184" y="0"/>
              </a:cxn>
              <a:cxn ang="0">
                <a:pos x="0" y="0"/>
              </a:cxn>
            </a:cxnLst>
            <a:rect l="0" t="0" r="r" b="b"/>
            <a:pathLst>
              <a:path w="5184" h="3266">
                <a:moveTo>
                  <a:pt x="0" y="0"/>
                </a:moveTo>
                <a:lnTo>
                  <a:pt x="0" y="3266"/>
                </a:lnTo>
                <a:lnTo>
                  <a:pt x="5184" y="2352"/>
                </a:lnTo>
                <a:lnTo>
                  <a:pt x="5184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3000" r="-5000"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>
              <a:solidFill>
                <a:srgbClr val="646464"/>
              </a:solidFill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646464"/>
                </a:solidFill>
              </a:rPr>
              <a:t>1 January 2017</a:t>
            </a: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646464"/>
                </a:solidFill>
              </a:rPr>
              <a:t>Presentation title</a:t>
            </a:r>
            <a:endParaRPr lang="en-GB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453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600" y="201168"/>
            <a:ext cx="10972800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01" name="Freeform 5"/>
          <p:cNvSpPr>
            <a:spLocks/>
          </p:cNvSpPr>
          <p:nvPr userDrawn="1"/>
        </p:nvSpPr>
        <p:spPr bwMode="gray">
          <a:xfrm>
            <a:off x="609600" y="1042417"/>
            <a:ext cx="10972800" cy="5184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266"/>
              </a:cxn>
              <a:cxn ang="0">
                <a:pos x="5184" y="2352"/>
              </a:cxn>
              <a:cxn ang="0">
                <a:pos x="5184" y="0"/>
              </a:cxn>
              <a:cxn ang="0">
                <a:pos x="0" y="0"/>
              </a:cxn>
            </a:cxnLst>
            <a:rect l="0" t="0" r="r" b="b"/>
            <a:pathLst>
              <a:path w="5184" h="3266">
                <a:moveTo>
                  <a:pt x="0" y="0"/>
                </a:moveTo>
                <a:lnTo>
                  <a:pt x="0" y="3266"/>
                </a:lnTo>
                <a:lnTo>
                  <a:pt x="5184" y="2352"/>
                </a:lnTo>
                <a:lnTo>
                  <a:pt x="5184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3000" r="-5000"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>
              <a:solidFill>
                <a:srgbClr val="646464"/>
              </a:solidFill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646464"/>
                </a:solidFill>
              </a:rPr>
              <a:t>1 January 2017</a:t>
            </a: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646464"/>
                </a:solidFill>
              </a:rPr>
              <a:t>Presentation title</a:t>
            </a:r>
            <a:endParaRPr lang="en-GB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612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600" y="201168"/>
            <a:ext cx="10972800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01" name="Freeform 5"/>
          <p:cNvSpPr>
            <a:spLocks/>
          </p:cNvSpPr>
          <p:nvPr userDrawn="1"/>
        </p:nvSpPr>
        <p:spPr bwMode="gray">
          <a:xfrm>
            <a:off x="609600" y="1042417"/>
            <a:ext cx="10972800" cy="5184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266"/>
              </a:cxn>
              <a:cxn ang="0">
                <a:pos x="5184" y="2352"/>
              </a:cxn>
              <a:cxn ang="0">
                <a:pos x="5184" y="0"/>
              </a:cxn>
              <a:cxn ang="0">
                <a:pos x="0" y="0"/>
              </a:cxn>
            </a:cxnLst>
            <a:rect l="0" t="0" r="r" b="b"/>
            <a:pathLst>
              <a:path w="5184" h="3266">
                <a:moveTo>
                  <a:pt x="0" y="0"/>
                </a:moveTo>
                <a:lnTo>
                  <a:pt x="0" y="3266"/>
                </a:lnTo>
                <a:lnTo>
                  <a:pt x="5184" y="2352"/>
                </a:lnTo>
                <a:lnTo>
                  <a:pt x="5184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3000" r="-5000"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>
              <a:solidFill>
                <a:srgbClr val="646464"/>
              </a:solidFill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646464"/>
                </a:solidFill>
              </a:rPr>
              <a:t>1 January 2017</a:t>
            </a: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646464"/>
                </a:solidFill>
              </a:rPr>
              <a:t>Presentation title</a:t>
            </a:r>
            <a:endParaRPr lang="en-GB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247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600" y="201168"/>
            <a:ext cx="10972800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01" name="Freeform 5"/>
          <p:cNvSpPr>
            <a:spLocks/>
          </p:cNvSpPr>
          <p:nvPr userDrawn="1"/>
        </p:nvSpPr>
        <p:spPr bwMode="gray">
          <a:xfrm>
            <a:off x="609600" y="1042417"/>
            <a:ext cx="10972800" cy="5184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266"/>
              </a:cxn>
              <a:cxn ang="0">
                <a:pos x="5184" y="2352"/>
              </a:cxn>
              <a:cxn ang="0">
                <a:pos x="5184" y="0"/>
              </a:cxn>
              <a:cxn ang="0">
                <a:pos x="0" y="0"/>
              </a:cxn>
            </a:cxnLst>
            <a:rect l="0" t="0" r="r" b="b"/>
            <a:pathLst>
              <a:path w="5184" h="3266">
                <a:moveTo>
                  <a:pt x="0" y="0"/>
                </a:moveTo>
                <a:lnTo>
                  <a:pt x="0" y="3266"/>
                </a:lnTo>
                <a:lnTo>
                  <a:pt x="5184" y="2352"/>
                </a:lnTo>
                <a:lnTo>
                  <a:pt x="5184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3000" r="-5000"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>
              <a:solidFill>
                <a:srgbClr val="646464"/>
              </a:solidFill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646464"/>
                </a:solidFill>
              </a:rPr>
              <a:t>1 January 2017</a:t>
            </a: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646464"/>
                </a:solidFill>
              </a:rPr>
              <a:t>Presentation title</a:t>
            </a:r>
            <a:endParaRPr lang="en-GB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973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600" y="201168"/>
            <a:ext cx="10972800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01" name="Freeform 5"/>
          <p:cNvSpPr>
            <a:spLocks/>
          </p:cNvSpPr>
          <p:nvPr userDrawn="1"/>
        </p:nvSpPr>
        <p:spPr bwMode="gray">
          <a:xfrm>
            <a:off x="609600" y="1040400"/>
            <a:ext cx="10972800" cy="5184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266"/>
              </a:cxn>
              <a:cxn ang="0">
                <a:pos x="5184" y="2352"/>
              </a:cxn>
              <a:cxn ang="0">
                <a:pos x="5184" y="0"/>
              </a:cxn>
              <a:cxn ang="0">
                <a:pos x="0" y="0"/>
              </a:cxn>
            </a:cxnLst>
            <a:rect l="0" t="0" r="r" b="b"/>
            <a:pathLst>
              <a:path w="5184" h="3266">
                <a:moveTo>
                  <a:pt x="0" y="0"/>
                </a:moveTo>
                <a:lnTo>
                  <a:pt x="0" y="3266"/>
                </a:lnTo>
                <a:lnTo>
                  <a:pt x="5184" y="2352"/>
                </a:lnTo>
                <a:lnTo>
                  <a:pt x="5184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>
              <a:solidFill>
                <a:srgbClr val="646464"/>
              </a:solidFill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646464"/>
                </a:solidFill>
              </a:rPr>
              <a:t>1 January 2017</a:t>
            </a: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646464"/>
                </a:solidFill>
              </a:rPr>
              <a:t>Presentation title</a:t>
            </a:r>
            <a:endParaRPr lang="en-GB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758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600" y="201168"/>
            <a:ext cx="10972800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01" name="Freeform 5"/>
          <p:cNvSpPr>
            <a:spLocks/>
          </p:cNvSpPr>
          <p:nvPr userDrawn="1"/>
        </p:nvSpPr>
        <p:spPr bwMode="gray">
          <a:xfrm>
            <a:off x="609600" y="1040400"/>
            <a:ext cx="10972800" cy="5184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266"/>
              </a:cxn>
              <a:cxn ang="0">
                <a:pos x="5184" y="2352"/>
              </a:cxn>
              <a:cxn ang="0">
                <a:pos x="5184" y="0"/>
              </a:cxn>
              <a:cxn ang="0">
                <a:pos x="0" y="0"/>
              </a:cxn>
            </a:cxnLst>
            <a:rect l="0" t="0" r="r" b="b"/>
            <a:pathLst>
              <a:path w="5184" h="3266">
                <a:moveTo>
                  <a:pt x="0" y="0"/>
                </a:moveTo>
                <a:lnTo>
                  <a:pt x="0" y="3266"/>
                </a:lnTo>
                <a:lnTo>
                  <a:pt x="5184" y="2352"/>
                </a:lnTo>
                <a:lnTo>
                  <a:pt x="5184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t="-10000"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>
              <a:solidFill>
                <a:srgbClr val="646464"/>
              </a:solidFill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646464"/>
                </a:solidFill>
              </a:rPr>
              <a:t>1 January 2017</a:t>
            </a: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646464"/>
                </a:solidFill>
              </a:rPr>
              <a:t>Presentation title</a:t>
            </a:r>
            <a:endParaRPr lang="en-GB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965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pproved question t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24" y="385087"/>
            <a:ext cx="5410557" cy="4572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68" y="5339038"/>
            <a:ext cx="987038" cy="11569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51" y="5888736"/>
            <a:ext cx="3778032" cy="61875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996177" y="1691640"/>
            <a:ext cx="4595007" cy="860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04040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996177" y="2660904"/>
            <a:ext cx="4595007" cy="64574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999">
                <a:solidFill>
                  <a:srgbClr val="404040"/>
                </a:solidFill>
                <a:latin typeface="+mn-lt"/>
                <a:cs typeface="Arial" pitchFamily="34" charset="0"/>
              </a:defRPr>
            </a:lvl1pPr>
            <a:lvl2pPr marL="0" indent="0" algn="l">
              <a:buNone/>
              <a:defRPr sz="1599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90918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600" y="201168"/>
            <a:ext cx="10972800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01" name="Freeform 5"/>
          <p:cNvSpPr>
            <a:spLocks/>
          </p:cNvSpPr>
          <p:nvPr userDrawn="1"/>
        </p:nvSpPr>
        <p:spPr bwMode="gray">
          <a:xfrm>
            <a:off x="609600" y="1040400"/>
            <a:ext cx="10972800" cy="5184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266"/>
              </a:cxn>
              <a:cxn ang="0">
                <a:pos x="5184" y="2352"/>
              </a:cxn>
              <a:cxn ang="0">
                <a:pos x="5184" y="0"/>
              </a:cxn>
              <a:cxn ang="0">
                <a:pos x="0" y="0"/>
              </a:cxn>
            </a:cxnLst>
            <a:rect l="0" t="0" r="r" b="b"/>
            <a:pathLst>
              <a:path w="5184" h="3266">
                <a:moveTo>
                  <a:pt x="0" y="0"/>
                </a:moveTo>
                <a:lnTo>
                  <a:pt x="0" y="3266"/>
                </a:lnTo>
                <a:lnTo>
                  <a:pt x="5184" y="2352"/>
                </a:lnTo>
                <a:lnTo>
                  <a:pt x="5184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>
              <a:solidFill>
                <a:srgbClr val="646464"/>
              </a:solidFill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646464"/>
                </a:solidFill>
              </a:rPr>
              <a:t>1 January 2017</a:t>
            </a: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646464"/>
                </a:solidFill>
              </a:rPr>
              <a:t>Presentation title</a:t>
            </a:r>
            <a:endParaRPr lang="en-GB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254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600" y="201168"/>
            <a:ext cx="10972800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01" name="Freeform 5"/>
          <p:cNvSpPr>
            <a:spLocks/>
          </p:cNvSpPr>
          <p:nvPr userDrawn="1"/>
        </p:nvSpPr>
        <p:spPr bwMode="gray">
          <a:xfrm>
            <a:off x="609600" y="1040400"/>
            <a:ext cx="10972800" cy="5184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266"/>
              </a:cxn>
              <a:cxn ang="0">
                <a:pos x="5184" y="2352"/>
              </a:cxn>
              <a:cxn ang="0">
                <a:pos x="5184" y="0"/>
              </a:cxn>
              <a:cxn ang="0">
                <a:pos x="0" y="0"/>
              </a:cxn>
            </a:cxnLst>
            <a:rect l="0" t="0" r="r" b="b"/>
            <a:pathLst>
              <a:path w="5184" h="3266">
                <a:moveTo>
                  <a:pt x="0" y="0"/>
                </a:moveTo>
                <a:lnTo>
                  <a:pt x="0" y="3266"/>
                </a:lnTo>
                <a:lnTo>
                  <a:pt x="5184" y="2352"/>
                </a:lnTo>
                <a:lnTo>
                  <a:pt x="5184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>
              <a:solidFill>
                <a:srgbClr val="646464"/>
              </a:solidFill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646464"/>
                </a:solidFill>
              </a:rPr>
              <a:t>1 January 2017</a:t>
            </a: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646464"/>
                </a:solidFill>
              </a:rPr>
              <a:t>Presentation title</a:t>
            </a:r>
            <a:endParaRPr lang="en-GB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573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600" y="201168"/>
            <a:ext cx="10972800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01" name="Freeform 5"/>
          <p:cNvSpPr>
            <a:spLocks/>
          </p:cNvSpPr>
          <p:nvPr userDrawn="1"/>
        </p:nvSpPr>
        <p:spPr bwMode="gray">
          <a:xfrm>
            <a:off x="609600" y="1040400"/>
            <a:ext cx="10972800" cy="5184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266"/>
              </a:cxn>
              <a:cxn ang="0">
                <a:pos x="5184" y="2352"/>
              </a:cxn>
              <a:cxn ang="0">
                <a:pos x="5184" y="0"/>
              </a:cxn>
              <a:cxn ang="0">
                <a:pos x="0" y="0"/>
              </a:cxn>
            </a:cxnLst>
            <a:rect l="0" t="0" r="r" b="b"/>
            <a:pathLst>
              <a:path w="5184" h="3266">
                <a:moveTo>
                  <a:pt x="0" y="0"/>
                </a:moveTo>
                <a:lnTo>
                  <a:pt x="0" y="3266"/>
                </a:lnTo>
                <a:lnTo>
                  <a:pt x="5184" y="2352"/>
                </a:lnTo>
                <a:lnTo>
                  <a:pt x="5184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t="-25000"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>
              <a:solidFill>
                <a:srgbClr val="646464"/>
              </a:solidFill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646464"/>
                </a:solidFill>
              </a:rPr>
              <a:t>1 January 2017</a:t>
            </a: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646464"/>
                </a:solidFill>
              </a:rPr>
              <a:t>Presentation title</a:t>
            </a:r>
            <a:endParaRPr lang="en-GB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637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600" y="201168"/>
            <a:ext cx="10972800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01" name="Freeform 5"/>
          <p:cNvSpPr>
            <a:spLocks/>
          </p:cNvSpPr>
          <p:nvPr userDrawn="1"/>
        </p:nvSpPr>
        <p:spPr bwMode="gray">
          <a:xfrm>
            <a:off x="609600" y="1040400"/>
            <a:ext cx="10972800" cy="5184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266"/>
              </a:cxn>
              <a:cxn ang="0">
                <a:pos x="5184" y="2352"/>
              </a:cxn>
              <a:cxn ang="0">
                <a:pos x="5184" y="0"/>
              </a:cxn>
              <a:cxn ang="0">
                <a:pos x="0" y="0"/>
              </a:cxn>
            </a:cxnLst>
            <a:rect l="0" t="0" r="r" b="b"/>
            <a:pathLst>
              <a:path w="5184" h="3266">
                <a:moveTo>
                  <a:pt x="0" y="0"/>
                </a:moveTo>
                <a:lnTo>
                  <a:pt x="0" y="3266"/>
                </a:lnTo>
                <a:lnTo>
                  <a:pt x="5184" y="2352"/>
                </a:lnTo>
                <a:lnTo>
                  <a:pt x="5184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t="-10000"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>
              <a:solidFill>
                <a:srgbClr val="646464"/>
              </a:solidFill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646464"/>
                </a:solidFill>
              </a:rPr>
              <a:t>1 January 2017</a:t>
            </a: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646464"/>
                </a:solidFill>
              </a:rPr>
              <a:t>Presentation title</a:t>
            </a:r>
            <a:endParaRPr lang="en-GB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573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600" y="201168"/>
            <a:ext cx="10972800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01" name="Freeform 5"/>
          <p:cNvSpPr>
            <a:spLocks/>
          </p:cNvSpPr>
          <p:nvPr userDrawn="1"/>
        </p:nvSpPr>
        <p:spPr bwMode="gray">
          <a:xfrm>
            <a:off x="609600" y="1040400"/>
            <a:ext cx="10972800" cy="5184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266"/>
              </a:cxn>
              <a:cxn ang="0">
                <a:pos x="5184" y="2352"/>
              </a:cxn>
              <a:cxn ang="0">
                <a:pos x="5184" y="0"/>
              </a:cxn>
              <a:cxn ang="0">
                <a:pos x="0" y="0"/>
              </a:cxn>
            </a:cxnLst>
            <a:rect l="0" t="0" r="r" b="b"/>
            <a:pathLst>
              <a:path w="5184" h="3266">
                <a:moveTo>
                  <a:pt x="0" y="0"/>
                </a:moveTo>
                <a:lnTo>
                  <a:pt x="0" y="3266"/>
                </a:lnTo>
                <a:lnTo>
                  <a:pt x="5184" y="2352"/>
                </a:lnTo>
                <a:lnTo>
                  <a:pt x="5184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>
              <a:solidFill>
                <a:srgbClr val="646464"/>
              </a:solidFill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646464"/>
                </a:solidFill>
              </a:rPr>
              <a:t>1 January 2017</a:t>
            </a: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646464"/>
                </a:solidFill>
              </a:rPr>
              <a:t>Presentation title</a:t>
            </a:r>
            <a:endParaRPr lang="en-GB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902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600" y="201168"/>
            <a:ext cx="10972800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01" name="Freeform 5"/>
          <p:cNvSpPr>
            <a:spLocks/>
          </p:cNvSpPr>
          <p:nvPr userDrawn="1"/>
        </p:nvSpPr>
        <p:spPr bwMode="gray">
          <a:xfrm>
            <a:off x="609600" y="1040400"/>
            <a:ext cx="10972800" cy="5184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266"/>
              </a:cxn>
              <a:cxn ang="0">
                <a:pos x="5184" y="2352"/>
              </a:cxn>
              <a:cxn ang="0">
                <a:pos x="5184" y="0"/>
              </a:cxn>
              <a:cxn ang="0">
                <a:pos x="0" y="0"/>
              </a:cxn>
            </a:cxnLst>
            <a:rect l="0" t="0" r="r" b="b"/>
            <a:pathLst>
              <a:path w="5184" h="3266">
                <a:moveTo>
                  <a:pt x="0" y="0"/>
                </a:moveTo>
                <a:lnTo>
                  <a:pt x="0" y="3266"/>
                </a:lnTo>
                <a:lnTo>
                  <a:pt x="5184" y="2352"/>
                </a:lnTo>
                <a:lnTo>
                  <a:pt x="5184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t="-10000"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>
              <a:solidFill>
                <a:srgbClr val="646464"/>
              </a:solidFill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646464"/>
                </a:solidFill>
              </a:rPr>
              <a:t>1 January 2017</a:t>
            </a: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646464"/>
                </a:solidFill>
              </a:rPr>
              <a:t>Presentation title</a:t>
            </a:r>
            <a:endParaRPr lang="en-GB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44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600" y="201168"/>
            <a:ext cx="10972800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01" name="Freeform 5"/>
          <p:cNvSpPr>
            <a:spLocks/>
          </p:cNvSpPr>
          <p:nvPr userDrawn="1"/>
        </p:nvSpPr>
        <p:spPr bwMode="gray">
          <a:xfrm>
            <a:off x="609600" y="1040400"/>
            <a:ext cx="10972800" cy="5184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266"/>
              </a:cxn>
              <a:cxn ang="0">
                <a:pos x="5184" y="2352"/>
              </a:cxn>
              <a:cxn ang="0">
                <a:pos x="5184" y="0"/>
              </a:cxn>
              <a:cxn ang="0">
                <a:pos x="0" y="0"/>
              </a:cxn>
            </a:cxnLst>
            <a:rect l="0" t="0" r="r" b="b"/>
            <a:pathLst>
              <a:path w="5184" h="3266">
                <a:moveTo>
                  <a:pt x="0" y="0"/>
                </a:moveTo>
                <a:lnTo>
                  <a:pt x="0" y="3266"/>
                </a:lnTo>
                <a:lnTo>
                  <a:pt x="5184" y="2352"/>
                </a:lnTo>
                <a:lnTo>
                  <a:pt x="5184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>
              <a:solidFill>
                <a:srgbClr val="646464"/>
              </a:solidFill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646464"/>
                </a:solidFill>
              </a:rPr>
              <a:t>1 January 2017</a:t>
            </a: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646464"/>
                </a:solidFill>
              </a:rPr>
              <a:t>Presentation title</a:t>
            </a:r>
            <a:endParaRPr lang="en-GB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591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600" y="201168"/>
            <a:ext cx="10972800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01" name="Freeform 5"/>
          <p:cNvSpPr>
            <a:spLocks/>
          </p:cNvSpPr>
          <p:nvPr userDrawn="1"/>
        </p:nvSpPr>
        <p:spPr bwMode="gray">
          <a:xfrm>
            <a:off x="609600" y="1040400"/>
            <a:ext cx="10972800" cy="5184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266"/>
              </a:cxn>
              <a:cxn ang="0">
                <a:pos x="5184" y="2352"/>
              </a:cxn>
              <a:cxn ang="0">
                <a:pos x="5184" y="0"/>
              </a:cxn>
              <a:cxn ang="0">
                <a:pos x="0" y="0"/>
              </a:cxn>
            </a:cxnLst>
            <a:rect l="0" t="0" r="r" b="b"/>
            <a:pathLst>
              <a:path w="5184" h="3266">
                <a:moveTo>
                  <a:pt x="0" y="0"/>
                </a:moveTo>
                <a:lnTo>
                  <a:pt x="0" y="3266"/>
                </a:lnTo>
                <a:lnTo>
                  <a:pt x="5184" y="2352"/>
                </a:lnTo>
                <a:lnTo>
                  <a:pt x="5184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t="-20000"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>
              <a:solidFill>
                <a:srgbClr val="646464"/>
              </a:solidFill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646464"/>
                </a:solidFill>
              </a:rPr>
              <a:t>1 January 2017</a:t>
            </a: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646464"/>
                </a:solidFill>
              </a:rPr>
              <a:t>Presentation title</a:t>
            </a:r>
            <a:endParaRPr lang="en-GB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752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1"/>
          <p:cNvSpPr>
            <a:spLocks noChangeShapeType="1"/>
          </p:cNvSpPr>
          <p:nvPr userDrawn="1"/>
        </p:nvSpPr>
        <p:spPr bwMode="auto">
          <a:xfrm>
            <a:off x="607484" y="6243638"/>
            <a:ext cx="109728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solidFill>
                <a:srgbClr val="646464"/>
              </a:solidFill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646464"/>
                </a:solidFill>
              </a:rPr>
              <a:t>1 January 2017</a:t>
            </a: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646464"/>
                </a:solidFill>
              </a:rPr>
              <a:t>Presentation title</a:t>
            </a:r>
            <a:endParaRPr lang="en-GB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216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leg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7483" y="719139"/>
            <a:ext cx="4675200" cy="5210062"/>
          </a:xfrm>
          <a:prstGeom prst="rect">
            <a:avLst/>
          </a:prstGeom>
        </p:spPr>
        <p:txBody>
          <a:bodyPr/>
          <a:lstStyle>
            <a:lvl1pPr marL="0" indent="0" algn="l" defTabSz="995363" rtl="0" fontAlgn="base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SzPct val="100000"/>
              <a:buNone/>
              <a:defRPr lang="en-US" sz="1200" kern="1200" noProof="0" dirty="0" smtClean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0" indent="0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900" b="1" kern="1200" noProof="0" dirty="0" smtClean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2pPr>
            <a:lvl3pPr marL="176213" indent="-176213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Arial" pitchFamily="34" charset="0"/>
              <a:buChar char="►"/>
              <a:defRPr lang="en-US" sz="900" b="1" kern="1200" noProof="0" dirty="0" smtClean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3pPr>
            <a:lvl4pPr marL="0" indent="0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800" kern="1200" noProof="0" dirty="0" smtClean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4pPr>
            <a:lvl5pPr marL="188913" indent="-188913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Arial" pitchFamily="34" charset="0"/>
              <a:buChar char="►"/>
              <a:defRPr lang="en-US" sz="800" kern="1200" noProof="0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5070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425600"/>
            <a:ext cx="10972800" cy="47000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609601" y="1044000"/>
            <a:ext cx="109728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799" dirty="0">
              <a:solidFill>
                <a:srgbClr val="646464"/>
              </a:solidFill>
            </a:endParaRPr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609601" y="6245352"/>
            <a:ext cx="10972800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799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2478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146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slide_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609601" y="1044000"/>
            <a:ext cx="109728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799" dirty="0">
              <a:solidFill>
                <a:srgbClr val="646464"/>
              </a:solidFill>
            </a:endParaRPr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609601" y="6245352"/>
            <a:ext cx="10972800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799" dirty="0">
              <a:solidFill>
                <a:srgbClr val="646464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94739" y="6519672"/>
            <a:ext cx="1370886" cy="201168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646464"/>
                </a:solidFill>
              </a:rPr>
              <a:t>1 January 2014</a:t>
            </a: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51201" y="6519672"/>
            <a:ext cx="4579200" cy="201168"/>
          </a:xfrm>
          <a:prstGeom prst="rect">
            <a:avLst/>
          </a:prstGeom>
        </p:spPr>
        <p:txBody>
          <a:bodyPr/>
          <a:lstStyle/>
          <a:p>
            <a:r>
              <a:rPr lang="en-GB" smtClean="0">
                <a:solidFill>
                  <a:srgbClr val="646464"/>
                </a:solidFill>
              </a:rPr>
              <a:t>Presentation title</a:t>
            </a:r>
            <a:endParaRPr lang="en-GB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931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slide_no_first_level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356438">
              <a:defRPr/>
            </a:lvl2pPr>
            <a:lvl3pPr marL="712875">
              <a:defRPr/>
            </a:lvl3pPr>
            <a:lvl4pPr marL="1069313">
              <a:defRPr/>
            </a:lvl4pPr>
            <a:lvl5pPr marL="1425751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609601" y="1044000"/>
            <a:ext cx="109728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799" dirty="0">
              <a:solidFill>
                <a:srgbClr val="646464"/>
              </a:solidFill>
            </a:endParaRPr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609601" y="6245352"/>
            <a:ext cx="10972800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799" dirty="0">
              <a:solidFill>
                <a:srgbClr val="646464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94739" y="6519672"/>
            <a:ext cx="1370886" cy="201168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646464"/>
                </a:solidFill>
              </a:rPr>
              <a:t>1 January 2014</a:t>
            </a: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51201" y="6519672"/>
            <a:ext cx="4579200" cy="201168"/>
          </a:xfrm>
          <a:prstGeom prst="rect">
            <a:avLst/>
          </a:prstGeom>
        </p:spPr>
        <p:txBody>
          <a:bodyPr/>
          <a:lstStyle/>
          <a:p>
            <a:r>
              <a:rPr lang="en-GB" smtClean="0">
                <a:solidFill>
                  <a:srgbClr val="646464"/>
                </a:solidFill>
              </a:rPr>
              <a:t>Presentation title</a:t>
            </a:r>
            <a:endParaRPr lang="en-GB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6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609601" y="1044000"/>
            <a:ext cx="109728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799" dirty="0">
              <a:solidFill>
                <a:srgbClr val="646464"/>
              </a:solidFill>
            </a:endParaRPr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609601" y="6245352"/>
            <a:ext cx="10972800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799" dirty="0">
              <a:solidFill>
                <a:srgbClr val="646464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494739" y="6519672"/>
            <a:ext cx="1370886" cy="20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646464"/>
                </a:solidFill>
              </a:rPr>
              <a:t>1 January 2014</a:t>
            </a: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51201" y="6519672"/>
            <a:ext cx="4579200" cy="20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srgbClr val="646464"/>
                </a:solidFill>
              </a:rPr>
              <a:t>Presentation title</a:t>
            </a:r>
            <a:endParaRPr lang="en-GB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260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609601" y="6245352"/>
            <a:ext cx="10972800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799" dirty="0">
              <a:solidFill>
                <a:srgbClr val="646464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494739" y="6519672"/>
            <a:ext cx="1370886" cy="20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646464"/>
                </a:solidFill>
              </a:rPr>
              <a:t>1 January 2014</a:t>
            </a: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51201" y="6519672"/>
            <a:ext cx="4579200" cy="20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srgbClr val="646464"/>
                </a:solidFill>
              </a:rPr>
              <a:t>Presentation title</a:t>
            </a:r>
            <a:endParaRPr lang="en-GB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175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w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image" Target="../media/image1.wmf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01600"/>
            <a:ext cx="10972800" cy="860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425600"/>
            <a:ext cx="10972800" cy="4700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6519672"/>
            <a:ext cx="885139" cy="20116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ru-RU" sz="1099" dirty="0" smtClean="0">
                <a:solidFill>
                  <a:srgbClr val="646464"/>
                </a:solidFill>
              </a:rPr>
              <a:t>Стр. </a:t>
            </a:r>
            <a:fld id="{9AE4D82F-B047-469B-AC52-A46321747EAF}" type="slidenum">
              <a:rPr lang="en-GB" sz="1099" smtClean="0">
                <a:solidFill>
                  <a:srgbClr val="646464"/>
                </a:solidFill>
              </a:rPr>
              <a:pPr/>
              <a:t>‹#›</a:t>
            </a:fld>
            <a:endParaRPr lang="en-GB" sz="1099" dirty="0">
              <a:solidFill>
                <a:srgbClr val="646464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5135" y="6327648"/>
            <a:ext cx="399711" cy="4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60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710" r:id="rId19"/>
    <p:sldLayoutId id="2147483711" r:id="rId20"/>
  </p:sldLayoutIdLst>
  <p:hf sldNum="0" hdr="0"/>
  <p:txStyles>
    <p:titleStyle>
      <a:lvl1pPr algn="l" defTabSz="913943" rtl="0" eaLnBrk="1" latinLnBrk="0" hangingPunct="1">
        <a:lnSpc>
          <a:spcPct val="85000"/>
        </a:lnSpc>
        <a:spcBef>
          <a:spcPct val="0"/>
        </a:spcBef>
        <a:buNone/>
        <a:defRPr sz="2999" b="1" kern="1200">
          <a:solidFill>
            <a:schemeClr val="bg1"/>
          </a:solidFill>
          <a:latin typeface="+mn-lt"/>
          <a:ea typeface="+mj-ea"/>
          <a:cs typeface="Arial" pitchFamily="34" charset="0"/>
        </a:defRPr>
      </a:lvl1pPr>
    </p:titleStyle>
    <p:bodyStyle>
      <a:lvl1pPr marL="356438" indent="-356438" algn="l" defTabSz="913943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2399" kern="1200">
          <a:solidFill>
            <a:schemeClr val="bg1"/>
          </a:solidFill>
          <a:latin typeface="+mn-lt"/>
          <a:ea typeface="+mn-ea"/>
          <a:cs typeface="+mn-cs"/>
        </a:defRPr>
      </a:lvl1pPr>
      <a:lvl2pPr marL="712875" indent="-356438" algn="l" defTabSz="913943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999" kern="1200">
          <a:solidFill>
            <a:schemeClr val="bg1"/>
          </a:solidFill>
          <a:latin typeface="+mn-lt"/>
          <a:ea typeface="+mn-ea"/>
          <a:cs typeface="+mn-cs"/>
        </a:defRPr>
      </a:lvl2pPr>
      <a:lvl3pPr marL="1069313" indent="-356438" algn="l" defTabSz="913943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799" kern="1200">
          <a:solidFill>
            <a:schemeClr val="bg1"/>
          </a:solidFill>
          <a:latin typeface="+mn-lt"/>
          <a:ea typeface="+mn-ea"/>
          <a:cs typeface="+mn-cs"/>
        </a:defRPr>
      </a:lvl3pPr>
      <a:lvl4pPr marL="1425751" indent="-356438" algn="l" defTabSz="913943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599" kern="1200">
          <a:solidFill>
            <a:schemeClr val="bg1"/>
          </a:solidFill>
          <a:latin typeface="+mn-lt"/>
          <a:ea typeface="+mn-ea"/>
          <a:cs typeface="+mn-cs"/>
        </a:defRPr>
      </a:lvl4pPr>
      <a:lvl5pPr marL="1782188" indent="-356438" algn="l" defTabSz="913943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599" kern="1200">
          <a:solidFill>
            <a:schemeClr val="bg1"/>
          </a:solidFill>
          <a:latin typeface="+mn-lt"/>
          <a:ea typeface="+mn-ea"/>
          <a:cs typeface="+mn-cs"/>
        </a:defRPr>
      </a:lvl5pPr>
      <a:lvl6pPr marL="2513343" indent="-228486" algn="l" defTabSz="913943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314" indent="-228486" algn="l" defTabSz="913943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286" indent="-228486" algn="l" defTabSz="913943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257" indent="-228486" algn="l" defTabSz="913943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71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943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4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886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857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828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771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609601" y="201600"/>
            <a:ext cx="10977033" cy="860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5600"/>
            <a:ext cx="10972800" cy="46989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51200" y="6496184"/>
            <a:ext cx="4579200" cy="2011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10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GB" smtClean="0">
                <a:solidFill>
                  <a:srgbClr val="646464"/>
                </a:solidFill>
              </a:rPr>
              <a:t>Presentation title</a:t>
            </a:r>
            <a:endParaRPr lang="en-GB" dirty="0">
              <a:solidFill>
                <a:srgbClr val="64646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" y="6496184"/>
            <a:ext cx="963168" cy="20116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ru-RU" sz="1100" dirty="0" smtClean="0">
                <a:solidFill>
                  <a:srgbClr val="646464"/>
                </a:solidFill>
                <a:cs typeface="Arial" pitchFamily="34" charset="0"/>
              </a:rPr>
              <a:t>Стр. </a:t>
            </a:r>
            <a:fld id="{9AE4D82F-B047-469B-AC52-A46321747EAF}" type="slidenum">
              <a:rPr lang="en-GB" sz="1100" smtClean="0">
                <a:solidFill>
                  <a:srgbClr val="646464"/>
                </a:solidFill>
                <a:cs typeface="Arial" pitchFamily="34" charset="0"/>
              </a:rPr>
              <a:pPr/>
              <a:t>‹#›</a:t>
            </a:fld>
            <a:endParaRPr lang="en-GB" sz="1100" dirty="0">
              <a:solidFill>
                <a:srgbClr val="646464"/>
              </a:solidFill>
              <a:cs typeface="Arial" pitchFamily="34" charset="0"/>
            </a:endParaRP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1623723" y="6496184"/>
            <a:ext cx="1584960" cy="20116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>
              <a:defRPr sz="110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ru-RU" smtClean="0">
                <a:solidFill>
                  <a:srgbClr val="646464"/>
                </a:solidFill>
              </a:rPr>
              <a:t>1 January 2017</a:t>
            </a:r>
            <a:endParaRPr lang="en-US" dirty="0">
              <a:solidFill>
                <a:srgbClr val="646464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719" y="6327648"/>
            <a:ext cx="386459" cy="4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94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  <p:sldLayoutId id="2147483706" r:id="rId27"/>
    <p:sldLayoutId id="2147483707" r:id="rId28"/>
    <p:sldLayoutId id="2147483708" r:id="rId29"/>
    <p:sldLayoutId id="2147483709" r:id="rId30"/>
  </p:sldLayoutIdLst>
  <p:hf sldNum="0"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000" b="1" kern="1200">
          <a:solidFill>
            <a:schemeClr val="bg1"/>
          </a:solidFill>
          <a:latin typeface="+mn-lt"/>
          <a:ea typeface="+mj-ea"/>
          <a:cs typeface="Arial" pitchFamily="34" charset="0"/>
        </a:defRPr>
      </a:lvl1pPr>
    </p:titleStyle>
    <p:bodyStyle>
      <a:lvl1pPr marL="356616" indent="-356616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2400" kern="1200">
          <a:solidFill>
            <a:schemeClr val="bg1"/>
          </a:solidFill>
          <a:latin typeface="+mn-lt"/>
          <a:ea typeface="+mn-ea"/>
          <a:cs typeface="Arial" pitchFamily="34" charset="0"/>
        </a:defRPr>
      </a:lvl1pPr>
      <a:lvl2pPr marL="713232" indent="-356616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2000" kern="1200">
          <a:solidFill>
            <a:schemeClr val="bg1"/>
          </a:solidFill>
          <a:latin typeface="+mn-lt"/>
          <a:ea typeface="+mn-ea"/>
          <a:cs typeface="Arial" pitchFamily="34" charset="0"/>
        </a:defRPr>
      </a:lvl2pPr>
      <a:lvl3pPr marL="1069848" indent="-356616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800" kern="1200">
          <a:solidFill>
            <a:schemeClr val="bg1"/>
          </a:solidFill>
          <a:latin typeface="+mn-lt"/>
          <a:ea typeface="+mn-ea"/>
          <a:cs typeface="Arial" pitchFamily="34" charset="0"/>
        </a:defRPr>
      </a:lvl3pPr>
      <a:lvl4pPr marL="1426464" indent="-356616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600" kern="1200">
          <a:solidFill>
            <a:schemeClr val="bg1"/>
          </a:solidFill>
          <a:latin typeface="+mn-lt"/>
          <a:ea typeface="+mn-ea"/>
          <a:cs typeface="Arial" pitchFamily="34" charset="0"/>
        </a:defRPr>
      </a:lvl4pPr>
      <a:lvl5pPr marL="1783080" indent="-356616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600" kern="1200">
          <a:solidFill>
            <a:schemeClr val="bg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insights.samsung.com/2016/08/03/employees-say-smartphones-boost-productivity-by-34-percent-frost-sullivan-research/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1285" y="2057158"/>
            <a:ext cx="7370139" cy="1924291"/>
          </a:xfrm>
        </p:spPr>
        <p:txBody>
          <a:bodyPr/>
          <a:lstStyle/>
          <a:p>
            <a:r>
              <a:rPr lang="ru-RU" sz="3600" dirty="0" smtClean="0"/>
              <a:t>Каким образом </a:t>
            </a:r>
            <a:r>
              <a:rPr lang="ru-RU" sz="3600" dirty="0"/>
              <a:t>мы </a:t>
            </a:r>
            <a:r>
              <a:rPr lang="ru-RU" sz="3600" dirty="0" smtClean="0"/>
              <a:t>построим </a:t>
            </a:r>
            <a:r>
              <a:rPr lang="ru-RU" sz="3600" dirty="0"/>
              <a:t>судебную систему будущего</a:t>
            </a:r>
            <a:r>
              <a:rPr lang="ru-RU" sz="3600" dirty="0" smtClean="0"/>
              <a:t>?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dirty="0"/>
              <a:t>Стратегия </a:t>
            </a:r>
            <a:r>
              <a:rPr lang="ru-RU" sz="2400" dirty="0" smtClean="0"/>
              <a:t>ИКТ (</a:t>
            </a:r>
            <a:r>
              <a:rPr lang="ru-RU" sz="2400" dirty="0" err="1" smtClean="0"/>
              <a:t>цифровизации</a:t>
            </a:r>
            <a:r>
              <a:rPr lang="ru-RU" sz="2400" dirty="0" smtClean="0"/>
              <a:t>) </a:t>
            </a:r>
            <a:r>
              <a:rPr lang="ru-RU" sz="2400" dirty="0"/>
              <a:t>судебной системы Республики Казахстан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68"/>
          <a:stretch/>
        </p:blipFill>
        <p:spPr>
          <a:xfrm>
            <a:off x="0" y="0"/>
            <a:ext cx="4802368" cy="6176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55"/>
          <a:stretch/>
        </p:blipFill>
        <p:spPr>
          <a:xfrm>
            <a:off x="251286" y="6176700"/>
            <a:ext cx="3780000" cy="1815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0430" y="6311898"/>
            <a:ext cx="4630114" cy="467820"/>
          </a:xfrm>
          <a:prstGeom prst="rect">
            <a:avLst/>
          </a:prstGeom>
          <a:noFill/>
        </p:spPr>
        <p:txBody>
          <a:bodyPr wrap="none" lIns="0" tIns="36576" rIns="0" bIns="0" rtlCol="0">
            <a:spAutoFit/>
          </a:bodyPr>
          <a:lstStyle/>
          <a:p>
            <a:r>
              <a:rPr lang="ru-RU" sz="1400" b="1" dirty="0">
                <a:solidFill>
                  <a:srgbClr val="646464">
                    <a:lumMod val="75000"/>
                  </a:srgbClr>
                </a:solidFill>
                <a:latin typeface="+mn-lt"/>
              </a:rPr>
              <a:t>У вас есть вопрос? У нас есть ответ.</a:t>
            </a:r>
          </a:p>
          <a:p>
            <a:r>
              <a:rPr lang="ru-RU" sz="1400" b="1" dirty="0">
                <a:solidFill>
                  <a:srgbClr val="646464">
                    <a:lumMod val="75000"/>
                  </a:srgbClr>
                </a:solidFill>
                <a:latin typeface="+mn-lt"/>
              </a:rPr>
              <a:t>Решая сложные задачи бизнеса, мы улучшаем мир.</a:t>
            </a:r>
          </a:p>
        </p:txBody>
      </p:sp>
    </p:spTree>
    <p:extLst>
      <p:ext uri="{BB962C8B-B14F-4D97-AF65-F5344CB8AC3E}">
        <p14:creationId xmlns:p14="http://schemas.microsoft.com/office/powerpoint/2010/main" val="360856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Новая структура управления ИТ</a:t>
            </a:r>
            <a:r>
              <a:rPr lang="en-US" dirty="0"/>
              <a:t> </a:t>
            </a:r>
            <a:r>
              <a:rPr lang="ru-RU" dirty="0"/>
              <a:t>и ИБ</a:t>
            </a:r>
            <a:br>
              <a:rPr lang="ru-RU" dirty="0"/>
            </a:br>
            <a:r>
              <a:rPr lang="ru-RU" dirty="0" smtClean="0"/>
              <a:t>Лаборатория по инновациям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-800291" y="1366008"/>
            <a:ext cx="12865812" cy="4802964"/>
            <a:chOff x="371638" y="1424596"/>
            <a:chExt cx="12865812" cy="4802964"/>
          </a:xfrm>
        </p:grpSpPr>
        <p:sp>
          <p:nvSpPr>
            <p:cNvPr id="5" name="TextBox 104"/>
            <p:cNvSpPr txBox="1"/>
            <p:nvPr/>
          </p:nvSpPr>
          <p:spPr>
            <a:xfrm>
              <a:off x="3662857" y="3044537"/>
              <a:ext cx="1634034" cy="677108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100" dirty="0" smtClean="0">
                  <a:solidFill>
                    <a:prstClr val="black"/>
                  </a:solidFill>
                  <a:latin typeface="+mj-lt"/>
                </a:rPr>
                <a:t>Отсутствие согласованности </a:t>
              </a:r>
              <a:r>
                <a:rPr lang="ru-RU" sz="1100" b="1" dirty="0" smtClean="0">
                  <a:solidFill>
                    <a:prstClr val="black"/>
                  </a:solidFill>
                  <a:latin typeface="+mj-lt"/>
                </a:rPr>
                <a:t>целям</a:t>
              </a:r>
              <a:r>
                <a:rPr lang="en-IN" sz="1100" b="1" dirty="0" smtClean="0">
                  <a:solidFill>
                    <a:prstClr val="black"/>
                  </a:solidFill>
                  <a:latin typeface="+mj-lt"/>
                </a:rPr>
                <a:t>/</a:t>
              </a:r>
              <a:r>
                <a:rPr lang="ru-RU" sz="1100" b="1" dirty="0" smtClean="0">
                  <a:solidFill>
                    <a:prstClr val="black"/>
                  </a:solidFill>
                  <a:latin typeface="+mj-lt"/>
                </a:rPr>
                <a:t>стратегии</a:t>
              </a:r>
              <a:r>
                <a:rPr lang="en-IN" sz="1100" dirty="0" smtClean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ru-RU" sz="1100" dirty="0" smtClean="0">
                  <a:solidFill>
                    <a:prstClr val="black"/>
                  </a:solidFill>
                  <a:latin typeface="+mj-lt"/>
                </a:rPr>
                <a:t>организации</a:t>
              </a:r>
              <a:endParaRPr lang="en-IN" sz="1100" dirty="0">
                <a:solidFill>
                  <a:prstClr val="black"/>
                </a:solidFill>
                <a:latin typeface="+mj-lt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71638" y="1424596"/>
              <a:ext cx="12865812" cy="4802964"/>
              <a:chOff x="371638" y="1424596"/>
              <a:chExt cx="12865812" cy="4802964"/>
            </a:xfrm>
          </p:grpSpPr>
          <p:sp>
            <p:nvSpPr>
              <p:cNvPr id="7" name="TextBox 104"/>
              <p:cNvSpPr txBox="1"/>
              <p:nvPr/>
            </p:nvSpPr>
            <p:spPr>
              <a:xfrm>
                <a:off x="3445550" y="1887966"/>
                <a:ext cx="1851340" cy="507831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ru-RU" sz="1100" dirty="0" smtClean="0">
                    <a:solidFill>
                      <a:prstClr val="black"/>
                    </a:solidFill>
                    <a:latin typeface="+mj-lt"/>
                  </a:rPr>
                  <a:t>Недостаточная </a:t>
                </a:r>
                <a:r>
                  <a:rPr lang="ru-RU" sz="1100" b="1" dirty="0" smtClean="0">
                    <a:solidFill>
                      <a:prstClr val="black"/>
                    </a:solidFill>
                    <a:latin typeface="+mj-lt"/>
                  </a:rPr>
                  <a:t>скорость </a:t>
                </a:r>
                <a:r>
                  <a:rPr lang="ru-RU" sz="1100" dirty="0" smtClean="0">
                    <a:solidFill>
                      <a:prstClr val="black"/>
                    </a:solidFill>
                    <a:latin typeface="+mj-lt"/>
                  </a:rPr>
                  <a:t>внедрения цифровых технологий</a:t>
                </a:r>
                <a:endParaRPr lang="en-IN" sz="1100" dirty="0" smtClean="0">
                  <a:solidFill>
                    <a:prstClr val="black"/>
                  </a:solidFill>
                  <a:latin typeface="+mj-lt"/>
                </a:endParaRPr>
              </a:p>
            </p:txBody>
          </p:sp>
          <p:sp>
            <p:nvSpPr>
              <p:cNvPr id="8" name="TextBox 104"/>
              <p:cNvSpPr txBox="1"/>
              <p:nvPr/>
            </p:nvSpPr>
            <p:spPr>
              <a:xfrm>
                <a:off x="3724035" y="4023981"/>
                <a:ext cx="1368071" cy="677108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ru-RU" sz="1100" dirty="0" smtClean="0">
                    <a:solidFill>
                      <a:prstClr val="black"/>
                    </a:solidFill>
                    <a:latin typeface="+mj-lt"/>
                  </a:rPr>
                  <a:t>Недостаточность соответствующих </a:t>
                </a:r>
                <a:r>
                  <a:rPr lang="ru-RU" sz="1100" b="1" dirty="0" smtClean="0">
                    <a:solidFill>
                      <a:prstClr val="black"/>
                    </a:solidFill>
                    <a:latin typeface="+mj-lt"/>
                  </a:rPr>
                  <a:t>навыков и возможностей</a:t>
                </a:r>
                <a:endParaRPr lang="en-IN" sz="1100" b="1" dirty="0">
                  <a:solidFill>
                    <a:prstClr val="black"/>
                  </a:solidFill>
                  <a:latin typeface="+mj-lt"/>
                </a:endParaRPr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 flipV="1">
                <a:off x="1699196" y="2067539"/>
                <a:ext cx="1508987" cy="1"/>
              </a:xfrm>
              <a:prstGeom prst="line">
                <a:avLst/>
              </a:prstGeom>
              <a:noFill/>
              <a:ln w="6350" cap="flat" cmpd="sng" algn="ctr">
                <a:solidFill>
                  <a:srgbClr val="FFE600"/>
                </a:solidFill>
                <a:prstDash val="solid"/>
                <a:miter lim="800000"/>
                <a:headEnd type="oval" w="med" len="med"/>
                <a:tailEnd type="oval" w="med" len="med"/>
              </a:ln>
              <a:effectLst/>
            </p:spPr>
          </p:cxnSp>
          <p:grpSp>
            <p:nvGrpSpPr>
              <p:cNvPr id="10" name="Group 9"/>
              <p:cNvGrpSpPr/>
              <p:nvPr/>
            </p:nvGrpSpPr>
            <p:grpSpPr>
              <a:xfrm>
                <a:off x="371638" y="1950613"/>
                <a:ext cx="3193662" cy="3162792"/>
                <a:chOff x="1966751" y="1498241"/>
                <a:chExt cx="4771784" cy="4756085"/>
              </a:xfrm>
            </p:grpSpPr>
            <p:cxnSp>
              <p:nvCxnSpPr>
                <p:cNvPr id="47" name="Straight Connector 46"/>
                <p:cNvCxnSpPr/>
                <p:nvPr/>
              </p:nvCxnSpPr>
              <p:spPr>
                <a:xfrm>
                  <a:off x="3962559" y="6117929"/>
                  <a:ext cx="2119055" cy="1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AAAAAA"/>
                  </a:solidFill>
                  <a:prstDash val="solid"/>
                  <a:miter lim="800000"/>
                  <a:headEnd type="oval" w="med" len="med"/>
                  <a:tailEnd type="oval" w="med" len="med"/>
                </a:ln>
                <a:effectLst/>
              </p:spPr>
            </p:cxn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5715032" y="4882565"/>
                  <a:ext cx="1023503" cy="1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  <a:miter lim="800000"/>
                  <a:headEnd type="oval" w="med" len="med"/>
                  <a:tailEnd type="oval" w="med" len="med"/>
                </a:ln>
                <a:effectLst/>
              </p:spPr>
            </p:cxnSp>
            <p:cxnSp>
              <p:nvCxnSpPr>
                <p:cNvPr id="49" name="Straight Connector 48"/>
                <p:cNvCxnSpPr/>
                <p:nvPr/>
              </p:nvCxnSpPr>
              <p:spPr>
                <a:xfrm>
                  <a:off x="5769427" y="3495951"/>
                  <a:ext cx="969108" cy="1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FFD200"/>
                  </a:solidFill>
                  <a:prstDash val="solid"/>
                  <a:miter lim="800000"/>
                  <a:headEnd type="oval" w="med" len="med"/>
                  <a:tailEnd type="oval" w="med" len="med"/>
                </a:ln>
                <a:effectLst/>
              </p:spPr>
            </p:cxnSp>
            <p:sp>
              <p:nvSpPr>
                <p:cNvPr id="50" name="Oval 49"/>
                <p:cNvSpPr>
                  <a:spLocks noChangeArrowheads="1"/>
                </p:cNvSpPr>
                <p:nvPr/>
              </p:nvSpPr>
              <p:spPr bwMode="auto">
                <a:xfrm>
                  <a:off x="1966751" y="2189756"/>
                  <a:ext cx="3686160" cy="3686158"/>
                </a:xfrm>
                <a:prstGeom prst="ellipse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317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Freeform 50"/>
                <p:cNvSpPr>
                  <a:spLocks/>
                </p:cNvSpPr>
                <p:nvPr/>
              </p:nvSpPr>
              <p:spPr bwMode="auto">
                <a:xfrm>
                  <a:off x="3768532" y="4715706"/>
                  <a:ext cx="1411844" cy="1538620"/>
                </a:xfrm>
                <a:custGeom>
                  <a:avLst/>
                  <a:gdLst>
                    <a:gd name="T0" fmla="*/ 0 w 310"/>
                    <a:gd name="T1" fmla="*/ 28 h 338"/>
                    <a:gd name="T2" fmla="*/ 1 w 310"/>
                    <a:gd name="T3" fmla="*/ 328 h 338"/>
                    <a:gd name="T4" fmla="*/ 310 w 310"/>
                    <a:gd name="T5" fmla="*/ 215 h 338"/>
                    <a:gd name="T6" fmla="*/ 273 w 310"/>
                    <a:gd name="T7" fmla="*/ 96 h 338"/>
                    <a:gd name="T8" fmla="*/ 175 w 310"/>
                    <a:gd name="T9" fmla="*/ 20 h 338"/>
                    <a:gd name="T10" fmla="*/ 105 w 310"/>
                    <a:gd name="T11" fmla="*/ 0 h 338"/>
                    <a:gd name="T12" fmla="*/ 0 w 310"/>
                    <a:gd name="T13" fmla="*/ 2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10" h="338">
                      <a:moveTo>
                        <a:pt x="0" y="28"/>
                      </a:moveTo>
                      <a:cubicBezTo>
                        <a:pt x="1" y="328"/>
                        <a:pt x="1" y="328"/>
                        <a:pt x="1" y="328"/>
                      </a:cubicBezTo>
                      <a:cubicBezTo>
                        <a:pt x="1" y="328"/>
                        <a:pt x="174" y="338"/>
                        <a:pt x="310" y="215"/>
                      </a:cubicBezTo>
                      <a:cubicBezTo>
                        <a:pt x="273" y="96"/>
                        <a:pt x="273" y="96"/>
                        <a:pt x="273" y="96"/>
                      </a:cubicBezTo>
                      <a:cubicBezTo>
                        <a:pt x="175" y="20"/>
                        <a:pt x="175" y="20"/>
                        <a:pt x="175" y="20"/>
                      </a:cubicBezTo>
                      <a:cubicBezTo>
                        <a:pt x="105" y="0"/>
                        <a:pt x="105" y="0"/>
                        <a:pt x="105" y="0"/>
                      </a:cubicBez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 w="3175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38100" dist="25400" dir="5400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Freeform 51"/>
                <p:cNvSpPr>
                  <a:spLocks/>
                </p:cNvSpPr>
                <p:nvPr/>
              </p:nvSpPr>
              <p:spPr bwMode="auto">
                <a:xfrm>
                  <a:off x="4246830" y="4041479"/>
                  <a:ext cx="1811386" cy="1774888"/>
                </a:xfrm>
                <a:custGeom>
                  <a:avLst/>
                  <a:gdLst>
                    <a:gd name="T0" fmla="*/ 231 w 398"/>
                    <a:gd name="T1" fmla="*/ 390 h 390"/>
                    <a:gd name="T2" fmla="*/ 0 w 398"/>
                    <a:gd name="T3" fmla="*/ 148 h 390"/>
                    <a:gd name="T4" fmla="*/ 80 w 398"/>
                    <a:gd name="T5" fmla="*/ 28 h 390"/>
                    <a:gd name="T6" fmla="*/ 398 w 398"/>
                    <a:gd name="T7" fmla="*/ 0 h 390"/>
                    <a:gd name="T8" fmla="*/ 396 w 398"/>
                    <a:gd name="T9" fmla="*/ 27 h 390"/>
                    <a:gd name="T10" fmla="*/ 231 w 398"/>
                    <a:gd name="T11" fmla="*/ 390 h 3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8" h="390">
                      <a:moveTo>
                        <a:pt x="231" y="390"/>
                      </a:moveTo>
                      <a:cubicBezTo>
                        <a:pt x="0" y="148"/>
                        <a:pt x="0" y="148"/>
                        <a:pt x="0" y="148"/>
                      </a:cubicBezTo>
                      <a:cubicBezTo>
                        <a:pt x="80" y="28"/>
                        <a:pt x="80" y="28"/>
                        <a:pt x="80" y="28"/>
                      </a:cubicBezTo>
                      <a:cubicBezTo>
                        <a:pt x="398" y="0"/>
                        <a:pt x="398" y="0"/>
                        <a:pt x="398" y="0"/>
                      </a:cubicBezTo>
                      <a:cubicBezTo>
                        <a:pt x="396" y="27"/>
                        <a:pt x="396" y="27"/>
                        <a:pt x="396" y="27"/>
                      </a:cubicBezTo>
                      <a:cubicBezTo>
                        <a:pt x="396" y="27"/>
                        <a:pt x="388" y="250"/>
                        <a:pt x="231" y="390"/>
                      </a:cubicBezTo>
                      <a:close/>
                    </a:path>
                  </a:pathLst>
                </a:custGeom>
                <a:solidFill>
                  <a:schemeClr val="bg2">
                    <a:lumMod val="40000"/>
                    <a:lumOff val="60000"/>
                  </a:schemeClr>
                </a:solidFill>
                <a:ln w="3175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38100" dist="25400" dir="5400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reeform 52"/>
                <p:cNvSpPr>
                  <a:spLocks/>
                </p:cNvSpPr>
                <p:nvPr/>
              </p:nvSpPr>
              <p:spPr bwMode="auto">
                <a:xfrm>
                  <a:off x="4360162" y="2303087"/>
                  <a:ext cx="1840198" cy="1867090"/>
                </a:xfrm>
                <a:custGeom>
                  <a:avLst/>
                  <a:gdLst>
                    <a:gd name="T0" fmla="*/ 403 w 404"/>
                    <a:gd name="T1" fmla="*/ 409 h 410"/>
                    <a:gd name="T2" fmla="*/ 55 w 404"/>
                    <a:gd name="T3" fmla="*/ 410 h 410"/>
                    <a:gd name="T4" fmla="*/ 0 w 404"/>
                    <a:gd name="T5" fmla="*/ 256 h 410"/>
                    <a:gd name="T6" fmla="*/ 222 w 404"/>
                    <a:gd name="T7" fmla="*/ 0 h 410"/>
                    <a:gd name="T8" fmla="*/ 244 w 404"/>
                    <a:gd name="T9" fmla="*/ 17 h 410"/>
                    <a:gd name="T10" fmla="*/ 403 w 404"/>
                    <a:gd name="T11" fmla="*/ 409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04" h="410">
                      <a:moveTo>
                        <a:pt x="403" y="409"/>
                      </a:moveTo>
                      <a:cubicBezTo>
                        <a:pt x="55" y="410"/>
                        <a:pt x="55" y="410"/>
                        <a:pt x="55" y="410"/>
                      </a:cubicBezTo>
                      <a:cubicBezTo>
                        <a:pt x="0" y="256"/>
                        <a:pt x="0" y="256"/>
                        <a:pt x="0" y="256"/>
                      </a:cubicBezTo>
                      <a:cubicBezTo>
                        <a:pt x="222" y="0"/>
                        <a:pt x="222" y="0"/>
                        <a:pt x="222" y="0"/>
                      </a:cubicBezTo>
                      <a:cubicBezTo>
                        <a:pt x="244" y="17"/>
                        <a:pt x="244" y="17"/>
                        <a:pt x="244" y="17"/>
                      </a:cubicBezTo>
                      <a:cubicBezTo>
                        <a:pt x="244" y="17"/>
                        <a:pt x="404" y="167"/>
                        <a:pt x="403" y="409"/>
                      </a:cubicBezTo>
                      <a:close/>
                    </a:path>
                  </a:pathLst>
                </a:custGeom>
                <a:solidFill>
                  <a:srgbClr val="FFD200"/>
                </a:solidFill>
                <a:ln w="3175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38100" dist="25400" dir="5400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 53"/>
                <p:cNvSpPr>
                  <a:spLocks/>
                </p:cNvSpPr>
                <p:nvPr/>
              </p:nvSpPr>
              <p:spPr bwMode="auto">
                <a:xfrm>
                  <a:off x="3595653" y="1498241"/>
                  <a:ext cx="1957372" cy="1984263"/>
                </a:xfrm>
                <a:custGeom>
                  <a:avLst/>
                  <a:gdLst>
                    <a:gd name="T0" fmla="*/ 0 w 430"/>
                    <a:gd name="T1" fmla="*/ 6 h 436"/>
                    <a:gd name="T2" fmla="*/ 7 w 430"/>
                    <a:gd name="T3" fmla="*/ 383 h 436"/>
                    <a:gd name="T4" fmla="*/ 177 w 430"/>
                    <a:gd name="T5" fmla="*/ 436 h 436"/>
                    <a:gd name="T6" fmla="*/ 430 w 430"/>
                    <a:gd name="T7" fmla="*/ 175 h 436"/>
                    <a:gd name="T8" fmla="*/ 0 w 430"/>
                    <a:gd name="T9" fmla="*/ 6 h 4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0" h="436">
                      <a:moveTo>
                        <a:pt x="0" y="6"/>
                      </a:moveTo>
                      <a:cubicBezTo>
                        <a:pt x="7" y="383"/>
                        <a:pt x="7" y="383"/>
                        <a:pt x="7" y="383"/>
                      </a:cubicBezTo>
                      <a:cubicBezTo>
                        <a:pt x="177" y="436"/>
                        <a:pt x="177" y="436"/>
                        <a:pt x="177" y="436"/>
                      </a:cubicBezTo>
                      <a:cubicBezTo>
                        <a:pt x="430" y="175"/>
                        <a:pt x="430" y="175"/>
                        <a:pt x="430" y="175"/>
                      </a:cubicBezTo>
                      <a:cubicBezTo>
                        <a:pt x="430" y="175"/>
                        <a:pt x="262" y="0"/>
                        <a:pt x="0" y="6"/>
                      </a:cubicBezTo>
                      <a:close/>
                    </a:path>
                  </a:pathLst>
                </a:custGeom>
                <a:solidFill>
                  <a:schemeClr val="accent2">
                    <a:lumMod val="40000"/>
                    <a:lumOff val="60000"/>
                  </a:schemeClr>
                </a:solidFill>
                <a:ln w="3175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38100" dist="25400" dir="5400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endParaRPr>
                </a:p>
              </p:txBody>
            </p:sp>
            <p:grpSp>
              <p:nvGrpSpPr>
                <p:cNvPr id="55" name="Group 54"/>
                <p:cNvGrpSpPr/>
                <p:nvPr/>
              </p:nvGrpSpPr>
              <p:grpSpPr>
                <a:xfrm>
                  <a:off x="2844592" y="3067595"/>
                  <a:ext cx="1930480" cy="1930479"/>
                  <a:chOff x="1497013" y="3295650"/>
                  <a:chExt cx="1595438" cy="1595437"/>
                </a:xfrm>
              </p:grpSpPr>
              <p:sp>
                <p:nvSpPr>
                  <p:cNvPr id="59" name="Oval 58"/>
                  <p:cNvSpPr>
                    <a:spLocks noChangeArrowheads="1"/>
                  </p:cNvSpPr>
                  <p:nvPr/>
                </p:nvSpPr>
                <p:spPr bwMode="auto">
                  <a:xfrm>
                    <a:off x="1497013" y="3295650"/>
                    <a:ext cx="1595438" cy="1595437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3175" cap="flat">
                    <a:noFill/>
                    <a:prstDash val="solid"/>
                    <a:miter lim="800000"/>
                    <a:headEnd/>
                    <a:tailEnd/>
                  </a:ln>
                  <a:effectLst>
                    <a:outerShdw blurRad="38100" dist="25400" dir="5400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" name="Oval 59"/>
                  <p:cNvSpPr>
                    <a:spLocks noChangeArrowheads="1"/>
                  </p:cNvSpPr>
                  <p:nvPr/>
                </p:nvSpPr>
                <p:spPr bwMode="auto">
                  <a:xfrm>
                    <a:off x="1625600" y="3424238"/>
                    <a:ext cx="1338263" cy="1338262"/>
                  </a:xfrm>
                  <a:prstGeom prst="ellipse">
                    <a:avLst/>
                  </a:prstGeom>
                  <a:solidFill>
                    <a:srgbClr val="AAAAAA"/>
                  </a:solidFill>
                  <a:ln w="3175" cap="flat">
                    <a:noFill/>
                    <a:prstDash val="solid"/>
                    <a:miter lim="800000"/>
                    <a:headEnd/>
                    <a:tailEnd/>
                  </a:ln>
                  <a:effectLst>
                    <a:outerShdw blurRad="38100" dist="25400" dir="5400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" name="Oval 60"/>
                  <p:cNvSpPr>
                    <a:spLocks noChangeArrowheads="1"/>
                  </p:cNvSpPr>
                  <p:nvPr/>
                </p:nvSpPr>
                <p:spPr bwMode="auto">
                  <a:xfrm>
                    <a:off x="1733106" y="3531743"/>
                    <a:ext cx="1123251" cy="1123251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3175" cap="flat">
                    <a:noFill/>
                    <a:prstDash val="solid"/>
                    <a:miter lim="800000"/>
                    <a:headEnd/>
                    <a:tailEnd/>
                  </a:ln>
                  <a:effectLst>
                    <a:outerShdw blurRad="38100" dist="25400" dir="5400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6" name="Group 55"/>
                <p:cNvGrpSpPr/>
                <p:nvPr/>
              </p:nvGrpSpPr>
              <p:grpSpPr>
                <a:xfrm>
                  <a:off x="3486710" y="3711635"/>
                  <a:ext cx="642400" cy="642400"/>
                  <a:chOff x="7613650" y="1387475"/>
                  <a:chExt cx="284163" cy="284163"/>
                </a:xfrm>
                <a:solidFill>
                  <a:srgbClr val="AAAAAA"/>
                </a:solidFill>
                <a:effectLst>
                  <a:outerShdw blurRad="38100" dist="25400" dir="5400000" algn="ctr" rotWithShape="0">
                    <a:srgbClr val="000000">
                      <a:alpha val="20000"/>
                    </a:srgbClr>
                  </a:outerShdw>
                </a:effectLst>
              </p:grpSpPr>
              <p:sp>
                <p:nvSpPr>
                  <p:cNvPr id="57" name="Freeform 4359"/>
                  <p:cNvSpPr>
                    <a:spLocks noEditPoints="1"/>
                  </p:cNvSpPr>
                  <p:nvPr/>
                </p:nvSpPr>
                <p:spPr bwMode="auto">
                  <a:xfrm>
                    <a:off x="7613650" y="1471613"/>
                    <a:ext cx="200025" cy="200025"/>
                  </a:xfrm>
                  <a:custGeom>
                    <a:avLst/>
                    <a:gdLst>
                      <a:gd name="T0" fmla="*/ 276 w 629"/>
                      <a:gd name="T1" fmla="*/ 436 h 629"/>
                      <a:gd name="T2" fmla="*/ 233 w 629"/>
                      <a:gd name="T3" fmla="*/ 411 h 629"/>
                      <a:gd name="T4" fmla="*/ 202 w 629"/>
                      <a:gd name="T5" fmla="*/ 374 h 629"/>
                      <a:gd name="T6" fmla="*/ 187 w 629"/>
                      <a:gd name="T7" fmla="*/ 325 h 629"/>
                      <a:gd name="T8" fmla="*/ 192 w 629"/>
                      <a:gd name="T9" fmla="*/ 274 h 629"/>
                      <a:gd name="T10" fmla="*/ 216 w 629"/>
                      <a:gd name="T11" fmla="*/ 231 h 629"/>
                      <a:gd name="T12" fmla="*/ 253 w 629"/>
                      <a:gd name="T13" fmla="*/ 199 h 629"/>
                      <a:gd name="T14" fmla="*/ 301 w 629"/>
                      <a:gd name="T15" fmla="*/ 184 h 629"/>
                      <a:gd name="T16" fmla="*/ 352 w 629"/>
                      <a:gd name="T17" fmla="*/ 190 h 629"/>
                      <a:gd name="T18" fmla="*/ 395 w 629"/>
                      <a:gd name="T19" fmla="*/ 213 h 629"/>
                      <a:gd name="T20" fmla="*/ 426 w 629"/>
                      <a:gd name="T21" fmla="*/ 252 h 629"/>
                      <a:gd name="T22" fmla="*/ 441 w 629"/>
                      <a:gd name="T23" fmla="*/ 300 h 629"/>
                      <a:gd name="T24" fmla="*/ 436 w 629"/>
                      <a:gd name="T25" fmla="*/ 350 h 629"/>
                      <a:gd name="T26" fmla="*/ 413 w 629"/>
                      <a:gd name="T27" fmla="*/ 394 h 629"/>
                      <a:gd name="T28" fmla="*/ 375 w 629"/>
                      <a:gd name="T29" fmla="*/ 425 h 629"/>
                      <a:gd name="T30" fmla="*/ 327 w 629"/>
                      <a:gd name="T31" fmla="*/ 440 h 629"/>
                      <a:gd name="T32" fmla="*/ 572 w 629"/>
                      <a:gd name="T33" fmla="*/ 346 h 629"/>
                      <a:gd name="T34" fmla="*/ 574 w 629"/>
                      <a:gd name="T35" fmla="*/ 302 h 629"/>
                      <a:gd name="T36" fmla="*/ 620 w 629"/>
                      <a:gd name="T37" fmla="*/ 241 h 629"/>
                      <a:gd name="T38" fmla="*/ 628 w 629"/>
                      <a:gd name="T39" fmla="*/ 231 h 629"/>
                      <a:gd name="T40" fmla="*/ 625 w 629"/>
                      <a:gd name="T41" fmla="*/ 219 h 629"/>
                      <a:gd name="T42" fmla="*/ 544 w 629"/>
                      <a:gd name="T43" fmla="*/ 84 h 629"/>
                      <a:gd name="T44" fmla="*/ 532 w 629"/>
                      <a:gd name="T45" fmla="*/ 83 h 629"/>
                      <a:gd name="T46" fmla="*/ 447 w 629"/>
                      <a:gd name="T47" fmla="*/ 88 h 629"/>
                      <a:gd name="T48" fmla="*/ 407 w 629"/>
                      <a:gd name="T49" fmla="*/ 69 h 629"/>
                      <a:gd name="T50" fmla="*/ 404 w 629"/>
                      <a:gd name="T51" fmla="*/ 7 h 629"/>
                      <a:gd name="T52" fmla="*/ 395 w 629"/>
                      <a:gd name="T53" fmla="*/ 0 h 629"/>
                      <a:gd name="T54" fmla="*/ 235 w 629"/>
                      <a:gd name="T55" fmla="*/ 1 h 629"/>
                      <a:gd name="T56" fmla="*/ 227 w 629"/>
                      <a:gd name="T57" fmla="*/ 10 h 629"/>
                      <a:gd name="T58" fmla="*/ 216 w 629"/>
                      <a:gd name="T59" fmla="*/ 72 h 629"/>
                      <a:gd name="T60" fmla="*/ 177 w 629"/>
                      <a:gd name="T61" fmla="*/ 91 h 629"/>
                      <a:gd name="T62" fmla="*/ 98 w 629"/>
                      <a:gd name="T63" fmla="*/ 84 h 629"/>
                      <a:gd name="T64" fmla="*/ 87 w 629"/>
                      <a:gd name="T65" fmla="*/ 83 h 629"/>
                      <a:gd name="T66" fmla="*/ 78 w 629"/>
                      <a:gd name="T67" fmla="*/ 90 h 629"/>
                      <a:gd name="T68" fmla="*/ 1 w 629"/>
                      <a:gd name="T69" fmla="*/ 228 h 629"/>
                      <a:gd name="T70" fmla="*/ 57 w 629"/>
                      <a:gd name="T71" fmla="*/ 269 h 629"/>
                      <a:gd name="T72" fmla="*/ 54 w 629"/>
                      <a:gd name="T73" fmla="*/ 313 h 629"/>
                      <a:gd name="T74" fmla="*/ 57 w 629"/>
                      <a:gd name="T75" fmla="*/ 355 h 629"/>
                      <a:gd name="T76" fmla="*/ 2 w 629"/>
                      <a:gd name="T77" fmla="*/ 391 h 629"/>
                      <a:gd name="T78" fmla="*/ 1 w 629"/>
                      <a:gd name="T79" fmla="*/ 402 h 629"/>
                      <a:gd name="T80" fmla="*/ 86 w 629"/>
                      <a:gd name="T81" fmla="*/ 543 h 629"/>
                      <a:gd name="T82" fmla="*/ 98 w 629"/>
                      <a:gd name="T83" fmla="*/ 542 h 629"/>
                      <a:gd name="T84" fmla="*/ 177 w 629"/>
                      <a:gd name="T85" fmla="*/ 533 h 629"/>
                      <a:gd name="T86" fmla="*/ 216 w 629"/>
                      <a:gd name="T87" fmla="*/ 552 h 629"/>
                      <a:gd name="T88" fmla="*/ 227 w 629"/>
                      <a:gd name="T89" fmla="*/ 620 h 629"/>
                      <a:gd name="T90" fmla="*/ 235 w 629"/>
                      <a:gd name="T91" fmla="*/ 628 h 629"/>
                      <a:gd name="T92" fmla="*/ 395 w 629"/>
                      <a:gd name="T93" fmla="*/ 629 h 629"/>
                      <a:gd name="T94" fmla="*/ 404 w 629"/>
                      <a:gd name="T95" fmla="*/ 623 h 629"/>
                      <a:gd name="T96" fmla="*/ 407 w 629"/>
                      <a:gd name="T97" fmla="*/ 556 h 629"/>
                      <a:gd name="T98" fmla="*/ 447 w 629"/>
                      <a:gd name="T99" fmla="*/ 538 h 629"/>
                      <a:gd name="T100" fmla="*/ 533 w 629"/>
                      <a:gd name="T101" fmla="*/ 543 h 629"/>
                      <a:gd name="T102" fmla="*/ 545 w 629"/>
                      <a:gd name="T103" fmla="*/ 543 h 629"/>
                      <a:gd name="T104" fmla="*/ 627 w 629"/>
                      <a:gd name="T105" fmla="*/ 405 h 629"/>
                      <a:gd name="T106" fmla="*/ 628 w 629"/>
                      <a:gd name="T107" fmla="*/ 394 h 629"/>
                      <a:gd name="T108" fmla="*/ 621 w 629"/>
                      <a:gd name="T109" fmla="*/ 385 h 6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629" h="629">
                        <a:moveTo>
                          <a:pt x="314" y="441"/>
                        </a:moveTo>
                        <a:lnTo>
                          <a:pt x="301" y="440"/>
                        </a:lnTo>
                        <a:lnTo>
                          <a:pt x="288" y="439"/>
                        </a:lnTo>
                        <a:lnTo>
                          <a:pt x="276" y="436"/>
                        </a:lnTo>
                        <a:lnTo>
                          <a:pt x="264" y="430"/>
                        </a:lnTo>
                        <a:lnTo>
                          <a:pt x="253" y="425"/>
                        </a:lnTo>
                        <a:lnTo>
                          <a:pt x="242" y="418"/>
                        </a:lnTo>
                        <a:lnTo>
                          <a:pt x="233" y="411"/>
                        </a:lnTo>
                        <a:lnTo>
                          <a:pt x="223" y="404"/>
                        </a:lnTo>
                        <a:lnTo>
                          <a:pt x="216" y="394"/>
                        </a:lnTo>
                        <a:lnTo>
                          <a:pt x="208" y="384"/>
                        </a:lnTo>
                        <a:lnTo>
                          <a:pt x="202" y="374"/>
                        </a:lnTo>
                        <a:lnTo>
                          <a:pt x="196" y="362"/>
                        </a:lnTo>
                        <a:lnTo>
                          <a:pt x="192" y="350"/>
                        </a:lnTo>
                        <a:lnTo>
                          <a:pt x="189" y="338"/>
                        </a:lnTo>
                        <a:lnTo>
                          <a:pt x="187" y="325"/>
                        </a:lnTo>
                        <a:lnTo>
                          <a:pt x="186" y="313"/>
                        </a:lnTo>
                        <a:lnTo>
                          <a:pt x="187" y="300"/>
                        </a:lnTo>
                        <a:lnTo>
                          <a:pt x="189" y="287"/>
                        </a:lnTo>
                        <a:lnTo>
                          <a:pt x="192" y="274"/>
                        </a:lnTo>
                        <a:lnTo>
                          <a:pt x="196" y="262"/>
                        </a:lnTo>
                        <a:lnTo>
                          <a:pt x="202" y="252"/>
                        </a:lnTo>
                        <a:lnTo>
                          <a:pt x="208" y="241"/>
                        </a:lnTo>
                        <a:lnTo>
                          <a:pt x="216" y="231"/>
                        </a:lnTo>
                        <a:lnTo>
                          <a:pt x="223" y="222"/>
                        </a:lnTo>
                        <a:lnTo>
                          <a:pt x="233" y="213"/>
                        </a:lnTo>
                        <a:lnTo>
                          <a:pt x="242" y="206"/>
                        </a:lnTo>
                        <a:lnTo>
                          <a:pt x="253" y="199"/>
                        </a:lnTo>
                        <a:lnTo>
                          <a:pt x="264" y="194"/>
                        </a:lnTo>
                        <a:lnTo>
                          <a:pt x="276" y="190"/>
                        </a:lnTo>
                        <a:lnTo>
                          <a:pt x="288" y="186"/>
                        </a:lnTo>
                        <a:lnTo>
                          <a:pt x="301" y="184"/>
                        </a:lnTo>
                        <a:lnTo>
                          <a:pt x="314" y="184"/>
                        </a:lnTo>
                        <a:lnTo>
                          <a:pt x="327" y="184"/>
                        </a:lnTo>
                        <a:lnTo>
                          <a:pt x="340" y="186"/>
                        </a:lnTo>
                        <a:lnTo>
                          <a:pt x="352" y="190"/>
                        </a:lnTo>
                        <a:lnTo>
                          <a:pt x="363" y="194"/>
                        </a:lnTo>
                        <a:lnTo>
                          <a:pt x="375" y="199"/>
                        </a:lnTo>
                        <a:lnTo>
                          <a:pt x="386" y="206"/>
                        </a:lnTo>
                        <a:lnTo>
                          <a:pt x="395" y="213"/>
                        </a:lnTo>
                        <a:lnTo>
                          <a:pt x="404" y="222"/>
                        </a:lnTo>
                        <a:lnTo>
                          <a:pt x="413" y="231"/>
                        </a:lnTo>
                        <a:lnTo>
                          <a:pt x="420" y="241"/>
                        </a:lnTo>
                        <a:lnTo>
                          <a:pt x="426" y="252"/>
                        </a:lnTo>
                        <a:lnTo>
                          <a:pt x="432" y="262"/>
                        </a:lnTo>
                        <a:lnTo>
                          <a:pt x="436" y="274"/>
                        </a:lnTo>
                        <a:lnTo>
                          <a:pt x="439" y="287"/>
                        </a:lnTo>
                        <a:lnTo>
                          <a:pt x="441" y="300"/>
                        </a:lnTo>
                        <a:lnTo>
                          <a:pt x="443" y="313"/>
                        </a:lnTo>
                        <a:lnTo>
                          <a:pt x="441" y="325"/>
                        </a:lnTo>
                        <a:lnTo>
                          <a:pt x="439" y="338"/>
                        </a:lnTo>
                        <a:lnTo>
                          <a:pt x="436" y="350"/>
                        </a:lnTo>
                        <a:lnTo>
                          <a:pt x="432" y="362"/>
                        </a:lnTo>
                        <a:lnTo>
                          <a:pt x="426" y="374"/>
                        </a:lnTo>
                        <a:lnTo>
                          <a:pt x="420" y="384"/>
                        </a:lnTo>
                        <a:lnTo>
                          <a:pt x="413" y="394"/>
                        </a:lnTo>
                        <a:lnTo>
                          <a:pt x="404" y="404"/>
                        </a:lnTo>
                        <a:lnTo>
                          <a:pt x="395" y="411"/>
                        </a:lnTo>
                        <a:lnTo>
                          <a:pt x="386" y="418"/>
                        </a:lnTo>
                        <a:lnTo>
                          <a:pt x="375" y="425"/>
                        </a:lnTo>
                        <a:lnTo>
                          <a:pt x="363" y="430"/>
                        </a:lnTo>
                        <a:lnTo>
                          <a:pt x="352" y="436"/>
                        </a:lnTo>
                        <a:lnTo>
                          <a:pt x="340" y="439"/>
                        </a:lnTo>
                        <a:lnTo>
                          <a:pt x="327" y="440"/>
                        </a:lnTo>
                        <a:lnTo>
                          <a:pt x="314" y="441"/>
                        </a:lnTo>
                        <a:close/>
                        <a:moveTo>
                          <a:pt x="621" y="385"/>
                        </a:moveTo>
                        <a:lnTo>
                          <a:pt x="571" y="355"/>
                        </a:lnTo>
                        <a:lnTo>
                          <a:pt x="572" y="346"/>
                        </a:lnTo>
                        <a:lnTo>
                          <a:pt x="573" y="335"/>
                        </a:lnTo>
                        <a:lnTo>
                          <a:pt x="574" y="323"/>
                        </a:lnTo>
                        <a:lnTo>
                          <a:pt x="574" y="313"/>
                        </a:lnTo>
                        <a:lnTo>
                          <a:pt x="574" y="302"/>
                        </a:lnTo>
                        <a:lnTo>
                          <a:pt x="573" y="291"/>
                        </a:lnTo>
                        <a:lnTo>
                          <a:pt x="572" y="280"/>
                        </a:lnTo>
                        <a:lnTo>
                          <a:pt x="570" y="269"/>
                        </a:lnTo>
                        <a:lnTo>
                          <a:pt x="620" y="241"/>
                        </a:lnTo>
                        <a:lnTo>
                          <a:pt x="623" y="239"/>
                        </a:lnTo>
                        <a:lnTo>
                          <a:pt x="624" y="237"/>
                        </a:lnTo>
                        <a:lnTo>
                          <a:pt x="627" y="234"/>
                        </a:lnTo>
                        <a:lnTo>
                          <a:pt x="628" y="231"/>
                        </a:lnTo>
                        <a:lnTo>
                          <a:pt x="628" y="228"/>
                        </a:lnTo>
                        <a:lnTo>
                          <a:pt x="628" y="226"/>
                        </a:lnTo>
                        <a:lnTo>
                          <a:pt x="628" y="223"/>
                        </a:lnTo>
                        <a:lnTo>
                          <a:pt x="625" y="219"/>
                        </a:lnTo>
                        <a:lnTo>
                          <a:pt x="551" y="90"/>
                        </a:lnTo>
                        <a:lnTo>
                          <a:pt x="548" y="87"/>
                        </a:lnTo>
                        <a:lnTo>
                          <a:pt x="546" y="85"/>
                        </a:lnTo>
                        <a:lnTo>
                          <a:pt x="544" y="84"/>
                        </a:lnTo>
                        <a:lnTo>
                          <a:pt x="541" y="83"/>
                        </a:lnTo>
                        <a:lnTo>
                          <a:pt x="539" y="81"/>
                        </a:lnTo>
                        <a:lnTo>
                          <a:pt x="536" y="81"/>
                        </a:lnTo>
                        <a:lnTo>
                          <a:pt x="532" y="83"/>
                        </a:lnTo>
                        <a:lnTo>
                          <a:pt x="530" y="84"/>
                        </a:lnTo>
                        <a:lnTo>
                          <a:pt x="481" y="113"/>
                        </a:lnTo>
                        <a:lnTo>
                          <a:pt x="465" y="99"/>
                        </a:lnTo>
                        <a:lnTo>
                          <a:pt x="447" y="88"/>
                        </a:lnTo>
                        <a:lnTo>
                          <a:pt x="438" y="83"/>
                        </a:lnTo>
                        <a:lnTo>
                          <a:pt x="429" y="77"/>
                        </a:lnTo>
                        <a:lnTo>
                          <a:pt x="418" y="73"/>
                        </a:lnTo>
                        <a:lnTo>
                          <a:pt x="407" y="69"/>
                        </a:lnTo>
                        <a:lnTo>
                          <a:pt x="407" y="15"/>
                        </a:lnTo>
                        <a:lnTo>
                          <a:pt x="407" y="12"/>
                        </a:lnTo>
                        <a:lnTo>
                          <a:pt x="406" y="10"/>
                        </a:lnTo>
                        <a:lnTo>
                          <a:pt x="404" y="7"/>
                        </a:lnTo>
                        <a:lnTo>
                          <a:pt x="403" y="4"/>
                        </a:lnTo>
                        <a:lnTo>
                          <a:pt x="401" y="2"/>
                        </a:lnTo>
                        <a:lnTo>
                          <a:pt x="398" y="1"/>
                        </a:lnTo>
                        <a:lnTo>
                          <a:pt x="395" y="0"/>
                        </a:lnTo>
                        <a:lnTo>
                          <a:pt x="392" y="0"/>
                        </a:lnTo>
                        <a:lnTo>
                          <a:pt x="241" y="0"/>
                        </a:lnTo>
                        <a:lnTo>
                          <a:pt x="238" y="0"/>
                        </a:lnTo>
                        <a:lnTo>
                          <a:pt x="235" y="1"/>
                        </a:lnTo>
                        <a:lnTo>
                          <a:pt x="233" y="2"/>
                        </a:lnTo>
                        <a:lnTo>
                          <a:pt x="231" y="4"/>
                        </a:lnTo>
                        <a:lnTo>
                          <a:pt x="229" y="7"/>
                        </a:lnTo>
                        <a:lnTo>
                          <a:pt x="227" y="10"/>
                        </a:lnTo>
                        <a:lnTo>
                          <a:pt x="226" y="12"/>
                        </a:lnTo>
                        <a:lnTo>
                          <a:pt x="226" y="15"/>
                        </a:lnTo>
                        <a:lnTo>
                          <a:pt x="226" y="69"/>
                        </a:lnTo>
                        <a:lnTo>
                          <a:pt x="216" y="72"/>
                        </a:lnTo>
                        <a:lnTo>
                          <a:pt x="206" y="76"/>
                        </a:lnTo>
                        <a:lnTo>
                          <a:pt x="196" y="80"/>
                        </a:lnTo>
                        <a:lnTo>
                          <a:pt x="187" y="86"/>
                        </a:lnTo>
                        <a:lnTo>
                          <a:pt x="177" y="91"/>
                        </a:lnTo>
                        <a:lnTo>
                          <a:pt x="168" y="98"/>
                        </a:lnTo>
                        <a:lnTo>
                          <a:pt x="159" y="105"/>
                        </a:lnTo>
                        <a:lnTo>
                          <a:pt x="149" y="113"/>
                        </a:lnTo>
                        <a:lnTo>
                          <a:pt x="98" y="84"/>
                        </a:lnTo>
                        <a:lnTo>
                          <a:pt x="96" y="83"/>
                        </a:lnTo>
                        <a:lnTo>
                          <a:pt x="93" y="81"/>
                        </a:lnTo>
                        <a:lnTo>
                          <a:pt x="90" y="81"/>
                        </a:lnTo>
                        <a:lnTo>
                          <a:pt x="87" y="83"/>
                        </a:lnTo>
                        <a:lnTo>
                          <a:pt x="84" y="84"/>
                        </a:lnTo>
                        <a:lnTo>
                          <a:pt x="82" y="85"/>
                        </a:lnTo>
                        <a:lnTo>
                          <a:pt x="80" y="87"/>
                        </a:lnTo>
                        <a:lnTo>
                          <a:pt x="78" y="90"/>
                        </a:lnTo>
                        <a:lnTo>
                          <a:pt x="3" y="219"/>
                        </a:lnTo>
                        <a:lnTo>
                          <a:pt x="1" y="222"/>
                        </a:lnTo>
                        <a:lnTo>
                          <a:pt x="1" y="225"/>
                        </a:lnTo>
                        <a:lnTo>
                          <a:pt x="1" y="228"/>
                        </a:lnTo>
                        <a:lnTo>
                          <a:pt x="1" y="230"/>
                        </a:lnTo>
                        <a:lnTo>
                          <a:pt x="4" y="236"/>
                        </a:lnTo>
                        <a:lnTo>
                          <a:pt x="8" y="241"/>
                        </a:lnTo>
                        <a:lnTo>
                          <a:pt x="57" y="269"/>
                        </a:lnTo>
                        <a:lnTo>
                          <a:pt x="56" y="280"/>
                        </a:lnTo>
                        <a:lnTo>
                          <a:pt x="55" y="291"/>
                        </a:lnTo>
                        <a:lnTo>
                          <a:pt x="54" y="302"/>
                        </a:lnTo>
                        <a:lnTo>
                          <a:pt x="54" y="313"/>
                        </a:lnTo>
                        <a:lnTo>
                          <a:pt x="54" y="323"/>
                        </a:lnTo>
                        <a:lnTo>
                          <a:pt x="55" y="335"/>
                        </a:lnTo>
                        <a:lnTo>
                          <a:pt x="56" y="346"/>
                        </a:lnTo>
                        <a:lnTo>
                          <a:pt x="57" y="355"/>
                        </a:lnTo>
                        <a:lnTo>
                          <a:pt x="7" y="385"/>
                        </a:lnTo>
                        <a:lnTo>
                          <a:pt x="5" y="387"/>
                        </a:lnTo>
                        <a:lnTo>
                          <a:pt x="3" y="389"/>
                        </a:lnTo>
                        <a:lnTo>
                          <a:pt x="2" y="391"/>
                        </a:lnTo>
                        <a:lnTo>
                          <a:pt x="1" y="394"/>
                        </a:lnTo>
                        <a:lnTo>
                          <a:pt x="0" y="396"/>
                        </a:lnTo>
                        <a:lnTo>
                          <a:pt x="1" y="399"/>
                        </a:lnTo>
                        <a:lnTo>
                          <a:pt x="1" y="402"/>
                        </a:lnTo>
                        <a:lnTo>
                          <a:pt x="2" y="405"/>
                        </a:lnTo>
                        <a:lnTo>
                          <a:pt x="78" y="536"/>
                        </a:lnTo>
                        <a:lnTo>
                          <a:pt x="81" y="540"/>
                        </a:lnTo>
                        <a:lnTo>
                          <a:pt x="86" y="543"/>
                        </a:lnTo>
                        <a:lnTo>
                          <a:pt x="89" y="544"/>
                        </a:lnTo>
                        <a:lnTo>
                          <a:pt x="93" y="544"/>
                        </a:lnTo>
                        <a:lnTo>
                          <a:pt x="95" y="543"/>
                        </a:lnTo>
                        <a:lnTo>
                          <a:pt x="98" y="542"/>
                        </a:lnTo>
                        <a:lnTo>
                          <a:pt x="149" y="513"/>
                        </a:lnTo>
                        <a:lnTo>
                          <a:pt x="159" y="520"/>
                        </a:lnTo>
                        <a:lnTo>
                          <a:pt x="168" y="527"/>
                        </a:lnTo>
                        <a:lnTo>
                          <a:pt x="177" y="533"/>
                        </a:lnTo>
                        <a:lnTo>
                          <a:pt x="187" y="539"/>
                        </a:lnTo>
                        <a:lnTo>
                          <a:pt x="196" y="544"/>
                        </a:lnTo>
                        <a:lnTo>
                          <a:pt x="206" y="549"/>
                        </a:lnTo>
                        <a:lnTo>
                          <a:pt x="216" y="552"/>
                        </a:lnTo>
                        <a:lnTo>
                          <a:pt x="226" y="556"/>
                        </a:lnTo>
                        <a:lnTo>
                          <a:pt x="226" y="614"/>
                        </a:lnTo>
                        <a:lnTo>
                          <a:pt x="226" y="617"/>
                        </a:lnTo>
                        <a:lnTo>
                          <a:pt x="227" y="620"/>
                        </a:lnTo>
                        <a:lnTo>
                          <a:pt x="229" y="623"/>
                        </a:lnTo>
                        <a:lnTo>
                          <a:pt x="231" y="625"/>
                        </a:lnTo>
                        <a:lnTo>
                          <a:pt x="233" y="627"/>
                        </a:lnTo>
                        <a:lnTo>
                          <a:pt x="235" y="628"/>
                        </a:lnTo>
                        <a:lnTo>
                          <a:pt x="238" y="629"/>
                        </a:lnTo>
                        <a:lnTo>
                          <a:pt x="241" y="629"/>
                        </a:lnTo>
                        <a:lnTo>
                          <a:pt x="392" y="629"/>
                        </a:lnTo>
                        <a:lnTo>
                          <a:pt x="395" y="629"/>
                        </a:lnTo>
                        <a:lnTo>
                          <a:pt x="398" y="628"/>
                        </a:lnTo>
                        <a:lnTo>
                          <a:pt x="401" y="627"/>
                        </a:lnTo>
                        <a:lnTo>
                          <a:pt x="403" y="625"/>
                        </a:lnTo>
                        <a:lnTo>
                          <a:pt x="404" y="623"/>
                        </a:lnTo>
                        <a:lnTo>
                          <a:pt x="406" y="620"/>
                        </a:lnTo>
                        <a:lnTo>
                          <a:pt x="407" y="617"/>
                        </a:lnTo>
                        <a:lnTo>
                          <a:pt x="407" y="614"/>
                        </a:lnTo>
                        <a:lnTo>
                          <a:pt x="407" y="556"/>
                        </a:lnTo>
                        <a:lnTo>
                          <a:pt x="418" y="552"/>
                        </a:lnTo>
                        <a:lnTo>
                          <a:pt x="429" y="548"/>
                        </a:lnTo>
                        <a:lnTo>
                          <a:pt x="438" y="544"/>
                        </a:lnTo>
                        <a:lnTo>
                          <a:pt x="447" y="538"/>
                        </a:lnTo>
                        <a:lnTo>
                          <a:pt x="465" y="527"/>
                        </a:lnTo>
                        <a:lnTo>
                          <a:pt x="481" y="513"/>
                        </a:lnTo>
                        <a:lnTo>
                          <a:pt x="530" y="542"/>
                        </a:lnTo>
                        <a:lnTo>
                          <a:pt x="533" y="543"/>
                        </a:lnTo>
                        <a:lnTo>
                          <a:pt x="537" y="544"/>
                        </a:lnTo>
                        <a:lnTo>
                          <a:pt x="539" y="544"/>
                        </a:lnTo>
                        <a:lnTo>
                          <a:pt x="542" y="543"/>
                        </a:lnTo>
                        <a:lnTo>
                          <a:pt x="545" y="543"/>
                        </a:lnTo>
                        <a:lnTo>
                          <a:pt x="547" y="540"/>
                        </a:lnTo>
                        <a:lnTo>
                          <a:pt x="550" y="539"/>
                        </a:lnTo>
                        <a:lnTo>
                          <a:pt x="552" y="536"/>
                        </a:lnTo>
                        <a:lnTo>
                          <a:pt x="627" y="405"/>
                        </a:lnTo>
                        <a:lnTo>
                          <a:pt x="628" y="402"/>
                        </a:lnTo>
                        <a:lnTo>
                          <a:pt x="628" y="399"/>
                        </a:lnTo>
                        <a:lnTo>
                          <a:pt x="629" y="396"/>
                        </a:lnTo>
                        <a:lnTo>
                          <a:pt x="628" y="394"/>
                        </a:lnTo>
                        <a:lnTo>
                          <a:pt x="627" y="391"/>
                        </a:lnTo>
                        <a:lnTo>
                          <a:pt x="625" y="389"/>
                        </a:lnTo>
                        <a:lnTo>
                          <a:pt x="623" y="387"/>
                        </a:lnTo>
                        <a:lnTo>
                          <a:pt x="621" y="385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</a:endParaRPr>
                  </a:p>
                </p:txBody>
              </p:sp>
              <p:sp>
                <p:nvSpPr>
                  <p:cNvPr id="58" name="Freeform 4360"/>
                  <p:cNvSpPr>
                    <a:spLocks noEditPoints="1"/>
                  </p:cNvSpPr>
                  <p:nvPr/>
                </p:nvSpPr>
                <p:spPr bwMode="auto">
                  <a:xfrm>
                    <a:off x="7781925" y="1387475"/>
                    <a:ext cx="115888" cy="117475"/>
                  </a:xfrm>
                  <a:custGeom>
                    <a:avLst/>
                    <a:gdLst>
                      <a:gd name="T0" fmla="*/ 160 w 362"/>
                      <a:gd name="T1" fmla="*/ 252 h 369"/>
                      <a:gd name="T2" fmla="*/ 135 w 362"/>
                      <a:gd name="T3" fmla="*/ 238 h 369"/>
                      <a:gd name="T4" fmla="*/ 118 w 362"/>
                      <a:gd name="T5" fmla="*/ 218 h 369"/>
                      <a:gd name="T6" fmla="*/ 109 w 362"/>
                      <a:gd name="T7" fmla="*/ 190 h 369"/>
                      <a:gd name="T8" fmla="*/ 113 w 362"/>
                      <a:gd name="T9" fmla="*/ 162 h 369"/>
                      <a:gd name="T10" fmla="*/ 125 w 362"/>
                      <a:gd name="T11" fmla="*/ 138 h 369"/>
                      <a:gd name="T12" fmla="*/ 147 w 362"/>
                      <a:gd name="T13" fmla="*/ 121 h 369"/>
                      <a:gd name="T14" fmla="*/ 174 w 362"/>
                      <a:gd name="T15" fmla="*/ 112 h 369"/>
                      <a:gd name="T16" fmla="*/ 202 w 362"/>
                      <a:gd name="T17" fmla="*/ 114 h 369"/>
                      <a:gd name="T18" fmla="*/ 226 w 362"/>
                      <a:gd name="T19" fmla="*/ 128 h 369"/>
                      <a:gd name="T20" fmla="*/ 244 w 362"/>
                      <a:gd name="T21" fmla="*/ 149 h 369"/>
                      <a:gd name="T22" fmla="*/ 252 w 362"/>
                      <a:gd name="T23" fmla="*/ 176 h 369"/>
                      <a:gd name="T24" fmla="*/ 250 w 362"/>
                      <a:gd name="T25" fmla="*/ 205 h 369"/>
                      <a:gd name="T26" fmla="*/ 236 w 362"/>
                      <a:gd name="T27" fmla="*/ 229 h 369"/>
                      <a:gd name="T28" fmla="*/ 215 w 362"/>
                      <a:gd name="T29" fmla="*/ 247 h 369"/>
                      <a:gd name="T30" fmla="*/ 189 w 362"/>
                      <a:gd name="T31" fmla="*/ 254 h 369"/>
                      <a:gd name="T32" fmla="*/ 328 w 362"/>
                      <a:gd name="T33" fmla="*/ 195 h 369"/>
                      <a:gd name="T34" fmla="*/ 354 w 362"/>
                      <a:gd name="T35" fmla="*/ 144 h 369"/>
                      <a:gd name="T36" fmla="*/ 361 w 362"/>
                      <a:gd name="T37" fmla="*/ 136 h 369"/>
                      <a:gd name="T38" fmla="*/ 360 w 362"/>
                      <a:gd name="T39" fmla="*/ 124 h 369"/>
                      <a:gd name="T40" fmla="*/ 316 w 362"/>
                      <a:gd name="T41" fmla="*/ 53 h 369"/>
                      <a:gd name="T42" fmla="*/ 304 w 362"/>
                      <a:gd name="T43" fmla="*/ 52 h 369"/>
                      <a:gd name="T44" fmla="*/ 256 w 362"/>
                      <a:gd name="T45" fmla="*/ 56 h 369"/>
                      <a:gd name="T46" fmla="*/ 236 w 362"/>
                      <a:gd name="T47" fmla="*/ 10 h 369"/>
                      <a:gd name="T48" fmla="*/ 229 w 362"/>
                      <a:gd name="T49" fmla="*/ 2 h 369"/>
                      <a:gd name="T50" fmla="*/ 146 w 362"/>
                      <a:gd name="T51" fmla="*/ 0 h 369"/>
                      <a:gd name="T52" fmla="*/ 135 w 362"/>
                      <a:gd name="T53" fmla="*/ 3 h 369"/>
                      <a:gd name="T54" fmla="*/ 131 w 362"/>
                      <a:gd name="T55" fmla="*/ 14 h 369"/>
                      <a:gd name="T56" fmla="*/ 99 w 362"/>
                      <a:gd name="T57" fmla="*/ 63 h 369"/>
                      <a:gd name="T58" fmla="*/ 55 w 362"/>
                      <a:gd name="T59" fmla="*/ 51 h 369"/>
                      <a:gd name="T60" fmla="*/ 44 w 362"/>
                      <a:gd name="T61" fmla="*/ 54 h 369"/>
                      <a:gd name="T62" fmla="*/ 1 w 362"/>
                      <a:gd name="T63" fmla="*/ 126 h 369"/>
                      <a:gd name="T64" fmla="*/ 2 w 362"/>
                      <a:gd name="T65" fmla="*/ 139 h 369"/>
                      <a:gd name="T66" fmla="*/ 36 w 362"/>
                      <a:gd name="T67" fmla="*/ 160 h 369"/>
                      <a:gd name="T68" fmla="*/ 36 w 362"/>
                      <a:gd name="T69" fmla="*/ 207 h 369"/>
                      <a:gd name="T70" fmla="*/ 1 w 362"/>
                      <a:gd name="T71" fmla="*/ 230 h 369"/>
                      <a:gd name="T72" fmla="*/ 1 w 362"/>
                      <a:gd name="T73" fmla="*/ 240 h 369"/>
                      <a:gd name="T74" fmla="*/ 44 w 362"/>
                      <a:gd name="T75" fmla="*/ 313 h 369"/>
                      <a:gd name="T76" fmla="*/ 60 w 362"/>
                      <a:gd name="T77" fmla="*/ 314 h 369"/>
                      <a:gd name="T78" fmla="*/ 120 w 362"/>
                      <a:gd name="T79" fmla="*/ 316 h 369"/>
                      <a:gd name="T80" fmla="*/ 132 w 362"/>
                      <a:gd name="T81" fmla="*/ 359 h 369"/>
                      <a:gd name="T82" fmla="*/ 140 w 362"/>
                      <a:gd name="T83" fmla="*/ 368 h 369"/>
                      <a:gd name="T84" fmla="*/ 225 w 362"/>
                      <a:gd name="T85" fmla="*/ 368 h 369"/>
                      <a:gd name="T86" fmla="*/ 233 w 362"/>
                      <a:gd name="T87" fmla="*/ 361 h 369"/>
                      <a:gd name="T88" fmla="*/ 237 w 362"/>
                      <a:gd name="T89" fmla="*/ 321 h 369"/>
                      <a:gd name="T90" fmla="*/ 274 w 362"/>
                      <a:gd name="T91" fmla="*/ 298 h 369"/>
                      <a:gd name="T92" fmla="*/ 310 w 362"/>
                      <a:gd name="T93" fmla="*/ 316 h 369"/>
                      <a:gd name="T94" fmla="*/ 360 w 362"/>
                      <a:gd name="T95" fmla="*/ 243 h 369"/>
                      <a:gd name="T96" fmla="*/ 362 w 362"/>
                      <a:gd name="T97" fmla="*/ 232 h 369"/>
                      <a:gd name="T98" fmla="*/ 354 w 362"/>
                      <a:gd name="T99" fmla="*/ 223 h 3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362" h="369">
                        <a:moveTo>
                          <a:pt x="181" y="255"/>
                        </a:moveTo>
                        <a:lnTo>
                          <a:pt x="174" y="254"/>
                        </a:lnTo>
                        <a:lnTo>
                          <a:pt x="166" y="253"/>
                        </a:lnTo>
                        <a:lnTo>
                          <a:pt x="160" y="252"/>
                        </a:lnTo>
                        <a:lnTo>
                          <a:pt x="153" y="249"/>
                        </a:lnTo>
                        <a:lnTo>
                          <a:pt x="147" y="247"/>
                        </a:lnTo>
                        <a:lnTo>
                          <a:pt x="141" y="243"/>
                        </a:lnTo>
                        <a:lnTo>
                          <a:pt x="135" y="238"/>
                        </a:lnTo>
                        <a:lnTo>
                          <a:pt x="131" y="234"/>
                        </a:lnTo>
                        <a:lnTo>
                          <a:pt x="125" y="229"/>
                        </a:lnTo>
                        <a:lnTo>
                          <a:pt x="122" y="223"/>
                        </a:lnTo>
                        <a:lnTo>
                          <a:pt x="118" y="218"/>
                        </a:lnTo>
                        <a:lnTo>
                          <a:pt x="115" y="212"/>
                        </a:lnTo>
                        <a:lnTo>
                          <a:pt x="113" y="205"/>
                        </a:lnTo>
                        <a:lnTo>
                          <a:pt x="110" y="198"/>
                        </a:lnTo>
                        <a:lnTo>
                          <a:pt x="109" y="190"/>
                        </a:lnTo>
                        <a:lnTo>
                          <a:pt x="109" y="183"/>
                        </a:lnTo>
                        <a:lnTo>
                          <a:pt x="109" y="176"/>
                        </a:lnTo>
                        <a:lnTo>
                          <a:pt x="110" y="169"/>
                        </a:lnTo>
                        <a:lnTo>
                          <a:pt x="113" y="162"/>
                        </a:lnTo>
                        <a:lnTo>
                          <a:pt x="115" y="156"/>
                        </a:lnTo>
                        <a:lnTo>
                          <a:pt x="118" y="149"/>
                        </a:lnTo>
                        <a:lnTo>
                          <a:pt x="122" y="143"/>
                        </a:lnTo>
                        <a:lnTo>
                          <a:pt x="125" y="138"/>
                        </a:lnTo>
                        <a:lnTo>
                          <a:pt x="131" y="132"/>
                        </a:lnTo>
                        <a:lnTo>
                          <a:pt x="135" y="128"/>
                        </a:lnTo>
                        <a:lnTo>
                          <a:pt x="141" y="124"/>
                        </a:lnTo>
                        <a:lnTo>
                          <a:pt x="147" y="121"/>
                        </a:lnTo>
                        <a:lnTo>
                          <a:pt x="153" y="117"/>
                        </a:lnTo>
                        <a:lnTo>
                          <a:pt x="160" y="114"/>
                        </a:lnTo>
                        <a:lnTo>
                          <a:pt x="166" y="113"/>
                        </a:lnTo>
                        <a:lnTo>
                          <a:pt x="174" y="112"/>
                        </a:lnTo>
                        <a:lnTo>
                          <a:pt x="181" y="111"/>
                        </a:lnTo>
                        <a:lnTo>
                          <a:pt x="189" y="112"/>
                        </a:lnTo>
                        <a:lnTo>
                          <a:pt x="195" y="113"/>
                        </a:lnTo>
                        <a:lnTo>
                          <a:pt x="202" y="114"/>
                        </a:lnTo>
                        <a:lnTo>
                          <a:pt x="209" y="117"/>
                        </a:lnTo>
                        <a:lnTo>
                          <a:pt x="215" y="121"/>
                        </a:lnTo>
                        <a:lnTo>
                          <a:pt x="221" y="124"/>
                        </a:lnTo>
                        <a:lnTo>
                          <a:pt x="226" y="128"/>
                        </a:lnTo>
                        <a:lnTo>
                          <a:pt x="231" y="132"/>
                        </a:lnTo>
                        <a:lnTo>
                          <a:pt x="236" y="138"/>
                        </a:lnTo>
                        <a:lnTo>
                          <a:pt x="240" y="143"/>
                        </a:lnTo>
                        <a:lnTo>
                          <a:pt x="244" y="149"/>
                        </a:lnTo>
                        <a:lnTo>
                          <a:pt x="247" y="156"/>
                        </a:lnTo>
                        <a:lnTo>
                          <a:pt x="250" y="162"/>
                        </a:lnTo>
                        <a:lnTo>
                          <a:pt x="251" y="169"/>
                        </a:lnTo>
                        <a:lnTo>
                          <a:pt x="252" y="176"/>
                        </a:lnTo>
                        <a:lnTo>
                          <a:pt x="253" y="183"/>
                        </a:lnTo>
                        <a:lnTo>
                          <a:pt x="252" y="190"/>
                        </a:lnTo>
                        <a:lnTo>
                          <a:pt x="251" y="198"/>
                        </a:lnTo>
                        <a:lnTo>
                          <a:pt x="250" y="205"/>
                        </a:lnTo>
                        <a:lnTo>
                          <a:pt x="247" y="212"/>
                        </a:lnTo>
                        <a:lnTo>
                          <a:pt x="244" y="218"/>
                        </a:lnTo>
                        <a:lnTo>
                          <a:pt x="240" y="223"/>
                        </a:lnTo>
                        <a:lnTo>
                          <a:pt x="236" y="229"/>
                        </a:lnTo>
                        <a:lnTo>
                          <a:pt x="231" y="234"/>
                        </a:lnTo>
                        <a:lnTo>
                          <a:pt x="226" y="238"/>
                        </a:lnTo>
                        <a:lnTo>
                          <a:pt x="221" y="243"/>
                        </a:lnTo>
                        <a:lnTo>
                          <a:pt x="215" y="247"/>
                        </a:lnTo>
                        <a:lnTo>
                          <a:pt x="209" y="249"/>
                        </a:lnTo>
                        <a:lnTo>
                          <a:pt x="202" y="252"/>
                        </a:lnTo>
                        <a:lnTo>
                          <a:pt x="195" y="253"/>
                        </a:lnTo>
                        <a:lnTo>
                          <a:pt x="189" y="254"/>
                        </a:lnTo>
                        <a:lnTo>
                          <a:pt x="181" y="255"/>
                        </a:lnTo>
                        <a:close/>
                        <a:moveTo>
                          <a:pt x="354" y="223"/>
                        </a:moveTo>
                        <a:lnTo>
                          <a:pt x="327" y="207"/>
                        </a:lnTo>
                        <a:lnTo>
                          <a:pt x="328" y="195"/>
                        </a:lnTo>
                        <a:lnTo>
                          <a:pt x="328" y="183"/>
                        </a:lnTo>
                        <a:lnTo>
                          <a:pt x="328" y="172"/>
                        </a:lnTo>
                        <a:lnTo>
                          <a:pt x="327" y="160"/>
                        </a:lnTo>
                        <a:lnTo>
                          <a:pt x="354" y="144"/>
                        </a:lnTo>
                        <a:lnTo>
                          <a:pt x="357" y="143"/>
                        </a:lnTo>
                        <a:lnTo>
                          <a:pt x="359" y="141"/>
                        </a:lnTo>
                        <a:lnTo>
                          <a:pt x="360" y="139"/>
                        </a:lnTo>
                        <a:lnTo>
                          <a:pt x="361" y="136"/>
                        </a:lnTo>
                        <a:lnTo>
                          <a:pt x="362" y="132"/>
                        </a:lnTo>
                        <a:lnTo>
                          <a:pt x="362" y="129"/>
                        </a:lnTo>
                        <a:lnTo>
                          <a:pt x="361" y="126"/>
                        </a:lnTo>
                        <a:lnTo>
                          <a:pt x="360" y="124"/>
                        </a:lnTo>
                        <a:lnTo>
                          <a:pt x="322" y="59"/>
                        </a:lnTo>
                        <a:lnTo>
                          <a:pt x="320" y="56"/>
                        </a:lnTo>
                        <a:lnTo>
                          <a:pt x="318" y="54"/>
                        </a:lnTo>
                        <a:lnTo>
                          <a:pt x="316" y="53"/>
                        </a:lnTo>
                        <a:lnTo>
                          <a:pt x="313" y="51"/>
                        </a:lnTo>
                        <a:lnTo>
                          <a:pt x="309" y="51"/>
                        </a:lnTo>
                        <a:lnTo>
                          <a:pt x="307" y="51"/>
                        </a:lnTo>
                        <a:lnTo>
                          <a:pt x="304" y="52"/>
                        </a:lnTo>
                        <a:lnTo>
                          <a:pt x="301" y="53"/>
                        </a:lnTo>
                        <a:lnTo>
                          <a:pt x="274" y="69"/>
                        </a:lnTo>
                        <a:lnTo>
                          <a:pt x="266" y="63"/>
                        </a:lnTo>
                        <a:lnTo>
                          <a:pt x="256" y="56"/>
                        </a:lnTo>
                        <a:lnTo>
                          <a:pt x="246" y="51"/>
                        </a:lnTo>
                        <a:lnTo>
                          <a:pt x="237" y="47"/>
                        </a:lnTo>
                        <a:lnTo>
                          <a:pt x="237" y="14"/>
                        </a:lnTo>
                        <a:lnTo>
                          <a:pt x="236" y="10"/>
                        </a:lnTo>
                        <a:lnTo>
                          <a:pt x="236" y="8"/>
                        </a:lnTo>
                        <a:lnTo>
                          <a:pt x="233" y="5"/>
                        </a:lnTo>
                        <a:lnTo>
                          <a:pt x="232" y="3"/>
                        </a:lnTo>
                        <a:lnTo>
                          <a:pt x="229" y="2"/>
                        </a:lnTo>
                        <a:lnTo>
                          <a:pt x="227" y="1"/>
                        </a:lnTo>
                        <a:lnTo>
                          <a:pt x="224" y="0"/>
                        </a:lnTo>
                        <a:lnTo>
                          <a:pt x="222" y="0"/>
                        </a:lnTo>
                        <a:lnTo>
                          <a:pt x="146" y="0"/>
                        </a:lnTo>
                        <a:lnTo>
                          <a:pt x="143" y="0"/>
                        </a:lnTo>
                        <a:lnTo>
                          <a:pt x="140" y="1"/>
                        </a:lnTo>
                        <a:lnTo>
                          <a:pt x="137" y="2"/>
                        </a:lnTo>
                        <a:lnTo>
                          <a:pt x="135" y="3"/>
                        </a:lnTo>
                        <a:lnTo>
                          <a:pt x="134" y="5"/>
                        </a:lnTo>
                        <a:lnTo>
                          <a:pt x="132" y="8"/>
                        </a:lnTo>
                        <a:lnTo>
                          <a:pt x="132" y="10"/>
                        </a:lnTo>
                        <a:lnTo>
                          <a:pt x="131" y="14"/>
                        </a:lnTo>
                        <a:lnTo>
                          <a:pt x="131" y="47"/>
                        </a:lnTo>
                        <a:lnTo>
                          <a:pt x="120" y="52"/>
                        </a:lnTo>
                        <a:lnTo>
                          <a:pt x="109" y="57"/>
                        </a:lnTo>
                        <a:lnTo>
                          <a:pt x="99" y="63"/>
                        </a:lnTo>
                        <a:lnTo>
                          <a:pt x="90" y="69"/>
                        </a:lnTo>
                        <a:lnTo>
                          <a:pt x="61" y="53"/>
                        </a:lnTo>
                        <a:lnTo>
                          <a:pt x="58" y="52"/>
                        </a:lnTo>
                        <a:lnTo>
                          <a:pt x="55" y="51"/>
                        </a:lnTo>
                        <a:lnTo>
                          <a:pt x="53" y="51"/>
                        </a:lnTo>
                        <a:lnTo>
                          <a:pt x="49" y="51"/>
                        </a:lnTo>
                        <a:lnTo>
                          <a:pt x="47" y="52"/>
                        </a:lnTo>
                        <a:lnTo>
                          <a:pt x="44" y="54"/>
                        </a:lnTo>
                        <a:lnTo>
                          <a:pt x="42" y="56"/>
                        </a:lnTo>
                        <a:lnTo>
                          <a:pt x="41" y="59"/>
                        </a:lnTo>
                        <a:lnTo>
                          <a:pt x="2" y="124"/>
                        </a:lnTo>
                        <a:lnTo>
                          <a:pt x="1" y="126"/>
                        </a:lnTo>
                        <a:lnTo>
                          <a:pt x="0" y="129"/>
                        </a:lnTo>
                        <a:lnTo>
                          <a:pt x="0" y="132"/>
                        </a:lnTo>
                        <a:lnTo>
                          <a:pt x="1" y="136"/>
                        </a:lnTo>
                        <a:lnTo>
                          <a:pt x="2" y="139"/>
                        </a:lnTo>
                        <a:lnTo>
                          <a:pt x="3" y="141"/>
                        </a:lnTo>
                        <a:lnTo>
                          <a:pt x="6" y="143"/>
                        </a:lnTo>
                        <a:lnTo>
                          <a:pt x="8" y="144"/>
                        </a:lnTo>
                        <a:lnTo>
                          <a:pt x="36" y="160"/>
                        </a:lnTo>
                        <a:lnTo>
                          <a:pt x="34" y="172"/>
                        </a:lnTo>
                        <a:lnTo>
                          <a:pt x="34" y="183"/>
                        </a:lnTo>
                        <a:lnTo>
                          <a:pt x="34" y="195"/>
                        </a:lnTo>
                        <a:lnTo>
                          <a:pt x="36" y="207"/>
                        </a:lnTo>
                        <a:lnTo>
                          <a:pt x="8" y="223"/>
                        </a:lnTo>
                        <a:lnTo>
                          <a:pt x="6" y="224"/>
                        </a:lnTo>
                        <a:lnTo>
                          <a:pt x="3" y="227"/>
                        </a:lnTo>
                        <a:lnTo>
                          <a:pt x="1" y="230"/>
                        </a:lnTo>
                        <a:lnTo>
                          <a:pt x="0" y="233"/>
                        </a:lnTo>
                        <a:lnTo>
                          <a:pt x="0" y="235"/>
                        </a:lnTo>
                        <a:lnTo>
                          <a:pt x="0" y="237"/>
                        </a:lnTo>
                        <a:lnTo>
                          <a:pt x="1" y="240"/>
                        </a:lnTo>
                        <a:lnTo>
                          <a:pt x="2" y="243"/>
                        </a:lnTo>
                        <a:lnTo>
                          <a:pt x="40" y="309"/>
                        </a:lnTo>
                        <a:lnTo>
                          <a:pt x="42" y="311"/>
                        </a:lnTo>
                        <a:lnTo>
                          <a:pt x="44" y="313"/>
                        </a:lnTo>
                        <a:lnTo>
                          <a:pt x="46" y="314"/>
                        </a:lnTo>
                        <a:lnTo>
                          <a:pt x="48" y="315"/>
                        </a:lnTo>
                        <a:lnTo>
                          <a:pt x="55" y="316"/>
                        </a:lnTo>
                        <a:lnTo>
                          <a:pt x="60" y="314"/>
                        </a:lnTo>
                        <a:lnTo>
                          <a:pt x="90" y="297"/>
                        </a:lnTo>
                        <a:lnTo>
                          <a:pt x="99" y="304"/>
                        </a:lnTo>
                        <a:lnTo>
                          <a:pt x="109" y="310"/>
                        </a:lnTo>
                        <a:lnTo>
                          <a:pt x="120" y="316"/>
                        </a:lnTo>
                        <a:lnTo>
                          <a:pt x="131" y="321"/>
                        </a:lnTo>
                        <a:lnTo>
                          <a:pt x="131" y="354"/>
                        </a:lnTo>
                        <a:lnTo>
                          <a:pt x="132" y="356"/>
                        </a:lnTo>
                        <a:lnTo>
                          <a:pt x="132" y="359"/>
                        </a:lnTo>
                        <a:lnTo>
                          <a:pt x="134" y="361"/>
                        </a:lnTo>
                        <a:lnTo>
                          <a:pt x="135" y="363"/>
                        </a:lnTo>
                        <a:lnTo>
                          <a:pt x="137" y="366"/>
                        </a:lnTo>
                        <a:lnTo>
                          <a:pt x="140" y="368"/>
                        </a:lnTo>
                        <a:lnTo>
                          <a:pt x="143" y="368"/>
                        </a:lnTo>
                        <a:lnTo>
                          <a:pt x="146" y="369"/>
                        </a:lnTo>
                        <a:lnTo>
                          <a:pt x="222" y="369"/>
                        </a:lnTo>
                        <a:lnTo>
                          <a:pt x="225" y="368"/>
                        </a:lnTo>
                        <a:lnTo>
                          <a:pt x="227" y="368"/>
                        </a:lnTo>
                        <a:lnTo>
                          <a:pt x="229" y="366"/>
                        </a:lnTo>
                        <a:lnTo>
                          <a:pt x="232" y="363"/>
                        </a:lnTo>
                        <a:lnTo>
                          <a:pt x="233" y="361"/>
                        </a:lnTo>
                        <a:lnTo>
                          <a:pt x="236" y="359"/>
                        </a:lnTo>
                        <a:lnTo>
                          <a:pt x="236" y="356"/>
                        </a:lnTo>
                        <a:lnTo>
                          <a:pt x="237" y="354"/>
                        </a:lnTo>
                        <a:lnTo>
                          <a:pt x="237" y="321"/>
                        </a:lnTo>
                        <a:lnTo>
                          <a:pt x="246" y="316"/>
                        </a:lnTo>
                        <a:lnTo>
                          <a:pt x="256" y="311"/>
                        </a:lnTo>
                        <a:lnTo>
                          <a:pt x="266" y="305"/>
                        </a:lnTo>
                        <a:lnTo>
                          <a:pt x="274" y="298"/>
                        </a:lnTo>
                        <a:lnTo>
                          <a:pt x="302" y="313"/>
                        </a:lnTo>
                        <a:lnTo>
                          <a:pt x="305" y="315"/>
                        </a:lnTo>
                        <a:lnTo>
                          <a:pt x="307" y="315"/>
                        </a:lnTo>
                        <a:lnTo>
                          <a:pt x="310" y="316"/>
                        </a:lnTo>
                        <a:lnTo>
                          <a:pt x="314" y="316"/>
                        </a:lnTo>
                        <a:lnTo>
                          <a:pt x="319" y="313"/>
                        </a:lnTo>
                        <a:lnTo>
                          <a:pt x="322" y="309"/>
                        </a:lnTo>
                        <a:lnTo>
                          <a:pt x="360" y="243"/>
                        </a:lnTo>
                        <a:lnTo>
                          <a:pt x="362" y="240"/>
                        </a:lnTo>
                        <a:lnTo>
                          <a:pt x="362" y="237"/>
                        </a:lnTo>
                        <a:lnTo>
                          <a:pt x="362" y="234"/>
                        </a:lnTo>
                        <a:lnTo>
                          <a:pt x="362" y="232"/>
                        </a:lnTo>
                        <a:lnTo>
                          <a:pt x="361" y="229"/>
                        </a:lnTo>
                        <a:lnTo>
                          <a:pt x="359" y="227"/>
                        </a:lnTo>
                        <a:lnTo>
                          <a:pt x="357" y="224"/>
                        </a:lnTo>
                        <a:lnTo>
                          <a:pt x="354" y="223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</a:endParaRPr>
                  </a:p>
                </p:txBody>
              </p:sp>
            </p:grpSp>
          </p:grpSp>
          <p:sp>
            <p:nvSpPr>
              <p:cNvPr id="11" name="TextBox 104"/>
              <p:cNvSpPr txBox="1"/>
              <p:nvPr/>
            </p:nvSpPr>
            <p:spPr>
              <a:xfrm>
                <a:off x="3352954" y="4927401"/>
                <a:ext cx="1770579" cy="507831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ru-RU" sz="1100" dirty="0" smtClean="0">
                    <a:solidFill>
                      <a:prstClr val="black"/>
                    </a:solidFill>
                    <a:latin typeface="+mj-lt"/>
                  </a:rPr>
                  <a:t>Недостаточность  </a:t>
                </a:r>
                <a:r>
                  <a:rPr lang="ru-RU" sz="1100" b="1" dirty="0" smtClean="0">
                    <a:solidFill>
                      <a:prstClr val="black"/>
                    </a:solidFill>
                    <a:latin typeface="+mj-lt"/>
                  </a:rPr>
                  <a:t>цифрового влияния </a:t>
                </a:r>
                <a:r>
                  <a:rPr lang="ru-RU" sz="1100" dirty="0" smtClean="0">
                    <a:solidFill>
                      <a:prstClr val="black"/>
                    </a:solidFill>
                    <a:latin typeface="+mj-lt"/>
                  </a:rPr>
                  <a:t>на руководство и сотрудников</a:t>
                </a:r>
                <a:endParaRPr lang="en-IN" sz="1100" dirty="0">
                  <a:solidFill>
                    <a:prstClr val="black"/>
                  </a:solidFill>
                  <a:latin typeface="+mj-lt"/>
                </a:endParaRPr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 flipH="1">
                <a:off x="1955250" y="4514008"/>
                <a:ext cx="200250" cy="406131"/>
                <a:chOff x="1449956" y="2949994"/>
                <a:chExt cx="543574" cy="1735796"/>
              </a:xfrm>
              <a:solidFill>
                <a:schemeClr val="accent2">
                  <a:lumMod val="75000"/>
                </a:schemeClr>
              </a:solidFill>
            </p:grpSpPr>
            <p:sp>
              <p:nvSpPr>
                <p:cNvPr id="17" name="Freeform 7"/>
                <p:cNvSpPr>
                  <a:spLocks/>
                </p:cNvSpPr>
                <p:nvPr/>
              </p:nvSpPr>
              <p:spPr bwMode="gray">
                <a:xfrm flipH="1">
                  <a:off x="1449956" y="3395350"/>
                  <a:ext cx="64945" cy="53271"/>
                </a:xfrm>
                <a:custGeom>
                  <a:avLst/>
                  <a:gdLst/>
                  <a:ahLst/>
                  <a:cxnLst>
                    <a:cxn ang="0">
                      <a:pos x="187" y="98"/>
                    </a:cxn>
                    <a:cxn ang="0">
                      <a:pos x="203" y="59"/>
                    </a:cxn>
                    <a:cxn ang="0">
                      <a:pos x="171" y="28"/>
                    </a:cxn>
                    <a:cxn ang="0">
                      <a:pos x="129" y="9"/>
                    </a:cxn>
                    <a:cxn ang="0">
                      <a:pos x="76" y="2"/>
                    </a:cxn>
                    <a:cxn ang="0">
                      <a:pos x="38" y="41"/>
                    </a:cxn>
                    <a:cxn ang="0">
                      <a:pos x="73" y="52"/>
                    </a:cxn>
                    <a:cxn ang="0">
                      <a:pos x="107" y="64"/>
                    </a:cxn>
                    <a:cxn ang="0">
                      <a:pos x="58" y="71"/>
                    </a:cxn>
                    <a:cxn ang="0">
                      <a:pos x="5" y="87"/>
                    </a:cxn>
                    <a:cxn ang="0">
                      <a:pos x="2" y="120"/>
                    </a:cxn>
                    <a:cxn ang="0">
                      <a:pos x="11" y="135"/>
                    </a:cxn>
                    <a:cxn ang="0">
                      <a:pos x="22" y="150"/>
                    </a:cxn>
                    <a:cxn ang="0">
                      <a:pos x="128" y="144"/>
                    </a:cxn>
                    <a:cxn ang="0">
                      <a:pos x="147" y="133"/>
                    </a:cxn>
                    <a:cxn ang="0">
                      <a:pos x="168" y="121"/>
                    </a:cxn>
                    <a:cxn ang="0">
                      <a:pos x="189" y="98"/>
                    </a:cxn>
                  </a:cxnLst>
                  <a:rect l="0" t="0" r="r" b="b"/>
                  <a:pathLst>
                    <a:path w="205" h="168">
                      <a:moveTo>
                        <a:pt x="187" y="98"/>
                      </a:moveTo>
                      <a:cubicBezTo>
                        <a:pt x="187" y="85"/>
                        <a:pt x="205" y="74"/>
                        <a:pt x="203" y="59"/>
                      </a:cubicBezTo>
                      <a:cubicBezTo>
                        <a:pt x="200" y="47"/>
                        <a:pt x="181" y="34"/>
                        <a:pt x="171" y="28"/>
                      </a:cubicBezTo>
                      <a:cubicBezTo>
                        <a:pt x="158" y="19"/>
                        <a:pt x="144" y="12"/>
                        <a:pt x="129" y="9"/>
                      </a:cubicBezTo>
                      <a:cubicBezTo>
                        <a:pt x="113" y="5"/>
                        <a:pt x="93" y="0"/>
                        <a:pt x="76" y="2"/>
                      </a:cubicBezTo>
                      <a:cubicBezTo>
                        <a:pt x="59" y="4"/>
                        <a:pt x="16" y="17"/>
                        <a:pt x="38" y="41"/>
                      </a:cubicBezTo>
                      <a:cubicBezTo>
                        <a:pt x="47" y="51"/>
                        <a:pt x="62" y="49"/>
                        <a:pt x="73" y="52"/>
                      </a:cubicBezTo>
                      <a:cubicBezTo>
                        <a:pt x="82" y="54"/>
                        <a:pt x="100" y="57"/>
                        <a:pt x="107" y="64"/>
                      </a:cubicBezTo>
                      <a:cubicBezTo>
                        <a:pt x="100" y="74"/>
                        <a:pt x="70" y="71"/>
                        <a:pt x="58" y="71"/>
                      </a:cubicBezTo>
                      <a:cubicBezTo>
                        <a:pt x="38" y="72"/>
                        <a:pt x="15" y="66"/>
                        <a:pt x="5" y="87"/>
                      </a:cubicBezTo>
                      <a:cubicBezTo>
                        <a:pt x="1" y="96"/>
                        <a:pt x="0" y="109"/>
                        <a:pt x="2" y="120"/>
                      </a:cubicBezTo>
                      <a:cubicBezTo>
                        <a:pt x="3" y="128"/>
                        <a:pt x="6" y="128"/>
                        <a:pt x="11" y="135"/>
                      </a:cubicBezTo>
                      <a:cubicBezTo>
                        <a:pt x="15" y="141"/>
                        <a:pt x="15" y="146"/>
                        <a:pt x="22" y="150"/>
                      </a:cubicBezTo>
                      <a:cubicBezTo>
                        <a:pt x="47" y="168"/>
                        <a:pt x="104" y="159"/>
                        <a:pt x="128" y="144"/>
                      </a:cubicBezTo>
                      <a:cubicBezTo>
                        <a:pt x="134" y="141"/>
                        <a:pt x="140" y="136"/>
                        <a:pt x="147" y="133"/>
                      </a:cubicBezTo>
                      <a:cubicBezTo>
                        <a:pt x="155" y="129"/>
                        <a:pt x="162" y="128"/>
                        <a:pt x="168" y="121"/>
                      </a:cubicBezTo>
                      <a:cubicBezTo>
                        <a:pt x="175" y="114"/>
                        <a:pt x="182" y="103"/>
                        <a:pt x="189" y="98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646464"/>
                    </a:solidFill>
                    <a:latin typeface="+mj-lt"/>
                  </a:endParaRPr>
                </a:p>
              </p:txBody>
            </p:sp>
            <p:sp>
              <p:nvSpPr>
                <p:cNvPr id="18" name="Freeform 16"/>
                <p:cNvSpPr>
                  <a:spLocks/>
                </p:cNvSpPr>
                <p:nvPr/>
              </p:nvSpPr>
              <p:spPr bwMode="gray">
                <a:xfrm flipH="1">
                  <a:off x="1669615" y="3764354"/>
                  <a:ext cx="59845" cy="57699"/>
                </a:xfrm>
                <a:custGeom>
                  <a:avLst/>
                  <a:gdLst/>
                  <a:ahLst/>
                  <a:cxnLst>
                    <a:cxn ang="0">
                      <a:pos x="35" y="158"/>
                    </a:cxn>
                    <a:cxn ang="0">
                      <a:pos x="148" y="122"/>
                    </a:cxn>
                    <a:cxn ang="0">
                      <a:pos x="106" y="30"/>
                    </a:cxn>
                    <a:cxn ang="0">
                      <a:pos x="1" y="58"/>
                    </a:cxn>
                    <a:cxn ang="0">
                      <a:pos x="1" y="34"/>
                    </a:cxn>
                    <a:cxn ang="0">
                      <a:pos x="168" y="0"/>
                    </a:cxn>
                    <a:cxn ang="0">
                      <a:pos x="183" y="142"/>
                    </a:cxn>
                    <a:cxn ang="0">
                      <a:pos x="25" y="182"/>
                    </a:cxn>
                    <a:cxn ang="0">
                      <a:pos x="16" y="159"/>
                    </a:cxn>
                    <a:cxn ang="0">
                      <a:pos x="35" y="158"/>
                    </a:cxn>
                  </a:cxnLst>
                  <a:rect l="0" t="0" r="r" b="b"/>
                  <a:pathLst>
                    <a:path w="189" h="182">
                      <a:moveTo>
                        <a:pt x="35" y="158"/>
                      </a:moveTo>
                      <a:cubicBezTo>
                        <a:pt x="61" y="160"/>
                        <a:pt x="133" y="144"/>
                        <a:pt x="148" y="122"/>
                      </a:cubicBezTo>
                      <a:cubicBezTo>
                        <a:pt x="171" y="90"/>
                        <a:pt x="159" y="2"/>
                        <a:pt x="106" y="30"/>
                      </a:cubicBezTo>
                      <a:cubicBezTo>
                        <a:pt x="88" y="60"/>
                        <a:pt x="35" y="61"/>
                        <a:pt x="1" y="58"/>
                      </a:cubicBezTo>
                      <a:cubicBezTo>
                        <a:pt x="0" y="50"/>
                        <a:pt x="0" y="42"/>
                        <a:pt x="1" y="34"/>
                      </a:cubicBezTo>
                      <a:cubicBezTo>
                        <a:pt x="57" y="25"/>
                        <a:pt x="113" y="8"/>
                        <a:pt x="168" y="0"/>
                      </a:cubicBezTo>
                      <a:cubicBezTo>
                        <a:pt x="189" y="43"/>
                        <a:pt x="186" y="94"/>
                        <a:pt x="183" y="142"/>
                      </a:cubicBezTo>
                      <a:cubicBezTo>
                        <a:pt x="133" y="165"/>
                        <a:pt x="76" y="164"/>
                        <a:pt x="25" y="182"/>
                      </a:cubicBezTo>
                      <a:cubicBezTo>
                        <a:pt x="20" y="175"/>
                        <a:pt x="17" y="166"/>
                        <a:pt x="16" y="159"/>
                      </a:cubicBezTo>
                      <a:cubicBezTo>
                        <a:pt x="22" y="157"/>
                        <a:pt x="29" y="158"/>
                        <a:pt x="35" y="158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646464"/>
                    </a:solidFill>
                    <a:latin typeface="+mj-lt"/>
                  </a:endParaRPr>
                </a:p>
              </p:txBody>
            </p:sp>
            <p:sp>
              <p:nvSpPr>
                <p:cNvPr id="19" name="Freeform 19"/>
                <p:cNvSpPr>
                  <a:spLocks/>
                </p:cNvSpPr>
                <p:nvPr/>
              </p:nvSpPr>
              <p:spPr bwMode="gray">
                <a:xfrm flipH="1">
                  <a:off x="1572331" y="3629633"/>
                  <a:ext cx="57028" cy="63737"/>
                </a:xfrm>
                <a:custGeom>
                  <a:avLst/>
                  <a:gdLst/>
                  <a:ahLst/>
                  <a:cxnLst>
                    <a:cxn ang="0">
                      <a:pos x="57" y="197"/>
                    </a:cxn>
                    <a:cxn ang="0">
                      <a:pos x="63" y="63"/>
                    </a:cxn>
                    <a:cxn ang="0">
                      <a:pos x="180" y="47"/>
                    </a:cxn>
                    <a:cxn ang="0">
                      <a:pos x="90" y="3"/>
                    </a:cxn>
                    <a:cxn ang="0">
                      <a:pos x="13" y="45"/>
                    </a:cxn>
                    <a:cxn ang="0">
                      <a:pos x="4" y="130"/>
                    </a:cxn>
                    <a:cxn ang="0">
                      <a:pos x="53" y="201"/>
                    </a:cxn>
                  </a:cxnLst>
                  <a:rect l="0" t="0" r="r" b="b"/>
                  <a:pathLst>
                    <a:path w="180" h="201">
                      <a:moveTo>
                        <a:pt x="57" y="197"/>
                      </a:moveTo>
                      <a:cubicBezTo>
                        <a:pt x="63" y="143"/>
                        <a:pt x="24" y="112"/>
                        <a:pt x="63" y="63"/>
                      </a:cubicBezTo>
                      <a:cubicBezTo>
                        <a:pt x="84" y="36"/>
                        <a:pt x="147" y="13"/>
                        <a:pt x="180" y="47"/>
                      </a:cubicBezTo>
                      <a:cubicBezTo>
                        <a:pt x="166" y="15"/>
                        <a:pt x="123" y="0"/>
                        <a:pt x="90" y="3"/>
                      </a:cubicBezTo>
                      <a:cubicBezTo>
                        <a:pt x="56" y="7"/>
                        <a:pt x="41" y="29"/>
                        <a:pt x="13" y="45"/>
                      </a:cubicBezTo>
                      <a:cubicBezTo>
                        <a:pt x="7" y="63"/>
                        <a:pt x="0" y="112"/>
                        <a:pt x="4" y="130"/>
                      </a:cubicBezTo>
                      <a:cubicBezTo>
                        <a:pt x="10" y="155"/>
                        <a:pt x="39" y="179"/>
                        <a:pt x="53" y="201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646464"/>
                    </a:solidFill>
                    <a:latin typeface="+mj-lt"/>
                  </a:endParaRPr>
                </a:p>
              </p:txBody>
            </p:sp>
            <p:sp>
              <p:nvSpPr>
                <p:cNvPr id="20" name="Freeform 26"/>
                <p:cNvSpPr>
                  <a:spLocks/>
                </p:cNvSpPr>
                <p:nvPr/>
              </p:nvSpPr>
              <p:spPr bwMode="gray">
                <a:xfrm flipH="1">
                  <a:off x="1667999" y="3578913"/>
                  <a:ext cx="109628" cy="5125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4" y="85"/>
                    </a:cxn>
                    <a:cxn ang="0">
                      <a:pos x="152" y="130"/>
                    </a:cxn>
                    <a:cxn ang="0">
                      <a:pos x="198" y="116"/>
                    </a:cxn>
                    <a:cxn ang="0">
                      <a:pos x="256" y="107"/>
                    </a:cxn>
                    <a:cxn ang="0">
                      <a:pos x="346" y="72"/>
                    </a:cxn>
                    <a:cxn ang="0">
                      <a:pos x="145" y="156"/>
                    </a:cxn>
                    <a:cxn ang="0">
                      <a:pos x="48" y="126"/>
                    </a:cxn>
                    <a:cxn ang="0">
                      <a:pos x="4" y="15"/>
                    </a:cxn>
                  </a:cxnLst>
                  <a:rect l="0" t="0" r="r" b="b"/>
                  <a:pathLst>
                    <a:path w="346" h="162">
                      <a:moveTo>
                        <a:pt x="0" y="0"/>
                      </a:moveTo>
                      <a:cubicBezTo>
                        <a:pt x="2" y="23"/>
                        <a:pt x="31" y="66"/>
                        <a:pt x="44" y="85"/>
                      </a:cubicBezTo>
                      <a:cubicBezTo>
                        <a:pt x="68" y="122"/>
                        <a:pt x="109" y="133"/>
                        <a:pt x="152" y="130"/>
                      </a:cubicBezTo>
                      <a:cubicBezTo>
                        <a:pt x="175" y="128"/>
                        <a:pt x="180" y="121"/>
                        <a:pt x="198" y="116"/>
                      </a:cubicBezTo>
                      <a:cubicBezTo>
                        <a:pt x="217" y="110"/>
                        <a:pt x="236" y="112"/>
                        <a:pt x="256" y="107"/>
                      </a:cubicBezTo>
                      <a:cubicBezTo>
                        <a:pt x="284" y="99"/>
                        <a:pt x="321" y="85"/>
                        <a:pt x="346" y="72"/>
                      </a:cubicBezTo>
                      <a:cubicBezTo>
                        <a:pt x="275" y="108"/>
                        <a:pt x="227" y="143"/>
                        <a:pt x="145" y="156"/>
                      </a:cubicBezTo>
                      <a:cubicBezTo>
                        <a:pt x="102" y="162"/>
                        <a:pt x="76" y="157"/>
                        <a:pt x="48" y="126"/>
                      </a:cubicBezTo>
                      <a:cubicBezTo>
                        <a:pt x="14" y="87"/>
                        <a:pt x="18" y="59"/>
                        <a:pt x="4" y="15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646464"/>
                    </a:solidFill>
                    <a:latin typeface="+mj-lt"/>
                  </a:endParaRPr>
                </a:p>
              </p:txBody>
            </p:sp>
            <p:sp>
              <p:nvSpPr>
                <p:cNvPr id="21" name="Freeform 28"/>
                <p:cNvSpPr>
                  <a:spLocks/>
                </p:cNvSpPr>
                <p:nvPr/>
              </p:nvSpPr>
              <p:spPr bwMode="gray">
                <a:xfrm flipH="1">
                  <a:off x="1811843" y="2949994"/>
                  <a:ext cx="98625" cy="38645"/>
                </a:xfrm>
                <a:custGeom>
                  <a:avLst/>
                  <a:gdLst/>
                  <a:ahLst/>
                  <a:cxnLst>
                    <a:cxn ang="0">
                      <a:pos x="209" y="112"/>
                    </a:cxn>
                    <a:cxn ang="0">
                      <a:pos x="120" y="62"/>
                    </a:cxn>
                    <a:cxn ang="0">
                      <a:pos x="0" y="57"/>
                    </a:cxn>
                    <a:cxn ang="0">
                      <a:pos x="110" y="46"/>
                    </a:cxn>
                    <a:cxn ang="0">
                      <a:pos x="233" y="81"/>
                    </a:cxn>
                    <a:cxn ang="0">
                      <a:pos x="105" y="14"/>
                    </a:cxn>
                    <a:cxn ang="0">
                      <a:pos x="258" y="37"/>
                    </a:cxn>
                    <a:cxn ang="0">
                      <a:pos x="241" y="7"/>
                    </a:cxn>
                    <a:cxn ang="0">
                      <a:pos x="304" y="87"/>
                    </a:cxn>
                    <a:cxn ang="0">
                      <a:pos x="209" y="122"/>
                    </a:cxn>
                  </a:cxnLst>
                  <a:rect l="0" t="0" r="r" b="b"/>
                  <a:pathLst>
                    <a:path w="311" h="122">
                      <a:moveTo>
                        <a:pt x="209" y="112"/>
                      </a:moveTo>
                      <a:cubicBezTo>
                        <a:pt x="179" y="97"/>
                        <a:pt x="152" y="71"/>
                        <a:pt x="120" y="62"/>
                      </a:cubicBezTo>
                      <a:cubicBezTo>
                        <a:pt x="84" y="52"/>
                        <a:pt x="39" y="57"/>
                        <a:pt x="0" y="57"/>
                      </a:cubicBezTo>
                      <a:cubicBezTo>
                        <a:pt x="23" y="42"/>
                        <a:pt x="73" y="39"/>
                        <a:pt x="110" y="46"/>
                      </a:cubicBezTo>
                      <a:cubicBezTo>
                        <a:pt x="154" y="56"/>
                        <a:pt x="185" y="90"/>
                        <a:pt x="233" y="81"/>
                      </a:cubicBezTo>
                      <a:cubicBezTo>
                        <a:pt x="254" y="4"/>
                        <a:pt x="139" y="25"/>
                        <a:pt x="105" y="14"/>
                      </a:cubicBezTo>
                      <a:cubicBezTo>
                        <a:pt x="163" y="0"/>
                        <a:pt x="211" y="11"/>
                        <a:pt x="258" y="37"/>
                      </a:cubicBezTo>
                      <a:cubicBezTo>
                        <a:pt x="253" y="29"/>
                        <a:pt x="250" y="17"/>
                        <a:pt x="241" y="7"/>
                      </a:cubicBezTo>
                      <a:cubicBezTo>
                        <a:pt x="263" y="12"/>
                        <a:pt x="311" y="63"/>
                        <a:pt x="304" y="87"/>
                      </a:cubicBezTo>
                      <a:cubicBezTo>
                        <a:pt x="297" y="109"/>
                        <a:pt x="232" y="119"/>
                        <a:pt x="209" y="122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646464"/>
                    </a:solidFill>
                    <a:latin typeface="+mj-lt"/>
                  </a:endParaRPr>
                </a:p>
              </p:txBody>
            </p:sp>
            <p:sp>
              <p:nvSpPr>
                <p:cNvPr id="22" name="Freeform 29"/>
                <p:cNvSpPr>
                  <a:spLocks/>
                </p:cNvSpPr>
                <p:nvPr/>
              </p:nvSpPr>
              <p:spPr bwMode="gray">
                <a:xfrm flipH="1">
                  <a:off x="1782456" y="2951335"/>
                  <a:ext cx="20262" cy="21872"/>
                </a:xfrm>
                <a:custGeom>
                  <a:avLst/>
                  <a:gdLst/>
                  <a:ahLst/>
                  <a:cxnLst>
                    <a:cxn ang="0">
                      <a:pos x="3" y="48"/>
                    </a:cxn>
                    <a:cxn ang="0">
                      <a:pos x="12" y="0"/>
                    </a:cxn>
                    <a:cxn ang="0">
                      <a:pos x="14" y="38"/>
                    </a:cxn>
                    <a:cxn ang="0">
                      <a:pos x="64" y="19"/>
                    </a:cxn>
                    <a:cxn ang="0">
                      <a:pos x="8" y="69"/>
                    </a:cxn>
                    <a:cxn ang="0">
                      <a:pos x="3" y="53"/>
                    </a:cxn>
                  </a:cxnLst>
                  <a:rect l="0" t="0" r="r" b="b"/>
                  <a:pathLst>
                    <a:path w="64" h="69">
                      <a:moveTo>
                        <a:pt x="3" y="48"/>
                      </a:moveTo>
                      <a:cubicBezTo>
                        <a:pt x="1" y="31"/>
                        <a:pt x="4" y="15"/>
                        <a:pt x="12" y="0"/>
                      </a:cubicBezTo>
                      <a:cubicBezTo>
                        <a:pt x="10" y="11"/>
                        <a:pt x="14" y="26"/>
                        <a:pt x="14" y="38"/>
                      </a:cubicBezTo>
                      <a:cubicBezTo>
                        <a:pt x="30" y="29"/>
                        <a:pt x="48" y="12"/>
                        <a:pt x="64" y="19"/>
                      </a:cubicBezTo>
                      <a:cubicBezTo>
                        <a:pt x="48" y="34"/>
                        <a:pt x="22" y="47"/>
                        <a:pt x="8" y="69"/>
                      </a:cubicBezTo>
                      <a:cubicBezTo>
                        <a:pt x="0" y="65"/>
                        <a:pt x="4" y="61"/>
                        <a:pt x="3" y="53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646464"/>
                    </a:solidFill>
                    <a:latin typeface="+mj-lt"/>
                  </a:endParaRPr>
                </a:p>
              </p:txBody>
            </p:sp>
            <p:sp>
              <p:nvSpPr>
                <p:cNvPr id="23" name="Freeform 30"/>
                <p:cNvSpPr>
                  <a:spLocks/>
                </p:cNvSpPr>
                <p:nvPr/>
              </p:nvSpPr>
              <p:spPr bwMode="gray">
                <a:xfrm flipH="1">
                  <a:off x="1911675" y="2995080"/>
                  <a:ext cx="23482" cy="31265"/>
                </a:xfrm>
                <a:custGeom>
                  <a:avLst/>
                  <a:gdLst/>
                  <a:ahLst/>
                  <a:cxnLst>
                    <a:cxn ang="0">
                      <a:pos x="74" y="0"/>
                    </a:cxn>
                    <a:cxn ang="0">
                      <a:pos x="0" y="48"/>
                    </a:cxn>
                    <a:cxn ang="0">
                      <a:pos x="29" y="50"/>
                    </a:cxn>
                    <a:cxn ang="0">
                      <a:pos x="4" y="79"/>
                    </a:cxn>
                    <a:cxn ang="0">
                      <a:pos x="64" y="10"/>
                    </a:cxn>
                  </a:cxnLst>
                  <a:rect l="0" t="0" r="r" b="b"/>
                  <a:pathLst>
                    <a:path w="74" h="99">
                      <a:moveTo>
                        <a:pt x="74" y="0"/>
                      </a:moveTo>
                      <a:cubicBezTo>
                        <a:pt x="50" y="10"/>
                        <a:pt x="12" y="17"/>
                        <a:pt x="0" y="48"/>
                      </a:cubicBezTo>
                      <a:cubicBezTo>
                        <a:pt x="9" y="47"/>
                        <a:pt x="20" y="52"/>
                        <a:pt x="29" y="50"/>
                      </a:cubicBezTo>
                      <a:cubicBezTo>
                        <a:pt x="20" y="58"/>
                        <a:pt x="13" y="71"/>
                        <a:pt x="4" y="79"/>
                      </a:cubicBezTo>
                      <a:cubicBezTo>
                        <a:pt x="43" y="99"/>
                        <a:pt x="42" y="26"/>
                        <a:pt x="64" y="10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646464"/>
                    </a:solidFill>
                    <a:latin typeface="+mj-lt"/>
                  </a:endParaRPr>
                </a:p>
              </p:txBody>
            </p:sp>
            <p:sp>
              <p:nvSpPr>
                <p:cNvPr id="24" name="Freeform 36"/>
                <p:cNvSpPr>
                  <a:spLocks/>
                </p:cNvSpPr>
                <p:nvPr/>
              </p:nvSpPr>
              <p:spPr bwMode="gray">
                <a:xfrm flipH="1">
                  <a:off x="1934622" y="3543085"/>
                  <a:ext cx="38913" cy="52600"/>
                </a:xfrm>
                <a:custGeom>
                  <a:avLst/>
                  <a:gdLst/>
                  <a:ahLst/>
                  <a:cxnLst>
                    <a:cxn ang="0">
                      <a:pos x="116" y="35"/>
                    </a:cxn>
                    <a:cxn ang="0">
                      <a:pos x="41" y="166"/>
                    </a:cxn>
                    <a:cxn ang="0">
                      <a:pos x="19" y="34"/>
                    </a:cxn>
                    <a:cxn ang="0">
                      <a:pos x="123" y="35"/>
                    </a:cxn>
                  </a:cxnLst>
                  <a:rect l="0" t="0" r="r" b="b"/>
                  <a:pathLst>
                    <a:path w="123" h="166">
                      <a:moveTo>
                        <a:pt x="116" y="35"/>
                      </a:moveTo>
                      <a:cubicBezTo>
                        <a:pt x="62" y="8"/>
                        <a:pt x="40" y="121"/>
                        <a:pt x="41" y="166"/>
                      </a:cubicBezTo>
                      <a:cubicBezTo>
                        <a:pt x="37" y="133"/>
                        <a:pt x="0" y="67"/>
                        <a:pt x="19" y="34"/>
                      </a:cubicBezTo>
                      <a:cubicBezTo>
                        <a:pt x="38" y="0"/>
                        <a:pt x="99" y="3"/>
                        <a:pt x="123" y="35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646464"/>
                    </a:solidFill>
                    <a:latin typeface="+mj-lt"/>
                  </a:endParaRPr>
                </a:p>
              </p:txBody>
            </p:sp>
            <p:sp>
              <p:nvSpPr>
                <p:cNvPr id="25" name="Freeform 37"/>
                <p:cNvSpPr>
                  <a:spLocks/>
                </p:cNvSpPr>
                <p:nvPr/>
              </p:nvSpPr>
              <p:spPr bwMode="gray">
                <a:xfrm flipH="1">
                  <a:off x="1822042" y="3243856"/>
                  <a:ext cx="21872" cy="40255"/>
                </a:xfrm>
                <a:custGeom>
                  <a:avLst/>
                  <a:gdLst/>
                  <a:ahLst/>
                  <a:cxnLst>
                    <a:cxn ang="0">
                      <a:pos x="56" y="4"/>
                    </a:cxn>
                    <a:cxn ang="0">
                      <a:pos x="37" y="2"/>
                    </a:cxn>
                    <a:cxn ang="0">
                      <a:pos x="22" y="127"/>
                    </a:cxn>
                    <a:cxn ang="0">
                      <a:pos x="32" y="88"/>
                    </a:cxn>
                    <a:cxn ang="0">
                      <a:pos x="69" y="104"/>
                    </a:cxn>
                    <a:cxn ang="0">
                      <a:pos x="53" y="84"/>
                    </a:cxn>
                    <a:cxn ang="0">
                      <a:pos x="49" y="61"/>
                    </a:cxn>
                    <a:cxn ang="0">
                      <a:pos x="58" y="16"/>
                    </a:cxn>
                    <a:cxn ang="0">
                      <a:pos x="56" y="6"/>
                    </a:cxn>
                  </a:cxnLst>
                  <a:rect l="0" t="0" r="r" b="b"/>
                  <a:pathLst>
                    <a:path w="69" h="127">
                      <a:moveTo>
                        <a:pt x="56" y="4"/>
                      </a:moveTo>
                      <a:cubicBezTo>
                        <a:pt x="51" y="1"/>
                        <a:pt x="43" y="0"/>
                        <a:pt x="37" y="2"/>
                      </a:cubicBezTo>
                      <a:cubicBezTo>
                        <a:pt x="19" y="34"/>
                        <a:pt x="0" y="88"/>
                        <a:pt x="22" y="127"/>
                      </a:cubicBezTo>
                      <a:cubicBezTo>
                        <a:pt x="21" y="111"/>
                        <a:pt x="17" y="93"/>
                        <a:pt x="32" y="88"/>
                      </a:cubicBezTo>
                      <a:cubicBezTo>
                        <a:pt x="45" y="83"/>
                        <a:pt x="59" y="97"/>
                        <a:pt x="69" y="104"/>
                      </a:cubicBezTo>
                      <a:cubicBezTo>
                        <a:pt x="64" y="98"/>
                        <a:pt x="57" y="91"/>
                        <a:pt x="53" y="84"/>
                      </a:cubicBezTo>
                      <a:cubicBezTo>
                        <a:pt x="48" y="73"/>
                        <a:pt x="50" y="69"/>
                        <a:pt x="49" y="61"/>
                      </a:cubicBezTo>
                      <a:cubicBezTo>
                        <a:pt x="47" y="48"/>
                        <a:pt x="36" y="24"/>
                        <a:pt x="58" y="16"/>
                      </a:cubicBezTo>
                      <a:cubicBezTo>
                        <a:pt x="60" y="11"/>
                        <a:pt x="58" y="10"/>
                        <a:pt x="56" y="6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646464"/>
                    </a:solidFill>
                    <a:latin typeface="+mj-lt"/>
                  </a:endParaRPr>
                </a:p>
              </p:txBody>
            </p:sp>
            <p:sp>
              <p:nvSpPr>
                <p:cNvPr id="26" name="Freeform 38"/>
                <p:cNvSpPr>
                  <a:spLocks/>
                </p:cNvSpPr>
                <p:nvPr/>
              </p:nvSpPr>
              <p:spPr bwMode="gray">
                <a:xfrm flipH="1">
                  <a:off x="1724759" y="3309472"/>
                  <a:ext cx="44683" cy="204093"/>
                </a:xfrm>
                <a:custGeom>
                  <a:avLst/>
                  <a:gdLst/>
                  <a:ahLst/>
                  <a:cxnLst>
                    <a:cxn ang="0">
                      <a:pos x="2" y="3"/>
                    </a:cxn>
                    <a:cxn ang="0">
                      <a:pos x="46" y="132"/>
                    </a:cxn>
                    <a:cxn ang="0">
                      <a:pos x="80" y="257"/>
                    </a:cxn>
                    <a:cxn ang="0">
                      <a:pos x="104" y="391"/>
                    </a:cxn>
                    <a:cxn ang="0">
                      <a:pos x="129" y="529"/>
                    </a:cxn>
                    <a:cxn ang="0">
                      <a:pos x="141" y="644"/>
                    </a:cxn>
                    <a:cxn ang="0">
                      <a:pos x="121" y="543"/>
                    </a:cxn>
                    <a:cxn ang="0">
                      <a:pos x="102" y="427"/>
                    </a:cxn>
                    <a:cxn ang="0">
                      <a:pos x="77" y="313"/>
                    </a:cxn>
                    <a:cxn ang="0">
                      <a:pos x="55" y="201"/>
                    </a:cxn>
                    <a:cxn ang="0">
                      <a:pos x="25" y="10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41" h="644">
                      <a:moveTo>
                        <a:pt x="2" y="3"/>
                      </a:moveTo>
                      <a:cubicBezTo>
                        <a:pt x="27" y="43"/>
                        <a:pt x="30" y="88"/>
                        <a:pt x="46" y="132"/>
                      </a:cubicBezTo>
                      <a:cubicBezTo>
                        <a:pt x="62" y="173"/>
                        <a:pt x="65" y="216"/>
                        <a:pt x="80" y="257"/>
                      </a:cubicBezTo>
                      <a:cubicBezTo>
                        <a:pt x="95" y="297"/>
                        <a:pt x="97" y="349"/>
                        <a:pt x="104" y="391"/>
                      </a:cubicBezTo>
                      <a:cubicBezTo>
                        <a:pt x="111" y="437"/>
                        <a:pt x="122" y="482"/>
                        <a:pt x="129" y="529"/>
                      </a:cubicBezTo>
                      <a:cubicBezTo>
                        <a:pt x="135" y="567"/>
                        <a:pt x="141" y="603"/>
                        <a:pt x="141" y="644"/>
                      </a:cubicBezTo>
                      <a:cubicBezTo>
                        <a:pt x="104" y="622"/>
                        <a:pt x="120" y="576"/>
                        <a:pt x="121" y="543"/>
                      </a:cubicBezTo>
                      <a:cubicBezTo>
                        <a:pt x="124" y="509"/>
                        <a:pt x="112" y="461"/>
                        <a:pt x="102" y="427"/>
                      </a:cubicBezTo>
                      <a:cubicBezTo>
                        <a:pt x="91" y="389"/>
                        <a:pt x="83" y="352"/>
                        <a:pt x="77" y="313"/>
                      </a:cubicBezTo>
                      <a:cubicBezTo>
                        <a:pt x="71" y="274"/>
                        <a:pt x="62" y="238"/>
                        <a:pt x="55" y="201"/>
                      </a:cubicBezTo>
                      <a:cubicBezTo>
                        <a:pt x="48" y="166"/>
                        <a:pt x="34" y="138"/>
                        <a:pt x="25" y="104"/>
                      </a:cubicBezTo>
                      <a:cubicBezTo>
                        <a:pt x="16" y="68"/>
                        <a:pt x="13" y="34"/>
                        <a:pt x="0" y="0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646464"/>
                    </a:solidFill>
                    <a:latin typeface="+mj-lt"/>
                  </a:endParaRPr>
                </a:p>
              </p:txBody>
            </p:sp>
            <p:sp>
              <p:nvSpPr>
                <p:cNvPr id="27" name="Freeform 40"/>
                <p:cNvSpPr>
                  <a:spLocks/>
                </p:cNvSpPr>
                <p:nvPr/>
              </p:nvSpPr>
              <p:spPr bwMode="gray">
                <a:xfrm flipH="1">
                  <a:off x="1835057" y="3241978"/>
                  <a:ext cx="99161" cy="56357"/>
                </a:xfrm>
                <a:custGeom>
                  <a:avLst/>
                  <a:gdLst/>
                  <a:ahLst/>
                  <a:cxnLst>
                    <a:cxn ang="0">
                      <a:pos x="39" y="0"/>
                    </a:cxn>
                    <a:cxn ang="0">
                      <a:pos x="160" y="84"/>
                    </a:cxn>
                    <a:cxn ang="0">
                      <a:pos x="313" y="141"/>
                    </a:cxn>
                    <a:cxn ang="0">
                      <a:pos x="158" y="102"/>
                    </a:cxn>
                    <a:cxn ang="0">
                      <a:pos x="86" y="86"/>
                    </a:cxn>
                    <a:cxn ang="0">
                      <a:pos x="0" y="74"/>
                    </a:cxn>
                    <a:cxn ang="0">
                      <a:pos x="51" y="56"/>
                    </a:cxn>
                    <a:cxn ang="0">
                      <a:pos x="34" y="2"/>
                    </a:cxn>
                  </a:cxnLst>
                  <a:rect l="0" t="0" r="r" b="b"/>
                  <a:pathLst>
                    <a:path w="313" h="178">
                      <a:moveTo>
                        <a:pt x="39" y="0"/>
                      </a:moveTo>
                      <a:cubicBezTo>
                        <a:pt x="82" y="23"/>
                        <a:pt x="118" y="61"/>
                        <a:pt x="160" y="84"/>
                      </a:cubicBezTo>
                      <a:cubicBezTo>
                        <a:pt x="208" y="111"/>
                        <a:pt x="254" y="143"/>
                        <a:pt x="313" y="141"/>
                      </a:cubicBezTo>
                      <a:cubicBezTo>
                        <a:pt x="261" y="178"/>
                        <a:pt x="201" y="125"/>
                        <a:pt x="158" y="102"/>
                      </a:cubicBezTo>
                      <a:cubicBezTo>
                        <a:pt x="136" y="91"/>
                        <a:pt x="110" y="90"/>
                        <a:pt x="86" y="86"/>
                      </a:cubicBezTo>
                      <a:cubicBezTo>
                        <a:pt x="59" y="82"/>
                        <a:pt x="28" y="72"/>
                        <a:pt x="0" y="74"/>
                      </a:cubicBezTo>
                      <a:cubicBezTo>
                        <a:pt x="14" y="72"/>
                        <a:pt x="42" y="70"/>
                        <a:pt x="51" y="56"/>
                      </a:cubicBezTo>
                      <a:cubicBezTo>
                        <a:pt x="65" y="34"/>
                        <a:pt x="34" y="22"/>
                        <a:pt x="34" y="2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646464"/>
                    </a:solidFill>
                    <a:latin typeface="+mj-lt"/>
                  </a:endParaRPr>
                </a:p>
              </p:txBody>
            </p:sp>
            <p:sp>
              <p:nvSpPr>
                <p:cNvPr id="28" name="Freeform 41"/>
                <p:cNvSpPr>
                  <a:spLocks/>
                </p:cNvSpPr>
                <p:nvPr/>
              </p:nvSpPr>
              <p:spPr bwMode="gray">
                <a:xfrm flipH="1">
                  <a:off x="1728514" y="3211786"/>
                  <a:ext cx="29789" cy="28850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34" y="43"/>
                    </a:cxn>
                    <a:cxn ang="0">
                      <a:pos x="62" y="91"/>
                    </a:cxn>
                    <a:cxn ang="0">
                      <a:pos x="94" y="35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94" h="91">
                      <a:moveTo>
                        <a:pt x="2" y="0"/>
                      </a:moveTo>
                      <a:cubicBezTo>
                        <a:pt x="11" y="15"/>
                        <a:pt x="22" y="28"/>
                        <a:pt x="34" y="43"/>
                      </a:cubicBezTo>
                      <a:cubicBezTo>
                        <a:pt x="49" y="59"/>
                        <a:pt x="52" y="75"/>
                        <a:pt x="62" y="91"/>
                      </a:cubicBezTo>
                      <a:cubicBezTo>
                        <a:pt x="61" y="59"/>
                        <a:pt x="52" y="32"/>
                        <a:pt x="94" y="35"/>
                      </a:cubicBezTo>
                      <a:cubicBezTo>
                        <a:pt x="72" y="14"/>
                        <a:pt x="25" y="21"/>
                        <a:pt x="0" y="0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646464"/>
                    </a:solidFill>
                    <a:latin typeface="+mj-lt"/>
                  </a:endParaRPr>
                </a:p>
              </p:txBody>
            </p:sp>
            <p:sp>
              <p:nvSpPr>
                <p:cNvPr id="29" name="Freeform 42"/>
                <p:cNvSpPr>
                  <a:spLocks/>
                </p:cNvSpPr>
                <p:nvPr/>
              </p:nvSpPr>
              <p:spPr bwMode="gray">
                <a:xfrm flipH="1">
                  <a:off x="1614460" y="3323024"/>
                  <a:ext cx="11003" cy="99564"/>
                </a:xfrm>
                <a:custGeom>
                  <a:avLst/>
                  <a:gdLst/>
                  <a:ahLst/>
                  <a:cxnLst>
                    <a:cxn ang="0">
                      <a:pos x="20" y="260"/>
                    </a:cxn>
                    <a:cxn ang="0">
                      <a:pos x="0" y="0"/>
                    </a:cxn>
                    <a:cxn ang="0">
                      <a:pos x="32" y="146"/>
                    </a:cxn>
                    <a:cxn ang="0">
                      <a:pos x="32" y="314"/>
                    </a:cxn>
                    <a:cxn ang="0">
                      <a:pos x="25" y="314"/>
                    </a:cxn>
                    <a:cxn ang="0">
                      <a:pos x="20" y="260"/>
                    </a:cxn>
                  </a:cxnLst>
                  <a:rect l="0" t="0" r="r" b="b"/>
                  <a:pathLst>
                    <a:path w="35" h="314">
                      <a:moveTo>
                        <a:pt x="20" y="260"/>
                      </a:moveTo>
                      <a:cubicBezTo>
                        <a:pt x="20" y="171"/>
                        <a:pt x="21" y="85"/>
                        <a:pt x="0" y="0"/>
                      </a:cubicBezTo>
                      <a:cubicBezTo>
                        <a:pt x="29" y="34"/>
                        <a:pt x="32" y="102"/>
                        <a:pt x="32" y="146"/>
                      </a:cubicBezTo>
                      <a:cubicBezTo>
                        <a:pt x="32" y="202"/>
                        <a:pt x="35" y="257"/>
                        <a:pt x="32" y="314"/>
                      </a:cubicBezTo>
                      <a:cubicBezTo>
                        <a:pt x="30" y="314"/>
                        <a:pt x="27" y="314"/>
                        <a:pt x="25" y="314"/>
                      </a:cubicBezTo>
                      <a:cubicBezTo>
                        <a:pt x="16" y="299"/>
                        <a:pt x="20" y="277"/>
                        <a:pt x="20" y="260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646464"/>
                    </a:solidFill>
                    <a:latin typeface="+mj-lt"/>
                  </a:endParaRPr>
                </a:p>
              </p:txBody>
            </p:sp>
            <p:sp>
              <p:nvSpPr>
                <p:cNvPr id="30" name="Freeform 46"/>
                <p:cNvSpPr>
                  <a:spLocks/>
                </p:cNvSpPr>
                <p:nvPr/>
              </p:nvSpPr>
              <p:spPr bwMode="gray">
                <a:xfrm flipH="1">
                  <a:off x="1759914" y="3291356"/>
                  <a:ext cx="54210" cy="59041"/>
                </a:xfrm>
                <a:custGeom>
                  <a:avLst/>
                  <a:gdLst/>
                  <a:ahLst/>
                  <a:cxnLst>
                    <a:cxn ang="0">
                      <a:pos x="168" y="181"/>
                    </a:cxn>
                    <a:cxn ang="0">
                      <a:pos x="118" y="120"/>
                    </a:cxn>
                    <a:cxn ang="0">
                      <a:pos x="81" y="82"/>
                    </a:cxn>
                    <a:cxn ang="0">
                      <a:pos x="0" y="0"/>
                    </a:cxn>
                    <a:cxn ang="0">
                      <a:pos x="71" y="65"/>
                    </a:cxn>
                    <a:cxn ang="0">
                      <a:pos x="143" y="111"/>
                    </a:cxn>
                    <a:cxn ang="0">
                      <a:pos x="141" y="65"/>
                    </a:cxn>
                    <a:cxn ang="0">
                      <a:pos x="149" y="126"/>
                    </a:cxn>
                    <a:cxn ang="0">
                      <a:pos x="171" y="186"/>
                    </a:cxn>
                  </a:cxnLst>
                  <a:rect l="0" t="0" r="r" b="b"/>
                  <a:pathLst>
                    <a:path w="171" h="186">
                      <a:moveTo>
                        <a:pt x="168" y="181"/>
                      </a:moveTo>
                      <a:cubicBezTo>
                        <a:pt x="148" y="165"/>
                        <a:pt x="136" y="138"/>
                        <a:pt x="118" y="120"/>
                      </a:cubicBezTo>
                      <a:cubicBezTo>
                        <a:pt x="106" y="107"/>
                        <a:pt x="92" y="96"/>
                        <a:pt x="81" y="82"/>
                      </a:cubicBezTo>
                      <a:cubicBezTo>
                        <a:pt x="55" y="53"/>
                        <a:pt x="26" y="28"/>
                        <a:pt x="0" y="0"/>
                      </a:cubicBezTo>
                      <a:cubicBezTo>
                        <a:pt x="26" y="4"/>
                        <a:pt x="51" y="48"/>
                        <a:pt x="71" y="65"/>
                      </a:cubicBezTo>
                      <a:cubicBezTo>
                        <a:pt x="88" y="79"/>
                        <a:pt x="121" y="112"/>
                        <a:pt x="143" y="111"/>
                      </a:cubicBezTo>
                      <a:cubicBezTo>
                        <a:pt x="147" y="97"/>
                        <a:pt x="148" y="78"/>
                        <a:pt x="141" y="65"/>
                      </a:cubicBezTo>
                      <a:cubicBezTo>
                        <a:pt x="141" y="89"/>
                        <a:pt x="141" y="106"/>
                        <a:pt x="149" y="126"/>
                      </a:cubicBezTo>
                      <a:cubicBezTo>
                        <a:pt x="155" y="143"/>
                        <a:pt x="160" y="174"/>
                        <a:pt x="171" y="186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646464"/>
                    </a:solidFill>
                    <a:latin typeface="+mj-lt"/>
                  </a:endParaRPr>
                </a:p>
              </p:txBody>
            </p:sp>
            <p:sp>
              <p:nvSpPr>
                <p:cNvPr id="31" name="Freeform 47"/>
                <p:cNvSpPr>
                  <a:spLocks/>
                </p:cNvSpPr>
                <p:nvPr/>
              </p:nvSpPr>
              <p:spPr bwMode="gray">
                <a:xfrm flipH="1">
                  <a:off x="1840424" y="3458683"/>
                  <a:ext cx="134988" cy="133781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92" y="113"/>
                    </a:cxn>
                    <a:cxn ang="0">
                      <a:pos x="176" y="221"/>
                    </a:cxn>
                    <a:cxn ang="0">
                      <a:pos x="262" y="323"/>
                    </a:cxn>
                    <a:cxn ang="0">
                      <a:pos x="383" y="389"/>
                    </a:cxn>
                    <a:cxn ang="0">
                      <a:pos x="426" y="422"/>
                    </a:cxn>
                    <a:cxn ang="0">
                      <a:pos x="330" y="371"/>
                    </a:cxn>
                    <a:cxn ang="0">
                      <a:pos x="234" y="301"/>
                    </a:cxn>
                    <a:cxn ang="0">
                      <a:pos x="164" y="211"/>
                    </a:cxn>
                    <a:cxn ang="0">
                      <a:pos x="94" y="115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26" h="422">
                      <a:moveTo>
                        <a:pt x="0" y="3"/>
                      </a:moveTo>
                      <a:cubicBezTo>
                        <a:pt x="40" y="28"/>
                        <a:pt x="64" y="77"/>
                        <a:pt x="92" y="113"/>
                      </a:cubicBezTo>
                      <a:cubicBezTo>
                        <a:pt x="120" y="149"/>
                        <a:pt x="149" y="185"/>
                        <a:pt x="176" y="221"/>
                      </a:cubicBezTo>
                      <a:cubicBezTo>
                        <a:pt x="203" y="256"/>
                        <a:pt x="226" y="294"/>
                        <a:pt x="262" y="323"/>
                      </a:cubicBezTo>
                      <a:cubicBezTo>
                        <a:pt x="297" y="352"/>
                        <a:pt x="344" y="362"/>
                        <a:pt x="383" y="389"/>
                      </a:cubicBezTo>
                      <a:cubicBezTo>
                        <a:pt x="397" y="399"/>
                        <a:pt x="413" y="410"/>
                        <a:pt x="426" y="422"/>
                      </a:cubicBezTo>
                      <a:cubicBezTo>
                        <a:pt x="393" y="409"/>
                        <a:pt x="365" y="385"/>
                        <a:pt x="330" y="371"/>
                      </a:cubicBezTo>
                      <a:cubicBezTo>
                        <a:pt x="291" y="354"/>
                        <a:pt x="260" y="336"/>
                        <a:pt x="234" y="301"/>
                      </a:cubicBezTo>
                      <a:cubicBezTo>
                        <a:pt x="212" y="271"/>
                        <a:pt x="190" y="238"/>
                        <a:pt x="164" y="211"/>
                      </a:cubicBezTo>
                      <a:cubicBezTo>
                        <a:pt x="134" y="180"/>
                        <a:pt x="117" y="150"/>
                        <a:pt x="94" y="115"/>
                      </a:cubicBezTo>
                      <a:cubicBezTo>
                        <a:pt x="69" y="76"/>
                        <a:pt x="34" y="31"/>
                        <a:pt x="0" y="0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646464"/>
                    </a:solidFill>
                    <a:latin typeface="+mj-lt"/>
                  </a:endParaRPr>
                </a:p>
              </p:txBody>
            </p:sp>
            <p:sp>
              <p:nvSpPr>
                <p:cNvPr id="32" name="Freeform 51"/>
                <p:cNvSpPr>
                  <a:spLocks/>
                </p:cNvSpPr>
                <p:nvPr/>
              </p:nvSpPr>
              <p:spPr bwMode="gray">
                <a:xfrm flipH="1">
                  <a:off x="1886049" y="3461232"/>
                  <a:ext cx="107481" cy="15310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5" y="112"/>
                    </a:cxn>
                    <a:cxn ang="0">
                      <a:pos x="125" y="231"/>
                    </a:cxn>
                    <a:cxn ang="0">
                      <a:pos x="221" y="334"/>
                    </a:cxn>
                    <a:cxn ang="0">
                      <a:pos x="293" y="428"/>
                    </a:cxn>
                    <a:cxn ang="0">
                      <a:pos x="309" y="448"/>
                    </a:cxn>
                    <a:cxn ang="0">
                      <a:pos x="298" y="447"/>
                    </a:cxn>
                    <a:cxn ang="0">
                      <a:pos x="339" y="483"/>
                    </a:cxn>
                    <a:cxn ang="0">
                      <a:pos x="278" y="391"/>
                    </a:cxn>
                    <a:cxn ang="0">
                      <a:pos x="198" y="298"/>
                    </a:cxn>
                    <a:cxn ang="0">
                      <a:pos x="127" y="218"/>
                    </a:cxn>
                    <a:cxn ang="0">
                      <a:pos x="71" y="114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339" h="483">
                      <a:moveTo>
                        <a:pt x="0" y="0"/>
                      </a:moveTo>
                      <a:cubicBezTo>
                        <a:pt x="23" y="37"/>
                        <a:pt x="47" y="71"/>
                        <a:pt x="65" y="112"/>
                      </a:cubicBezTo>
                      <a:cubicBezTo>
                        <a:pt x="82" y="151"/>
                        <a:pt x="100" y="195"/>
                        <a:pt x="125" y="231"/>
                      </a:cubicBezTo>
                      <a:cubicBezTo>
                        <a:pt x="152" y="270"/>
                        <a:pt x="190" y="298"/>
                        <a:pt x="221" y="334"/>
                      </a:cubicBezTo>
                      <a:cubicBezTo>
                        <a:pt x="247" y="364"/>
                        <a:pt x="269" y="397"/>
                        <a:pt x="293" y="428"/>
                      </a:cubicBezTo>
                      <a:cubicBezTo>
                        <a:pt x="298" y="435"/>
                        <a:pt x="302" y="442"/>
                        <a:pt x="309" y="448"/>
                      </a:cubicBezTo>
                      <a:cubicBezTo>
                        <a:pt x="306" y="448"/>
                        <a:pt x="301" y="448"/>
                        <a:pt x="298" y="447"/>
                      </a:cubicBezTo>
                      <a:cubicBezTo>
                        <a:pt x="312" y="459"/>
                        <a:pt x="322" y="474"/>
                        <a:pt x="339" y="483"/>
                      </a:cubicBezTo>
                      <a:cubicBezTo>
                        <a:pt x="311" y="460"/>
                        <a:pt x="299" y="419"/>
                        <a:pt x="278" y="391"/>
                      </a:cubicBezTo>
                      <a:cubicBezTo>
                        <a:pt x="253" y="357"/>
                        <a:pt x="227" y="329"/>
                        <a:pt x="198" y="298"/>
                      </a:cubicBezTo>
                      <a:cubicBezTo>
                        <a:pt x="173" y="272"/>
                        <a:pt x="150" y="245"/>
                        <a:pt x="127" y="218"/>
                      </a:cubicBezTo>
                      <a:cubicBezTo>
                        <a:pt x="103" y="188"/>
                        <a:pt x="90" y="148"/>
                        <a:pt x="71" y="114"/>
                      </a:cubicBezTo>
                      <a:cubicBezTo>
                        <a:pt x="50" y="75"/>
                        <a:pt x="33" y="34"/>
                        <a:pt x="0" y="2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646464"/>
                    </a:solidFill>
                    <a:latin typeface="+mj-lt"/>
                  </a:endParaRPr>
                </a:p>
              </p:txBody>
            </p:sp>
            <p:sp>
              <p:nvSpPr>
                <p:cNvPr id="33" name="Freeform 52"/>
                <p:cNvSpPr>
                  <a:spLocks/>
                </p:cNvSpPr>
                <p:nvPr/>
              </p:nvSpPr>
              <p:spPr bwMode="gray">
                <a:xfrm flipH="1">
                  <a:off x="1837882" y="3323695"/>
                  <a:ext cx="136599" cy="159410"/>
                </a:xfrm>
                <a:custGeom>
                  <a:avLst/>
                  <a:gdLst/>
                  <a:ahLst/>
                  <a:cxnLst>
                    <a:cxn ang="0">
                      <a:pos x="426" y="493"/>
                    </a:cxn>
                    <a:cxn ang="0">
                      <a:pos x="352" y="406"/>
                    </a:cxn>
                    <a:cxn ang="0">
                      <a:pos x="305" y="322"/>
                    </a:cxn>
                    <a:cxn ang="0">
                      <a:pos x="272" y="290"/>
                    </a:cxn>
                    <a:cxn ang="0">
                      <a:pos x="246" y="255"/>
                    </a:cxn>
                    <a:cxn ang="0">
                      <a:pos x="174" y="183"/>
                    </a:cxn>
                    <a:cxn ang="0">
                      <a:pos x="225" y="215"/>
                    </a:cxn>
                    <a:cxn ang="0">
                      <a:pos x="196" y="146"/>
                    </a:cxn>
                    <a:cxn ang="0">
                      <a:pos x="134" y="84"/>
                    </a:cxn>
                    <a:cxn ang="0">
                      <a:pos x="0" y="8"/>
                    </a:cxn>
                    <a:cxn ang="0">
                      <a:pos x="114" y="59"/>
                    </a:cxn>
                    <a:cxn ang="0">
                      <a:pos x="206" y="143"/>
                    </a:cxn>
                    <a:cxn ang="0">
                      <a:pos x="278" y="260"/>
                    </a:cxn>
                    <a:cxn ang="0">
                      <a:pos x="349" y="370"/>
                    </a:cxn>
                    <a:cxn ang="0">
                      <a:pos x="385" y="440"/>
                    </a:cxn>
                    <a:cxn ang="0">
                      <a:pos x="431" y="503"/>
                    </a:cxn>
                  </a:cxnLst>
                  <a:rect l="0" t="0" r="r" b="b"/>
                  <a:pathLst>
                    <a:path w="431" h="503">
                      <a:moveTo>
                        <a:pt x="426" y="493"/>
                      </a:moveTo>
                      <a:cubicBezTo>
                        <a:pt x="401" y="464"/>
                        <a:pt x="381" y="434"/>
                        <a:pt x="352" y="406"/>
                      </a:cubicBezTo>
                      <a:cubicBezTo>
                        <a:pt x="327" y="381"/>
                        <a:pt x="324" y="348"/>
                        <a:pt x="305" y="322"/>
                      </a:cubicBezTo>
                      <a:cubicBezTo>
                        <a:pt x="297" y="309"/>
                        <a:pt x="281" y="302"/>
                        <a:pt x="272" y="290"/>
                      </a:cubicBezTo>
                      <a:cubicBezTo>
                        <a:pt x="262" y="278"/>
                        <a:pt x="258" y="267"/>
                        <a:pt x="246" y="255"/>
                      </a:cubicBezTo>
                      <a:cubicBezTo>
                        <a:pt x="220" y="232"/>
                        <a:pt x="196" y="211"/>
                        <a:pt x="174" y="183"/>
                      </a:cubicBezTo>
                      <a:cubicBezTo>
                        <a:pt x="188" y="192"/>
                        <a:pt x="208" y="217"/>
                        <a:pt x="225" y="215"/>
                      </a:cubicBezTo>
                      <a:cubicBezTo>
                        <a:pt x="230" y="194"/>
                        <a:pt x="205" y="163"/>
                        <a:pt x="196" y="146"/>
                      </a:cubicBezTo>
                      <a:cubicBezTo>
                        <a:pt x="182" y="119"/>
                        <a:pt x="156" y="105"/>
                        <a:pt x="134" y="84"/>
                      </a:cubicBezTo>
                      <a:cubicBezTo>
                        <a:pt x="96" y="47"/>
                        <a:pt x="46" y="32"/>
                        <a:pt x="0" y="8"/>
                      </a:cubicBezTo>
                      <a:cubicBezTo>
                        <a:pt x="35" y="0"/>
                        <a:pt x="87" y="40"/>
                        <a:pt x="114" y="59"/>
                      </a:cubicBezTo>
                      <a:cubicBezTo>
                        <a:pt x="148" y="83"/>
                        <a:pt x="180" y="109"/>
                        <a:pt x="206" y="143"/>
                      </a:cubicBezTo>
                      <a:cubicBezTo>
                        <a:pt x="235" y="180"/>
                        <a:pt x="259" y="216"/>
                        <a:pt x="278" y="260"/>
                      </a:cubicBezTo>
                      <a:cubicBezTo>
                        <a:pt x="296" y="302"/>
                        <a:pt x="325" y="332"/>
                        <a:pt x="349" y="370"/>
                      </a:cubicBezTo>
                      <a:cubicBezTo>
                        <a:pt x="362" y="392"/>
                        <a:pt x="372" y="418"/>
                        <a:pt x="385" y="440"/>
                      </a:cubicBezTo>
                      <a:cubicBezTo>
                        <a:pt x="398" y="464"/>
                        <a:pt x="420" y="479"/>
                        <a:pt x="431" y="503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646464"/>
                    </a:solidFill>
                    <a:latin typeface="+mj-lt"/>
                  </a:endParaRPr>
                </a:p>
              </p:txBody>
            </p:sp>
            <p:sp>
              <p:nvSpPr>
                <p:cNvPr id="34" name="Freeform 53"/>
                <p:cNvSpPr>
                  <a:spLocks/>
                </p:cNvSpPr>
                <p:nvPr/>
              </p:nvSpPr>
              <p:spPr bwMode="gray">
                <a:xfrm flipH="1">
                  <a:off x="1733354" y="3213798"/>
                  <a:ext cx="37034" cy="46159"/>
                </a:xfrm>
                <a:custGeom>
                  <a:avLst/>
                  <a:gdLst/>
                  <a:ahLst/>
                  <a:cxnLst>
                    <a:cxn ang="0">
                      <a:pos x="0" y="51"/>
                    </a:cxn>
                    <a:cxn ang="0">
                      <a:pos x="68" y="146"/>
                    </a:cxn>
                    <a:cxn ang="0">
                      <a:pos x="8" y="51"/>
                    </a:cxn>
                  </a:cxnLst>
                  <a:rect l="0" t="0" r="r" b="b"/>
                  <a:pathLst>
                    <a:path w="117" h="146">
                      <a:moveTo>
                        <a:pt x="0" y="51"/>
                      </a:moveTo>
                      <a:cubicBezTo>
                        <a:pt x="54" y="0"/>
                        <a:pt x="117" y="103"/>
                        <a:pt x="68" y="146"/>
                      </a:cubicBezTo>
                      <a:cubicBezTo>
                        <a:pt x="71" y="117"/>
                        <a:pt x="35" y="61"/>
                        <a:pt x="8" y="51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646464"/>
                    </a:solidFill>
                    <a:latin typeface="+mj-lt"/>
                  </a:endParaRPr>
                </a:p>
              </p:txBody>
            </p:sp>
            <p:sp>
              <p:nvSpPr>
                <p:cNvPr id="35" name="Freeform 54"/>
                <p:cNvSpPr>
                  <a:spLocks/>
                </p:cNvSpPr>
                <p:nvPr/>
              </p:nvSpPr>
              <p:spPr bwMode="gray">
                <a:xfrm flipH="1">
                  <a:off x="1653110" y="3285989"/>
                  <a:ext cx="19591" cy="13659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7" y="225"/>
                    </a:cxn>
                    <a:cxn ang="0">
                      <a:pos x="37" y="338"/>
                    </a:cxn>
                    <a:cxn ang="0">
                      <a:pos x="62" y="431"/>
                    </a:cxn>
                    <a:cxn ang="0">
                      <a:pos x="42" y="223"/>
                    </a:cxn>
                    <a:cxn ang="0">
                      <a:pos x="37" y="89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62" h="431">
                      <a:moveTo>
                        <a:pt x="0" y="0"/>
                      </a:moveTo>
                      <a:cubicBezTo>
                        <a:pt x="0" y="78"/>
                        <a:pt x="5" y="150"/>
                        <a:pt x="17" y="225"/>
                      </a:cubicBezTo>
                      <a:cubicBezTo>
                        <a:pt x="23" y="262"/>
                        <a:pt x="28" y="301"/>
                        <a:pt x="37" y="338"/>
                      </a:cubicBezTo>
                      <a:cubicBezTo>
                        <a:pt x="43" y="363"/>
                        <a:pt x="43" y="414"/>
                        <a:pt x="62" y="431"/>
                      </a:cubicBezTo>
                      <a:cubicBezTo>
                        <a:pt x="49" y="364"/>
                        <a:pt x="42" y="295"/>
                        <a:pt x="42" y="223"/>
                      </a:cubicBezTo>
                      <a:cubicBezTo>
                        <a:pt x="42" y="179"/>
                        <a:pt x="39" y="134"/>
                        <a:pt x="37" y="89"/>
                      </a:cubicBezTo>
                      <a:cubicBezTo>
                        <a:pt x="35" y="58"/>
                        <a:pt x="29" y="19"/>
                        <a:pt x="3" y="0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646464"/>
                    </a:solidFill>
                    <a:latin typeface="+mj-lt"/>
                  </a:endParaRPr>
                </a:p>
              </p:txBody>
            </p:sp>
            <p:sp>
              <p:nvSpPr>
                <p:cNvPr id="36" name="Freeform 56"/>
                <p:cNvSpPr>
                  <a:spLocks/>
                </p:cNvSpPr>
                <p:nvPr/>
              </p:nvSpPr>
              <p:spPr bwMode="gray">
                <a:xfrm flipH="1">
                  <a:off x="1571393" y="3590317"/>
                  <a:ext cx="30728" cy="31936"/>
                </a:xfrm>
                <a:custGeom>
                  <a:avLst/>
                  <a:gdLst/>
                  <a:ahLst/>
                  <a:cxnLst>
                    <a:cxn ang="0">
                      <a:pos x="5" y="94"/>
                    </a:cxn>
                    <a:cxn ang="0">
                      <a:pos x="92" y="0"/>
                    </a:cxn>
                    <a:cxn ang="0">
                      <a:pos x="70" y="27"/>
                    </a:cxn>
                    <a:cxn ang="0">
                      <a:pos x="46" y="55"/>
                    </a:cxn>
                    <a:cxn ang="0">
                      <a:pos x="0" y="101"/>
                    </a:cxn>
                  </a:cxnLst>
                  <a:rect l="0" t="0" r="r" b="b"/>
                  <a:pathLst>
                    <a:path w="97" h="101">
                      <a:moveTo>
                        <a:pt x="5" y="94"/>
                      </a:moveTo>
                      <a:cubicBezTo>
                        <a:pt x="42" y="86"/>
                        <a:pt x="97" y="42"/>
                        <a:pt x="92" y="0"/>
                      </a:cubicBezTo>
                      <a:cubicBezTo>
                        <a:pt x="75" y="0"/>
                        <a:pt x="77" y="15"/>
                        <a:pt x="70" y="27"/>
                      </a:cubicBezTo>
                      <a:cubicBezTo>
                        <a:pt x="65" y="35"/>
                        <a:pt x="52" y="47"/>
                        <a:pt x="46" y="55"/>
                      </a:cubicBezTo>
                      <a:cubicBezTo>
                        <a:pt x="32" y="72"/>
                        <a:pt x="20" y="92"/>
                        <a:pt x="0" y="101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646464"/>
                    </a:solidFill>
                    <a:latin typeface="+mj-lt"/>
                  </a:endParaRPr>
                </a:p>
              </p:txBody>
            </p:sp>
            <p:sp>
              <p:nvSpPr>
                <p:cNvPr id="37" name="Freeform 67"/>
                <p:cNvSpPr>
                  <a:spLocks/>
                </p:cNvSpPr>
                <p:nvPr/>
              </p:nvSpPr>
              <p:spPr bwMode="gray">
                <a:xfrm flipH="1">
                  <a:off x="1792528" y="3747177"/>
                  <a:ext cx="125596" cy="71654"/>
                </a:xfrm>
                <a:custGeom>
                  <a:avLst/>
                  <a:gdLst/>
                  <a:ahLst/>
                  <a:cxnLst>
                    <a:cxn ang="0">
                      <a:pos x="5" y="117"/>
                    </a:cxn>
                    <a:cxn ang="0">
                      <a:pos x="89" y="142"/>
                    </a:cxn>
                    <a:cxn ang="0">
                      <a:pos x="189" y="177"/>
                    </a:cxn>
                    <a:cxn ang="0">
                      <a:pos x="396" y="226"/>
                    </a:cxn>
                    <a:cxn ang="0">
                      <a:pos x="396" y="108"/>
                    </a:cxn>
                    <a:cxn ang="0">
                      <a:pos x="193" y="63"/>
                    </a:cxn>
                    <a:cxn ang="0">
                      <a:pos x="11" y="0"/>
                    </a:cxn>
                    <a:cxn ang="0">
                      <a:pos x="0" y="112"/>
                    </a:cxn>
                  </a:cxnLst>
                  <a:rect l="0" t="0" r="r" b="b"/>
                  <a:pathLst>
                    <a:path w="396" h="226">
                      <a:moveTo>
                        <a:pt x="5" y="117"/>
                      </a:moveTo>
                      <a:cubicBezTo>
                        <a:pt x="28" y="114"/>
                        <a:pt x="67" y="135"/>
                        <a:pt x="89" y="142"/>
                      </a:cubicBezTo>
                      <a:cubicBezTo>
                        <a:pt x="123" y="153"/>
                        <a:pt x="155" y="166"/>
                        <a:pt x="189" y="177"/>
                      </a:cubicBezTo>
                      <a:cubicBezTo>
                        <a:pt x="257" y="198"/>
                        <a:pt x="325" y="217"/>
                        <a:pt x="396" y="226"/>
                      </a:cubicBezTo>
                      <a:cubicBezTo>
                        <a:pt x="393" y="188"/>
                        <a:pt x="389" y="145"/>
                        <a:pt x="396" y="108"/>
                      </a:cubicBezTo>
                      <a:cubicBezTo>
                        <a:pt x="320" y="104"/>
                        <a:pt x="263" y="86"/>
                        <a:pt x="193" y="63"/>
                      </a:cubicBezTo>
                      <a:cubicBezTo>
                        <a:pt x="133" y="42"/>
                        <a:pt x="66" y="36"/>
                        <a:pt x="11" y="0"/>
                      </a:cubicBezTo>
                      <a:cubicBezTo>
                        <a:pt x="2" y="36"/>
                        <a:pt x="4" y="76"/>
                        <a:pt x="0" y="112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646464"/>
                    </a:solidFill>
                    <a:latin typeface="+mj-lt"/>
                  </a:endParaRPr>
                </a:p>
              </p:txBody>
            </p:sp>
            <p:sp>
              <p:nvSpPr>
                <p:cNvPr id="38" name="Freeform 68"/>
                <p:cNvSpPr>
                  <a:spLocks/>
                </p:cNvSpPr>
                <p:nvPr/>
              </p:nvSpPr>
              <p:spPr bwMode="gray">
                <a:xfrm flipH="1">
                  <a:off x="1624529" y="3711082"/>
                  <a:ext cx="48575" cy="88695"/>
                </a:xfrm>
                <a:custGeom>
                  <a:avLst/>
                  <a:gdLst/>
                  <a:ahLst/>
                  <a:cxnLst>
                    <a:cxn ang="0">
                      <a:pos x="1" y="182"/>
                    </a:cxn>
                    <a:cxn ang="0">
                      <a:pos x="35" y="156"/>
                    </a:cxn>
                    <a:cxn ang="0">
                      <a:pos x="130" y="0"/>
                    </a:cxn>
                    <a:cxn ang="0">
                      <a:pos x="110" y="177"/>
                    </a:cxn>
                    <a:cxn ang="0">
                      <a:pos x="2" y="280"/>
                    </a:cxn>
                    <a:cxn ang="0">
                      <a:pos x="1" y="192"/>
                    </a:cxn>
                  </a:cxnLst>
                  <a:rect l="0" t="0" r="r" b="b"/>
                  <a:pathLst>
                    <a:path w="153" h="280">
                      <a:moveTo>
                        <a:pt x="1" y="182"/>
                      </a:moveTo>
                      <a:cubicBezTo>
                        <a:pt x="12" y="173"/>
                        <a:pt x="24" y="163"/>
                        <a:pt x="35" y="156"/>
                      </a:cubicBezTo>
                      <a:cubicBezTo>
                        <a:pt x="51" y="101"/>
                        <a:pt x="116" y="61"/>
                        <a:pt x="130" y="0"/>
                      </a:cubicBezTo>
                      <a:cubicBezTo>
                        <a:pt x="153" y="54"/>
                        <a:pt x="146" y="136"/>
                        <a:pt x="110" y="177"/>
                      </a:cubicBezTo>
                      <a:cubicBezTo>
                        <a:pt x="82" y="209"/>
                        <a:pt x="44" y="265"/>
                        <a:pt x="2" y="280"/>
                      </a:cubicBezTo>
                      <a:cubicBezTo>
                        <a:pt x="0" y="251"/>
                        <a:pt x="1" y="221"/>
                        <a:pt x="1" y="192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646464"/>
                    </a:solidFill>
                    <a:latin typeface="+mj-lt"/>
                  </a:endParaRPr>
                </a:p>
              </p:txBody>
            </p:sp>
            <p:sp>
              <p:nvSpPr>
                <p:cNvPr id="39" name="Freeform 69"/>
                <p:cNvSpPr>
                  <a:spLocks/>
                </p:cNvSpPr>
                <p:nvPr/>
              </p:nvSpPr>
              <p:spPr bwMode="gray">
                <a:xfrm flipH="1">
                  <a:off x="1671763" y="3774148"/>
                  <a:ext cx="55552" cy="43341"/>
                </a:xfrm>
                <a:custGeom>
                  <a:avLst/>
                  <a:gdLst/>
                  <a:ahLst/>
                  <a:cxnLst>
                    <a:cxn ang="0">
                      <a:pos x="8" y="117"/>
                    </a:cxn>
                    <a:cxn ang="0">
                      <a:pos x="4" y="38"/>
                    </a:cxn>
                    <a:cxn ang="0">
                      <a:pos x="128" y="0"/>
                    </a:cxn>
                    <a:cxn ang="0">
                      <a:pos x="132" y="36"/>
                    </a:cxn>
                    <a:cxn ang="0">
                      <a:pos x="108" y="56"/>
                    </a:cxn>
                    <a:cxn ang="0">
                      <a:pos x="133" y="59"/>
                    </a:cxn>
                    <a:cxn ang="0">
                      <a:pos x="3" y="127"/>
                    </a:cxn>
                  </a:cxnLst>
                  <a:rect l="0" t="0" r="r" b="b"/>
                  <a:pathLst>
                    <a:path w="175" h="137">
                      <a:moveTo>
                        <a:pt x="8" y="117"/>
                      </a:moveTo>
                      <a:cubicBezTo>
                        <a:pt x="0" y="97"/>
                        <a:pt x="3" y="63"/>
                        <a:pt x="4" y="38"/>
                      </a:cubicBezTo>
                      <a:cubicBezTo>
                        <a:pt x="54" y="35"/>
                        <a:pt x="88" y="28"/>
                        <a:pt x="128" y="0"/>
                      </a:cubicBezTo>
                      <a:cubicBezTo>
                        <a:pt x="130" y="8"/>
                        <a:pt x="132" y="30"/>
                        <a:pt x="132" y="36"/>
                      </a:cubicBezTo>
                      <a:cubicBezTo>
                        <a:pt x="116" y="41"/>
                        <a:pt x="116" y="50"/>
                        <a:pt x="108" y="56"/>
                      </a:cubicBezTo>
                      <a:cubicBezTo>
                        <a:pt x="117" y="56"/>
                        <a:pt x="125" y="60"/>
                        <a:pt x="133" y="59"/>
                      </a:cubicBezTo>
                      <a:cubicBezTo>
                        <a:pt x="175" y="113"/>
                        <a:pt x="36" y="137"/>
                        <a:pt x="3" y="127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646464"/>
                    </a:solidFill>
                    <a:latin typeface="+mj-lt"/>
                  </a:endParaRPr>
                </a:p>
              </p:txBody>
            </p:sp>
            <p:sp>
              <p:nvSpPr>
                <p:cNvPr id="40" name="Freeform 70"/>
                <p:cNvSpPr>
                  <a:spLocks/>
                </p:cNvSpPr>
                <p:nvPr/>
              </p:nvSpPr>
              <p:spPr bwMode="gray">
                <a:xfrm flipH="1">
                  <a:off x="1739257" y="3783272"/>
                  <a:ext cx="39048" cy="34619"/>
                </a:xfrm>
                <a:custGeom>
                  <a:avLst/>
                  <a:gdLst/>
                  <a:ahLst/>
                  <a:cxnLst>
                    <a:cxn ang="0">
                      <a:pos x="1" y="13"/>
                    </a:cxn>
                    <a:cxn ang="0">
                      <a:pos x="1" y="102"/>
                    </a:cxn>
                    <a:cxn ang="0">
                      <a:pos x="114" y="107"/>
                    </a:cxn>
                    <a:cxn ang="0">
                      <a:pos x="100" y="13"/>
                    </a:cxn>
                    <a:cxn ang="0">
                      <a:pos x="1" y="8"/>
                    </a:cxn>
                  </a:cxnLst>
                  <a:rect l="0" t="0" r="r" b="b"/>
                  <a:pathLst>
                    <a:path w="123" h="109">
                      <a:moveTo>
                        <a:pt x="1" y="13"/>
                      </a:moveTo>
                      <a:cubicBezTo>
                        <a:pt x="1" y="43"/>
                        <a:pt x="0" y="73"/>
                        <a:pt x="1" y="102"/>
                      </a:cubicBezTo>
                      <a:cubicBezTo>
                        <a:pt x="39" y="99"/>
                        <a:pt x="76" y="109"/>
                        <a:pt x="114" y="107"/>
                      </a:cubicBezTo>
                      <a:cubicBezTo>
                        <a:pt x="116" y="74"/>
                        <a:pt x="123" y="30"/>
                        <a:pt x="100" y="13"/>
                      </a:cubicBezTo>
                      <a:cubicBezTo>
                        <a:pt x="81" y="0"/>
                        <a:pt x="25" y="8"/>
                        <a:pt x="1" y="8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646464"/>
                    </a:solidFill>
                    <a:latin typeface="+mj-lt"/>
                  </a:endParaRPr>
                </a:p>
              </p:txBody>
            </p:sp>
            <p:sp>
              <p:nvSpPr>
                <p:cNvPr id="41" name="Freeform 75"/>
                <p:cNvSpPr>
                  <a:spLocks/>
                </p:cNvSpPr>
                <p:nvPr/>
              </p:nvSpPr>
              <p:spPr bwMode="gray">
                <a:xfrm flipH="1">
                  <a:off x="1717383" y="4664455"/>
                  <a:ext cx="16907" cy="21335"/>
                </a:xfrm>
                <a:custGeom>
                  <a:avLst/>
                  <a:gdLst/>
                  <a:ahLst/>
                  <a:cxnLst>
                    <a:cxn ang="0">
                      <a:pos x="30" y="2"/>
                    </a:cxn>
                    <a:cxn ang="0">
                      <a:pos x="26" y="42"/>
                    </a:cxn>
                    <a:cxn ang="0">
                      <a:pos x="1" y="55"/>
                    </a:cxn>
                    <a:cxn ang="0">
                      <a:pos x="0" y="62"/>
                    </a:cxn>
                    <a:cxn ang="0">
                      <a:pos x="33" y="65"/>
                    </a:cxn>
                    <a:cxn ang="0">
                      <a:pos x="48" y="2"/>
                    </a:cxn>
                    <a:cxn ang="0">
                      <a:pos x="27" y="6"/>
                    </a:cxn>
                  </a:cxnLst>
                  <a:rect l="0" t="0" r="r" b="b"/>
                  <a:pathLst>
                    <a:path w="53" h="67">
                      <a:moveTo>
                        <a:pt x="30" y="2"/>
                      </a:moveTo>
                      <a:cubicBezTo>
                        <a:pt x="31" y="16"/>
                        <a:pt x="30" y="30"/>
                        <a:pt x="26" y="42"/>
                      </a:cubicBezTo>
                      <a:cubicBezTo>
                        <a:pt x="14" y="46"/>
                        <a:pt x="12" y="52"/>
                        <a:pt x="1" y="55"/>
                      </a:cubicBezTo>
                      <a:cubicBezTo>
                        <a:pt x="0" y="57"/>
                        <a:pt x="0" y="59"/>
                        <a:pt x="0" y="62"/>
                      </a:cubicBezTo>
                      <a:cubicBezTo>
                        <a:pt x="8" y="66"/>
                        <a:pt x="23" y="67"/>
                        <a:pt x="33" y="65"/>
                      </a:cubicBezTo>
                      <a:cubicBezTo>
                        <a:pt x="43" y="44"/>
                        <a:pt x="53" y="27"/>
                        <a:pt x="48" y="2"/>
                      </a:cubicBezTo>
                      <a:cubicBezTo>
                        <a:pt x="39" y="0"/>
                        <a:pt x="32" y="2"/>
                        <a:pt x="27" y="6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646464"/>
                    </a:solidFill>
                    <a:latin typeface="+mj-lt"/>
                  </a:endParaRPr>
                </a:p>
              </p:txBody>
            </p:sp>
            <p:sp>
              <p:nvSpPr>
                <p:cNvPr id="42" name="Freeform 76"/>
                <p:cNvSpPr>
                  <a:spLocks/>
                </p:cNvSpPr>
                <p:nvPr/>
              </p:nvSpPr>
              <p:spPr bwMode="gray">
                <a:xfrm flipH="1">
                  <a:off x="1582130" y="4607427"/>
                  <a:ext cx="45622" cy="15566"/>
                </a:xfrm>
                <a:custGeom>
                  <a:avLst/>
                  <a:gdLst/>
                  <a:ahLst/>
                  <a:cxnLst>
                    <a:cxn ang="0">
                      <a:pos x="133" y="3"/>
                    </a:cxn>
                    <a:cxn ang="0">
                      <a:pos x="108" y="4"/>
                    </a:cxn>
                    <a:cxn ang="0">
                      <a:pos x="0" y="23"/>
                    </a:cxn>
                    <a:cxn ang="0">
                      <a:pos x="140" y="18"/>
                    </a:cxn>
                    <a:cxn ang="0">
                      <a:pos x="126" y="0"/>
                    </a:cxn>
                  </a:cxnLst>
                  <a:rect l="0" t="0" r="r" b="b"/>
                  <a:pathLst>
                    <a:path w="144" h="49">
                      <a:moveTo>
                        <a:pt x="133" y="3"/>
                      </a:moveTo>
                      <a:cubicBezTo>
                        <a:pt x="126" y="2"/>
                        <a:pt x="116" y="3"/>
                        <a:pt x="108" y="4"/>
                      </a:cubicBezTo>
                      <a:cubicBezTo>
                        <a:pt x="95" y="33"/>
                        <a:pt x="28" y="21"/>
                        <a:pt x="0" y="23"/>
                      </a:cubicBezTo>
                      <a:cubicBezTo>
                        <a:pt x="35" y="49"/>
                        <a:pt x="106" y="41"/>
                        <a:pt x="140" y="18"/>
                      </a:cubicBezTo>
                      <a:cubicBezTo>
                        <a:pt x="144" y="2"/>
                        <a:pt x="138" y="2"/>
                        <a:pt x="126" y="0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646464"/>
                    </a:solidFill>
                    <a:latin typeface="+mj-lt"/>
                  </a:endParaRPr>
                </a:p>
              </p:txBody>
            </p:sp>
            <p:sp>
              <p:nvSpPr>
                <p:cNvPr id="43" name="Freeform 77"/>
                <p:cNvSpPr>
                  <a:spLocks/>
                </p:cNvSpPr>
                <p:nvPr/>
              </p:nvSpPr>
              <p:spPr bwMode="gray">
                <a:xfrm flipH="1">
                  <a:off x="1803665" y="4599511"/>
                  <a:ext cx="26300" cy="32338"/>
                </a:xfrm>
                <a:custGeom>
                  <a:avLst/>
                  <a:gdLst/>
                  <a:ahLst/>
                  <a:cxnLst>
                    <a:cxn ang="0">
                      <a:pos x="50" y="2"/>
                    </a:cxn>
                    <a:cxn ang="0">
                      <a:pos x="5" y="58"/>
                    </a:cxn>
                    <a:cxn ang="0">
                      <a:pos x="15" y="59"/>
                    </a:cxn>
                    <a:cxn ang="0">
                      <a:pos x="50" y="33"/>
                    </a:cxn>
                    <a:cxn ang="0">
                      <a:pos x="61" y="25"/>
                    </a:cxn>
                    <a:cxn ang="0">
                      <a:pos x="82" y="7"/>
                    </a:cxn>
                    <a:cxn ang="0">
                      <a:pos x="38" y="2"/>
                    </a:cxn>
                  </a:cxnLst>
                  <a:rect l="0" t="0" r="r" b="b"/>
                  <a:pathLst>
                    <a:path w="83" h="102">
                      <a:moveTo>
                        <a:pt x="50" y="2"/>
                      </a:moveTo>
                      <a:cubicBezTo>
                        <a:pt x="28" y="0"/>
                        <a:pt x="0" y="35"/>
                        <a:pt x="5" y="58"/>
                      </a:cubicBezTo>
                      <a:cubicBezTo>
                        <a:pt x="8" y="59"/>
                        <a:pt x="12" y="58"/>
                        <a:pt x="15" y="59"/>
                      </a:cubicBezTo>
                      <a:cubicBezTo>
                        <a:pt x="32" y="102"/>
                        <a:pt x="43" y="45"/>
                        <a:pt x="50" y="33"/>
                      </a:cubicBezTo>
                      <a:cubicBezTo>
                        <a:pt x="58" y="30"/>
                        <a:pt x="56" y="28"/>
                        <a:pt x="61" y="25"/>
                      </a:cubicBezTo>
                      <a:cubicBezTo>
                        <a:pt x="78" y="26"/>
                        <a:pt x="83" y="23"/>
                        <a:pt x="82" y="7"/>
                      </a:cubicBezTo>
                      <a:cubicBezTo>
                        <a:pt x="68" y="3"/>
                        <a:pt x="54" y="1"/>
                        <a:pt x="38" y="2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646464"/>
                    </a:solidFill>
                    <a:latin typeface="+mj-lt"/>
                  </a:endParaRPr>
                </a:p>
              </p:txBody>
            </p:sp>
            <p:sp>
              <p:nvSpPr>
                <p:cNvPr id="44" name="Freeform 78"/>
                <p:cNvSpPr>
                  <a:spLocks/>
                </p:cNvSpPr>
                <p:nvPr/>
              </p:nvSpPr>
              <p:spPr bwMode="gray">
                <a:xfrm flipH="1">
                  <a:off x="1641024" y="4550671"/>
                  <a:ext cx="22274" cy="21603"/>
                </a:xfrm>
                <a:custGeom>
                  <a:avLst/>
                  <a:gdLst/>
                  <a:ahLst/>
                  <a:cxnLst>
                    <a:cxn ang="0">
                      <a:pos x="15" y="4"/>
                    </a:cxn>
                    <a:cxn ang="0">
                      <a:pos x="70" y="6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70" h="68">
                      <a:moveTo>
                        <a:pt x="15" y="4"/>
                      </a:moveTo>
                      <a:cubicBezTo>
                        <a:pt x="35" y="22"/>
                        <a:pt x="70" y="35"/>
                        <a:pt x="70" y="66"/>
                      </a:cubicBezTo>
                      <a:cubicBezTo>
                        <a:pt x="38" y="68"/>
                        <a:pt x="15" y="22"/>
                        <a:pt x="0" y="0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646464"/>
                    </a:solidFill>
                    <a:latin typeface="+mj-lt"/>
                  </a:endParaRPr>
                </a:p>
              </p:txBody>
            </p:sp>
            <p:sp>
              <p:nvSpPr>
                <p:cNvPr id="45" name="Freeform 79"/>
                <p:cNvSpPr>
                  <a:spLocks/>
                </p:cNvSpPr>
                <p:nvPr/>
              </p:nvSpPr>
              <p:spPr bwMode="gray">
                <a:xfrm flipH="1">
                  <a:off x="1718721" y="3591930"/>
                  <a:ext cx="119155" cy="73130"/>
                </a:xfrm>
                <a:custGeom>
                  <a:avLst/>
                  <a:gdLst/>
                  <a:ahLst/>
                  <a:cxnLst>
                    <a:cxn ang="0">
                      <a:pos x="4" y="119"/>
                    </a:cxn>
                    <a:cxn ang="0">
                      <a:pos x="219" y="207"/>
                    </a:cxn>
                    <a:cxn ang="0">
                      <a:pos x="308" y="174"/>
                    </a:cxn>
                    <a:cxn ang="0">
                      <a:pos x="376" y="138"/>
                    </a:cxn>
                    <a:cxn ang="0">
                      <a:pos x="219" y="127"/>
                    </a:cxn>
                    <a:cxn ang="0">
                      <a:pos x="148" y="0"/>
                    </a:cxn>
                    <a:cxn ang="0">
                      <a:pos x="152" y="107"/>
                    </a:cxn>
                    <a:cxn ang="0">
                      <a:pos x="109" y="63"/>
                    </a:cxn>
                    <a:cxn ang="0">
                      <a:pos x="137" y="151"/>
                    </a:cxn>
                    <a:cxn ang="0">
                      <a:pos x="45" y="97"/>
                    </a:cxn>
                    <a:cxn ang="0">
                      <a:pos x="59" y="163"/>
                    </a:cxn>
                    <a:cxn ang="0">
                      <a:pos x="0" y="122"/>
                    </a:cxn>
                  </a:cxnLst>
                  <a:rect l="0" t="0" r="r" b="b"/>
                  <a:pathLst>
                    <a:path w="376" h="231">
                      <a:moveTo>
                        <a:pt x="4" y="119"/>
                      </a:moveTo>
                      <a:cubicBezTo>
                        <a:pt x="37" y="204"/>
                        <a:pt x="132" y="231"/>
                        <a:pt x="219" y="207"/>
                      </a:cubicBezTo>
                      <a:cubicBezTo>
                        <a:pt x="236" y="173"/>
                        <a:pt x="279" y="186"/>
                        <a:pt x="308" y="174"/>
                      </a:cubicBezTo>
                      <a:cubicBezTo>
                        <a:pt x="328" y="165"/>
                        <a:pt x="359" y="150"/>
                        <a:pt x="376" y="138"/>
                      </a:cubicBezTo>
                      <a:cubicBezTo>
                        <a:pt x="323" y="137"/>
                        <a:pt x="266" y="160"/>
                        <a:pt x="219" y="127"/>
                      </a:cubicBezTo>
                      <a:cubicBezTo>
                        <a:pt x="182" y="102"/>
                        <a:pt x="160" y="41"/>
                        <a:pt x="148" y="0"/>
                      </a:cubicBezTo>
                      <a:cubicBezTo>
                        <a:pt x="120" y="24"/>
                        <a:pt x="143" y="79"/>
                        <a:pt x="152" y="107"/>
                      </a:cubicBezTo>
                      <a:cubicBezTo>
                        <a:pt x="129" y="107"/>
                        <a:pt x="115" y="82"/>
                        <a:pt x="109" y="63"/>
                      </a:cubicBezTo>
                      <a:cubicBezTo>
                        <a:pt x="106" y="94"/>
                        <a:pt x="120" y="126"/>
                        <a:pt x="137" y="151"/>
                      </a:cubicBezTo>
                      <a:cubicBezTo>
                        <a:pt x="79" y="176"/>
                        <a:pt x="79" y="100"/>
                        <a:pt x="45" y="97"/>
                      </a:cubicBezTo>
                      <a:cubicBezTo>
                        <a:pt x="44" y="119"/>
                        <a:pt x="49" y="144"/>
                        <a:pt x="59" y="163"/>
                      </a:cubicBezTo>
                      <a:cubicBezTo>
                        <a:pt x="40" y="153"/>
                        <a:pt x="29" y="125"/>
                        <a:pt x="0" y="122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646464"/>
                    </a:solidFill>
                    <a:latin typeface="+mj-lt"/>
                  </a:endParaRPr>
                </a:p>
              </p:txBody>
            </p:sp>
            <p:sp>
              <p:nvSpPr>
                <p:cNvPr id="46" name="Freeform 80"/>
                <p:cNvSpPr>
                  <a:spLocks/>
                </p:cNvSpPr>
                <p:nvPr/>
              </p:nvSpPr>
              <p:spPr bwMode="gray">
                <a:xfrm flipH="1">
                  <a:off x="1766828" y="2980714"/>
                  <a:ext cx="28179" cy="70446"/>
                </a:xfrm>
                <a:custGeom>
                  <a:avLst/>
                  <a:gdLst/>
                  <a:ahLst/>
                  <a:cxnLst>
                    <a:cxn ang="0">
                      <a:pos x="24" y="5"/>
                    </a:cxn>
                    <a:cxn ang="0">
                      <a:pos x="88" y="79"/>
                    </a:cxn>
                    <a:cxn ang="0">
                      <a:pos x="69" y="75"/>
                    </a:cxn>
                    <a:cxn ang="0">
                      <a:pos x="77" y="138"/>
                    </a:cxn>
                    <a:cxn ang="0">
                      <a:pos x="79" y="222"/>
                    </a:cxn>
                    <a:cxn ang="0">
                      <a:pos x="59" y="109"/>
                    </a:cxn>
                    <a:cxn ang="0">
                      <a:pos x="0" y="6"/>
                    </a:cxn>
                    <a:cxn ang="0">
                      <a:pos x="24" y="0"/>
                    </a:cxn>
                  </a:cxnLst>
                  <a:rect l="0" t="0" r="r" b="b"/>
                  <a:pathLst>
                    <a:path w="89" h="222">
                      <a:moveTo>
                        <a:pt x="24" y="5"/>
                      </a:moveTo>
                      <a:cubicBezTo>
                        <a:pt x="56" y="5"/>
                        <a:pt x="89" y="49"/>
                        <a:pt x="88" y="79"/>
                      </a:cubicBezTo>
                      <a:cubicBezTo>
                        <a:pt x="82" y="77"/>
                        <a:pt x="75" y="77"/>
                        <a:pt x="69" y="75"/>
                      </a:cubicBezTo>
                      <a:cubicBezTo>
                        <a:pt x="69" y="97"/>
                        <a:pt x="73" y="116"/>
                        <a:pt x="77" y="138"/>
                      </a:cubicBezTo>
                      <a:cubicBezTo>
                        <a:pt x="63" y="156"/>
                        <a:pt x="79" y="193"/>
                        <a:pt x="79" y="222"/>
                      </a:cubicBezTo>
                      <a:cubicBezTo>
                        <a:pt x="60" y="187"/>
                        <a:pt x="68" y="148"/>
                        <a:pt x="59" y="109"/>
                      </a:cubicBezTo>
                      <a:cubicBezTo>
                        <a:pt x="49" y="66"/>
                        <a:pt x="8" y="42"/>
                        <a:pt x="0" y="6"/>
                      </a:cubicBezTo>
                      <a:cubicBezTo>
                        <a:pt x="8" y="0"/>
                        <a:pt x="15" y="0"/>
                        <a:pt x="24" y="0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>
                    <a:solidFill>
                      <a:srgbClr val="646464"/>
                    </a:solidFill>
                    <a:latin typeface="+mj-lt"/>
                  </a:endParaRPr>
                </a:p>
              </p:txBody>
            </p:sp>
          </p:grpSp>
          <p:sp>
            <p:nvSpPr>
              <p:cNvPr id="13" name="Freeform 26"/>
              <p:cNvSpPr>
                <a:spLocks noEditPoints="1"/>
              </p:cNvSpPr>
              <p:nvPr/>
            </p:nvSpPr>
            <p:spPr bwMode="auto">
              <a:xfrm>
                <a:off x="1776195" y="2398701"/>
                <a:ext cx="232487" cy="231974"/>
              </a:xfrm>
              <a:custGeom>
                <a:avLst/>
                <a:gdLst>
                  <a:gd name="T0" fmla="*/ 909 w 909"/>
                  <a:gd name="T1" fmla="*/ 850 h 907"/>
                  <a:gd name="T2" fmla="*/ 909 w 909"/>
                  <a:gd name="T3" fmla="*/ 907 h 907"/>
                  <a:gd name="T4" fmla="*/ 0 w 909"/>
                  <a:gd name="T5" fmla="*/ 907 h 907"/>
                  <a:gd name="T6" fmla="*/ 0 w 909"/>
                  <a:gd name="T7" fmla="*/ 0 h 907"/>
                  <a:gd name="T8" fmla="*/ 57 w 909"/>
                  <a:gd name="T9" fmla="*/ 0 h 907"/>
                  <a:gd name="T10" fmla="*/ 57 w 909"/>
                  <a:gd name="T11" fmla="*/ 850 h 907"/>
                  <a:gd name="T12" fmla="*/ 909 w 909"/>
                  <a:gd name="T13" fmla="*/ 850 h 907"/>
                  <a:gd name="T14" fmla="*/ 411 w 909"/>
                  <a:gd name="T15" fmla="*/ 314 h 907"/>
                  <a:gd name="T16" fmla="*/ 645 w 909"/>
                  <a:gd name="T17" fmla="*/ 373 h 907"/>
                  <a:gd name="T18" fmla="*/ 725 w 909"/>
                  <a:gd name="T19" fmla="*/ 239 h 907"/>
                  <a:gd name="T20" fmla="*/ 796 w 909"/>
                  <a:gd name="T21" fmla="*/ 283 h 907"/>
                  <a:gd name="T22" fmla="*/ 801 w 909"/>
                  <a:gd name="T23" fmla="*/ 57 h 907"/>
                  <a:gd name="T24" fmla="*/ 602 w 909"/>
                  <a:gd name="T25" fmla="*/ 165 h 907"/>
                  <a:gd name="T26" fmla="*/ 675 w 909"/>
                  <a:gd name="T27" fmla="*/ 210 h 907"/>
                  <a:gd name="T28" fmla="*/ 616 w 909"/>
                  <a:gd name="T29" fmla="*/ 307 h 907"/>
                  <a:gd name="T30" fmla="*/ 394 w 909"/>
                  <a:gd name="T31" fmla="*/ 253 h 907"/>
                  <a:gd name="T32" fmla="*/ 156 w 909"/>
                  <a:gd name="T33" fmla="*/ 491 h 907"/>
                  <a:gd name="T34" fmla="*/ 196 w 909"/>
                  <a:gd name="T35" fmla="*/ 532 h 907"/>
                  <a:gd name="T36" fmla="*/ 411 w 909"/>
                  <a:gd name="T37" fmla="*/ 314 h 907"/>
                  <a:gd name="T38" fmla="*/ 175 w 909"/>
                  <a:gd name="T39" fmla="*/ 595 h 907"/>
                  <a:gd name="T40" fmla="*/ 175 w 909"/>
                  <a:gd name="T41" fmla="*/ 798 h 907"/>
                  <a:gd name="T42" fmla="*/ 288 w 909"/>
                  <a:gd name="T43" fmla="*/ 798 h 907"/>
                  <a:gd name="T44" fmla="*/ 288 w 909"/>
                  <a:gd name="T45" fmla="*/ 522 h 907"/>
                  <a:gd name="T46" fmla="*/ 196 w 909"/>
                  <a:gd name="T47" fmla="*/ 617 h 907"/>
                  <a:gd name="T48" fmla="*/ 175 w 909"/>
                  <a:gd name="T49" fmla="*/ 595 h 907"/>
                  <a:gd name="T50" fmla="*/ 345 w 909"/>
                  <a:gd name="T51" fmla="*/ 798 h 907"/>
                  <a:gd name="T52" fmla="*/ 460 w 909"/>
                  <a:gd name="T53" fmla="*/ 798 h 907"/>
                  <a:gd name="T54" fmla="*/ 460 w 909"/>
                  <a:gd name="T55" fmla="*/ 390 h 907"/>
                  <a:gd name="T56" fmla="*/ 430 w 909"/>
                  <a:gd name="T57" fmla="*/ 383 h 907"/>
                  <a:gd name="T58" fmla="*/ 345 w 909"/>
                  <a:gd name="T59" fmla="*/ 465 h 907"/>
                  <a:gd name="T60" fmla="*/ 345 w 909"/>
                  <a:gd name="T61" fmla="*/ 798 h 907"/>
                  <a:gd name="T62" fmla="*/ 801 w 909"/>
                  <a:gd name="T63" fmla="*/ 798 h 907"/>
                  <a:gd name="T64" fmla="*/ 801 w 909"/>
                  <a:gd name="T65" fmla="*/ 357 h 907"/>
                  <a:gd name="T66" fmla="*/ 744 w 909"/>
                  <a:gd name="T67" fmla="*/ 321 h 907"/>
                  <a:gd name="T68" fmla="*/ 687 w 909"/>
                  <a:gd name="T69" fmla="*/ 416 h 907"/>
                  <a:gd name="T70" fmla="*/ 687 w 909"/>
                  <a:gd name="T71" fmla="*/ 798 h 907"/>
                  <a:gd name="T72" fmla="*/ 801 w 909"/>
                  <a:gd name="T73" fmla="*/ 798 h 907"/>
                  <a:gd name="T74" fmla="*/ 635 w 909"/>
                  <a:gd name="T75" fmla="*/ 798 h 907"/>
                  <a:gd name="T76" fmla="*/ 635 w 909"/>
                  <a:gd name="T77" fmla="*/ 432 h 907"/>
                  <a:gd name="T78" fmla="*/ 522 w 909"/>
                  <a:gd name="T79" fmla="*/ 404 h 907"/>
                  <a:gd name="T80" fmla="*/ 522 w 909"/>
                  <a:gd name="T81" fmla="*/ 798 h 907"/>
                  <a:gd name="T82" fmla="*/ 635 w 909"/>
                  <a:gd name="T83" fmla="*/ 798 h 9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909" h="907">
                    <a:moveTo>
                      <a:pt x="909" y="850"/>
                    </a:moveTo>
                    <a:lnTo>
                      <a:pt x="909" y="907"/>
                    </a:lnTo>
                    <a:lnTo>
                      <a:pt x="0" y="907"/>
                    </a:lnTo>
                    <a:lnTo>
                      <a:pt x="0" y="0"/>
                    </a:lnTo>
                    <a:lnTo>
                      <a:pt x="57" y="0"/>
                    </a:lnTo>
                    <a:lnTo>
                      <a:pt x="57" y="850"/>
                    </a:lnTo>
                    <a:lnTo>
                      <a:pt x="909" y="850"/>
                    </a:lnTo>
                    <a:close/>
                    <a:moveTo>
                      <a:pt x="411" y="314"/>
                    </a:moveTo>
                    <a:lnTo>
                      <a:pt x="645" y="373"/>
                    </a:lnTo>
                    <a:lnTo>
                      <a:pt x="725" y="239"/>
                    </a:lnTo>
                    <a:lnTo>
                      <a:pt x="796" y="283"/>
                    </a:lnTo>
                    <a:lnTo>
                      <a:pt x="801" y="57"/>
                    </a:lnTo>
                    <a:lnTo>
                      <a:pt x="602" y="165"/>
                    </a:lnTo>
                    <a:lnTo>
                      <a:pt x="675" y="210"/>
                    </a:lnTo>
                    <a:lnTo>
                      <a:pt x="616" y="307"/>
                    </a:lnTo>
                    <a:lnTo>
                      <a:pt x="394" y="253"/>
                    </a:lnTo>
                    <a:lnTo>
                      <a:pt x="156" y="491"/>
                    </a:lnTo>
                    <a:lnTo>
                      <a:pt x="196" y="532"/>
                    </a:lnTo>
                    <a:lnTo>
                      <a:pt x="411" y="314"/>
                    </a:lnTo>
                    <a:close/>
                    <a:moveTo>
                      <a:pt x="175" y="595"/>
                    </a:moveTo>
                    <a:lnTo>
                      <a:pt x="175" y="798"/>
                    </a:lnTo>
                    <a:lnTo>
                      <a:pt x="288" y="798"/>
                    </a:lnTo>
                    <a:lnTo>
                      <a:pt x="288" y="522"/>
                    </a:lnTo>
                    <a:lnTo>
                      <a:pt x="196" y="617"/>
                    </a:lnTo>
                    <a:lnTo>
                      <a:pt x="175" y="595"/>
                    </a:lnTo>
                    <a:close/>
                    <a:moveTo>
                      <a:pt x="345" y="798"/>
                    </a:moveTo>
                    <a:lnTo>
                      <a:pt x="460" y="798"/>
                    </a:lnTo>
                    <a:lnTo>
                      <a:pt x="460" y="390"/>
                    </a:lnTo>
                    <a:lnTo>
                      <a:pt x="430" y="383"/>
                    </a:lnTo>
                    <a:lnTo>
                      <a:pt x="345" y="465"/>
                    </a:lnTo>
                    <a:lnTo>
                      <a:pt x="345" y="798"/>
                    </a:lnTo>
                    <a:close/>
                    <a:moveTo>
                      <a:pt x="801" y="798"/>
                    </a:moveTo>
                    <a:lnTo>
                      <a:pt x="801" y="357"/>
                    </a:lnTo>
                    <a:lnTo>
                      <a:pt x="744" y="321"/>
                    </a:lnTo>
                    <a:lnTo>
                      <a:pt x="687" y="416"/>
                    </a:lnTo>
                    <a:lnTo>
                      <a:pt x="687" y="798"/>
                    </a:lnTo>
                    <a:lnTo>
                      <a:pt x="801" y="798"/>
                    </a:lnTo>
                    <a:close/>
                    <a:moveTo>
                      <a:pt x="635" y="798"/>
                    </a:moveTo>
                    <a:lnTo>
                      <a:pt x="635" y="432"/>
                    </a:lnTo>
                    <a:lnTo>
                      <a:pt x="522" y="404"/>
                    </a:lnTo>
                    <a:lnTo>
                      <a:pt x="522" y="798"/>
                    </a:lnTo>
                    <a:lnTo>
                      <a:pt x="635" y="7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0338" tIns="35169" rIns="70338" bIns="3516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solidFill>
                    <a:srgbClr val="646464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14" name="TextBox 104"/>
              <p:cNvSpPr txBox="1"/>
              <p:nvPr/>
            </p:nvSpPr>
            <p:spPr>
              <a:xfrm>
                <a:off x="1294746" y="1424596"/>
                <a:ext cx="5028303" cy="215444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ru-RU" sz="1400" b="1" dirty="0" smtClean="0">
                    <a:solidFill>
                      <a:prstClr val="black"/>
                    </a:solidFill>
                    <a:latin typeface="+mj-lt"/>
                  </a:rPr>
                  <a:t>Необходимость создания лаборатории по инновациям</a:t>
                </a:r>
                <a:endParaRPr lang="en-IN" sz="1400" b="1" dirty="0">
                  <a:solidFill>
                    <a:prstClr val="black"/>
                  </a:solidFill>
                  <a:latin typeface="+mj-lt"/>
                </a:endParaRPr>
              </a:p>
            </p:txBody>
          </p:sp>
          <p:sp>
            <p:nvSpPr>
              <p:cNvPr id="15" name="TextBox 104"/>
              <p:cNvSpPr txBox="1"/>
              <p:nvPr/>
            </p:nvSpPr>
            <p:spPr>
              <a:xfrm>
                <a:off x="7536555" y="1506389"/>
                <a:ext cx="3765073" cy="215444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ru-RU" sz="1400" b="1" dirty="0" smtClean="0">
                    <a:solidFill>
                      <a:prstClr val="black"/>
                    </a:solidFill>
                    <a:latin typeface="+mj-lt"/>
                  </a:rPr>
                  <a:t>Компоненты Лаборатории по инновациям</a:t>
                </a:r>
                <a:endParaRPr lang="en-IN" sz="1400" b="1" dirty="0">
                  <a:solidFill>
                    <a:prstClr val="black"/>
                  </a:solidFill>
                  <a:latin typeface="+mj-lt"/>
                </a:endParaRPr>
              </a:p>
            </p:txBody>
          </p:sp>
          <p:sp>
            <p:nvSpPr>
              <p:cNvPr id="16" name="TextBox 104"/>
              <p:cNvSpPr txBox="1"/>
              <p:nvPr/>
            </p:nvSpPr>
            <p:spPr>
              <a:xfrm>
                <a:off x="1776195" y="5488896"/>
                <a:ext cx="11461255" cy="738664"/>
              </a:xfrm>
              <a:prstGeom prst="rect">
                <a:avLst/>
              </a:prstGeom>
              <a:solidFill>
                <a:schemeClr val="accent2"/>
              </a:solidFill>
              <a:ln w="6350">
                <a:noFill/>
                <a:prstDash val="dash"/>
              </a:ln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92075"/>
                <a:r>
                  <a:rPr lang="ru-RU" sz="1200" dirty="0" smtClean="0">
                    <a:solidFill>
                      <a:prstClr val="black"/>
                    </a:solidFill>
                    <a:latin typeface="+mj-lt"/>
                  </a:rPr>
                  <a:t>Примеры</a:t>
                </a:r>
                <a:r>
                  <a:rPr lang="en-US" sz="1200" dirty="0" smtClean="0">
                    <a:solidFill>
                      <a:prstClr val="black"/>
                    </a:solidFill>
                    <a:latin typeface="+mj-lt"/>
                  </a:rPr>
                  <a:t>: </a:t>
                </a:r>
                <a:endParaRPr lang="ru-RU" sz="1200" dirty="0" smtClean="0">
                  <a:solidFill>
                    <a:prstClr val="black"/>
                  </a:solidFill>
                  <a:latin typeface="+mj-lt"/>
                </a:endParaRPr>
              </a:p>
              <a:p>
                <a:pPr marL="285750" indent="-196850">
                  <a:buClr>
                    <a:schemeClr val="bg1"/>
                  </a:buClr>
                  <a:buFont typeface="Wingdings" panose="05000000000000000000" pitchFamily="2" charset="2"/>
                  <a:buChar char="§"/>
                </a:pPr>
                <a:r>
                  <a:rPr lang="en-US" sz="1200" b="1" dirty="0" err="1">
                    <a:solidFill>
                      <a:prstClr val="black"/>
                    </a:solidFill>
                    <a:latin typeface="+mj-lt"/>
                  </a:rPr>
                  <a:t>BeInTech</a:t>
                </a:r>
                <a:r>
                  <a:rPr lang="en-US" sz="1200" dirty="0">
                    <a:solidFill>
                      <a:prstClr val="black"/>
                    </a:solidFill>
                    <a:latin typeface="+mj-lt"/>
                  </a:rPr>
                  <a:t> </a:t>
                </a:r>
                <a:r>
                  <a:rPr lang="ru-RU" sz="1200" dirty="0" smtClean="0">
                    <a:solidFill>
                      <a:prstClr val="black"/>
                    </a:solidFill>
                    <a:latin typeface="+mj-lt"/>
                  </a:rPr>
                  <a:t>– площадка для внедрения корпоративных инноваций в рамках группы компаний «</a:t>
                </a:r>
                <a:r>
                  <a:rPr lang="en-US" sz="1200" dirty="0">
                    <a:solidFill>
                      <a:prstClr val="black"/>
                    </a:solidFill>
                    <a:latin typeface="+mj-lt"/>
                  </a:rPr>
                  <a:t>BI </a:t>
                </a:r>
                <a:r>
                  <a:rPr lang="en-US" sz="1200" dirty="0" smtClean="0">
                    <a:solidFill>
                      <a:prstClr val="black"/>
                    </a:solidFill>
                    <a:latin typeface="+mj-lt"/>
                  </a:rPr>
                  <a:t>Group</a:t>
                </a:r>
                <a:r>
                  <a:rPr lang="ru-RU" sz="1200" dirty="0" smtClean="0">
                    <a:solidFill>
                      <a:prstClr val="black"/>
                    </a:solidFill>
                    <a:latin typeface="+mj-lt"/>
                  </a:rPr>
                  <a:t>»</a:t>
                </a:r>
              </a:p>
              <a:p>
                <a:pPr marL="285750" indent="-196850">
                  <a:buClr>
                    <a:schemeClr val="bg1"/>
                  </a:buClr>
                  <a:buFont typeface="Wingdings" panose="05000000000000000000" pitchFamily="2" charset="2"/>
                  <a:buChar char="§"/>
                </a:pPr>
                <a:r>
                  <a:rPr lang="ru-RU" sz="1200" b="1" dirty="0" smtClean="0">
                    <a:solidFill>
                      <a:prstClr val="black"/>
                    </a:solidFill>
                    <a:latin typeface="+mj-lt"/>
                  </a:rPr>
                  <a:t>Правительство </a:t>
                </a:r>
                <a:r>
                  <a:rPr lang="ru-RU" sz="1200" b="1" dirty="0" err="1">
                    <a:solidFill>
                      <a:prstClr val="black"/>
                    </a:solidFill>
                    <a:latin typeface="+mj-lt"/>
                  </a:rPr>
                  <a:t>Андхра-Прадеша</a:t>
                </a:r>
                <a:r>
                  <a:rPr lang="ru-RU" sz="1200" b="1" dirty="0">
                    <a:solidFill>
                      <a:prstClr val="black"/>
                    </a:solidFill>
                    <a:latin typeface="+mj-lt"/>
                  </a:rPr>
                  <a:t> </a:t>
                </a:r>
                <a:r>
                  <a:rPr lang="ru-RU" sz="1200" b="1" dirty="0" smtClean="0">
                    <a:solidFill>
                      <a:prstClr val="black"/>
                    </a:solidFill>
                    <a:latin typeface="+mj-lt"/>
                  </a:rPr>
                  <a:t>Индии</a:t>
                </a:r>
                <a:r>
                  <a:rPr lang="ru-RU" sz="1200" dirty="0" smtClean="0">
                    <a:solidFill>
                      <a:prstClr val="black"/>
                    </a:solidFill>
                    <a:latin typeface="+mj-lt"/>
                  </a:rPr>
                  <a:t> </a:t>
                </a:r>
                <a:r>
                  <a:rPr lang="ru-RU" sz="1200" dirty="0">
                    <a:solidFill>
                      <a:prstClr val="black"/>
                    </a:solidFill>
                    <a:latin typeface="+mj-lt"/>
                  </a:rPr>
                  <a:t>создает лабораторию </a:t>
                </a:r>
                <a:r>
                  <a:rPr lang="ru-RU" sz="1200" dirty="0" smtClean="0">
                    <a:solidFill>
                      <a:prstClr val="black"/>
                    </a:solidFill>
                    <a:latin typeface="+mj-lt"/>
                  </a:rPr>
                  <a:t>инноваций для </a:t>
                </a:r>
                <a:r>
                  <a:rPr lang="ru-RU" sz="1200" dirty="0">
                    <a:solidFill>
                      <a:prstClr val="black"/>
                    </a:solidFill>
                    <a:latin typeface="+mj-lt"/>
                  </a:rPr>
                  <a:t>своего флагманского проекта по предоставлению гражданских </a:t>
                </a:r>
                <a:r>
                  <a:rPr lang="ru-RU" sz="1200" dirty="0" smtClean="0">
                    <a:solidFill>
                      <a:prstClr val="black"/>
                    </a:solidFill>
                    <a:latin typeface="+mj-lt"/>
                  </a:rPr>
                  <a:t>услуг</a:t>
                </a:r>
              </a:p>
              <a:p>
                <a:pPr marL="285750" indent="-196850">
                  <a:buClr>
                    <a:schemeClr val="bg1"/>
                  </a:buClr>
                </a:pPr>
                <a:r>
                  <a:rPr lang="ru-RU" sz="1200" dirty="0">
                    <a:solidFill>
                      <a:prstClr val="black"/>
                    </a:solidFill>
                    <a:latin typeface="+mj-lt"/>
                  </a:rPr>
                  <a:t> </a:t>
                </a:r>
                <a:r>
                  <a:rPr lang="ru-RU" sz="1200" dirty="0" smtClean="0">
                    <a:solidFill>
                      <a:prstClr val="black"/>
                    </a:solidFill>
                    <a:latin typeface="+mj-lt"/>
                  </a:rPr>
                  <a:t>    e-</a:t>
                </a:r>
                <a:r>
                  <a:rPr lang="ru-RU" sz="1200" dirty="0" err="1" smtClean="0">
                    <a:solidFill>
                      <a:prstClr val="black"/>
                    </a:solidFill>
                    <a:latin typeface="+mj-lt"/>
                  </a:rPr>
                  <a:t>Pragati</a:t>
                </a:r>
                <a:endParaRPr lang="en-IN" sz="1200" dirty="0">
                  <a:solidFill>
                    <a:prstClr val="black"/>
                  </a:solidFill>
                  <a:latin typeface="+mj-lt"/>
                </a:endParaRPr>
              </a:p>
            </p:txBody>
          </p:sp>
        </p:grpSp>
      </p:grpSp>
      <p:sp>
        <p:nvSpPr>
          <p:cNvPr id="62" name="Freeform 42"/>
          <p:cNvSpPr>
            <a:spLocks noEditPoints="1"/>
          </p:cNvSpPr>
          <p:nvPr/>
        </p:nvSpPr>
        <p:spPr bwMode="auto">
          <a:xfrm>
            <a:off x="1242799" y="3019510"/>
            <a:ext cx="463812" cy="390345"/>
          </a:xfrm>
          <a:custGeom>
            <a:avLst/>
            <a:gdLst>
              <a:gd name="T0" fmla="*/ 288 w 290"/>
              <a:gd name="T1" fmla="*/ 135 h 256"/>
              <a:gd name="T2" fmla="*/ 244 w 290"/>
              <a:gd name="T3" fmla="*/ 35 h 256"/>
              <a:gd name="T4" fmla="*/ 241 w 290"/>
              <a:gd name="T5" fmla="*/ 32 h 256"/>
              <a:gd name="T6" fmla="*/ 248 w 290"/>
              <a:gd name="T7" fmla="*/ 29 h 256"/>
              <a:gd name="T8" fmla="*/ 253 w 290"/>
              <a:gd name="T9" fmla="*/ 10 h 256"/>
              <a:gd name="T10" fmla="*/ 234 w 290"/>
              <a:gd name="T11" fmla="*/ 4 h 256"/>
              <a:gd name="T12" fmla="*/ 187 w 290"/>
              <a:gd name="T13" fmla="*/ 31 h 256"/>
              <a:gd name="T14" fmla="*/ 160 w 290"/>
              <a:gd name="T15" fmla="*/ 38 h 256"/>
              <a:gd name="T16" fmla="*/ 144 w 290"/>
              <a:gd name="T17" fmla="*/ 32 h 256"/>
              <a:gd name="T18" fmla="*/ 122 w 290"/>
              <a:gd name="T19" fmla="*/ 47 h 256"/>
              <a:gd name="T20" fmla="*/ 100 w 290"/>
              <a:gd name="T21" fmla="*/ 53 h 256"/>
              <a:gd name="T22" fmla="*/ 45 w 290"/>
              <a:gd name="T23" fmla="*/ 53 h 256"/>
              <a:gd name="T24" fmla="*/ 45 w 290"/>
              <a:gd name="T25" fmla="*/ 53 h 256"/>
              <a:gd name="T26" fmla="*/ 31 w 290"/>
              <a:gd name="T27" fmla="*/ 67 h 256"/>
              <a:gd name="T28" fmla="*/ 41 w 290"/>
              <a:gd name="T29" fmla="*/ 80 h 256"/>
              <a:gd name="T30" fmla="*/ 1 w 290"/>
              <a:gd name="T31" fmla="*/ 169 h 256"/>
              <a:gd name="T32" fmla="*/ 2 w 290"/>
              <a:gd name="T33" fmla="*/ 176 h 256"/>
              <a:gd name="T34" fmla="*/ 51 w 290"/>
              <a:gd name="T35" fmla="*/ 208 h 256"/>
              <a:gd name="T36" fmla="*/ 100 w 290"/>
              <a:gd name="T37" fmla="*/ 176 h 256"/>
              <a:gd name="T38" fmla="*/ 102 w 290"/>
              <a:gd name="T39" fmla="*/ 169 h 256"/>
              <a:gd name="T40" fmla="*/ 62 w 290"/>
              <a:gd name="T41" fmla="*/ 81 h 256"/>
              <a:gd name="T42" fmla="*/ 104 w 290"/>
              <a:gd name="T43" fmla="*/ 81 h 256"/>
              <a:gd name="T44" fmla="*/ 129 w 290"/>
              <a:gd name="T45" fmla="*/ 75 h 256"/>
              <a:gd name="T46" fmla="*/ 130 w 290"/>
              <a:gd name="T47" fmla="*/ 75 h 256"/>
              <a:gd name="T48" fmla="*/ 130 w 290"/>
              <a:gd name="T49" fmla="*/ 232 h 256"/>
              <a:gd name="T50" fmla="*/ 104 w 290"/>
              <a:gd name="T51" fmla="*/ 248 h 256"/>
              <a:gd name="T52" fmla="*/ 104 w 290"/>
              <a:gd name="T53" fmla="*/ 256 h 256"/>
              <a:gd name="T54" fmla="*/ 185 w 290"/>
              <a:gd name="T55" fmla="*/ 256 h 256"/>
              <a:gd name="T56" fmla="*/ 185 w 290"/>
              <a:gd name="T57" fmla="*/ 248 h 256"/>
              <a:gd name="T58" fmla="*/ 158 w 290"/>
              <a:gd name="T59" fmla="*/ 232 h 256"/>
              <a:gd name="T60" fmla="*/ 158 w 290"/>
              <a:gd name="T61" fmla="*/ 75 h 256"/>
              <a:gd name="T62" fmla="*/ 167 w 290"/>
              <a:gd name="T63" fmla="*/ 65 h 256"/>
              <a:gd name="T64" fmla="*/ 197 w 290"/>
              <a:gd name="T65" fmla="*/ 57 h 256"/>
              <a:gd name="T66" fmla="*/ 231 w 290"/>
              <a:gd name="T67" fmla="*/ 38 h 256"/>
              <a:gd name="T68" fmla="*/ 187 w 290"/>
              <a:gd name="T69" fmla="*/ 135 h 256"/>
              <a:gd name="T70" fmla="*/ 189 w 290"/>
              <a:gd name="T71" fmla="*/ 142 h 256"/>
              <a:gd name="T72" fmla="*/ 238 w 290"/>
              <a:gd name="T73" fmla="*/ 174 h 256"/>
              <a:gd name="T74" fmla="*/ 287 w 290"/>
              <a:gd name="T75" fmla="*/ 142 h 256"/>
              <a:gd name="T76" fmla="*/ 288 w 290"/>
              <a:gd name="T77" fmla="*/ 135 h 256"/>
              <a:gd name="T78" fmla="*/ 15 w 290"/>
              <a:gd name="T79" fmla="*/ 169 h 256"/>
              <a:gd name="T80" fmla="*/ 51 w 290"/>
              <a:gd name="T81" fmla="*/ 87 h 256"/>
              <a:gd name="T82" fmla="*/ 88 w 290"/>
              <a:gd name="T83" fmla="*/ 169 h 256"/>
              <a:gd name="T84" fmla="*/ 15 w 290"/>
              <a:gd name="T85" fmla="*/ 169 h 256"/>
              <a:gd name="T86" fmla="*/ 144 w 290"/>
              <a:gd name="T87" fmla="*/ 46 h 256"/>
              <a:gd name="T88" fmla="*/ 155 w 290"/>
              <a:gd name="T89" fmla="*/ 56 h 256"/>
              <a:gd name="T90" fmla="*/ 144 w 290"/>
              <a:gd name="T91" fmla="*/ 66 h 256"/>
              <a:gd name="T92" fmla="*/ 134 w 290"/>
              <a:gd name="T93" fmla="*/ 56 h 256"/>
              <a:gd name="T94" fmla="*/ 144 w 290"/>
              <a:gd name="T95" fmla="*/ 46 h 256"/>
              <a:gd name="T96" fmla="*/ 201 w 290"/>
              <a:gd name="T97" fmla="*/ 135 h 256"/>
              <a:gd name="T98" fmla="*/ 238 w 290"/>
              <a:gd name="T99" fmla="*/ 53 h 256"/>
              <a:gd name="T100" fmla="*/ 275 w 290"/>
              <a:gd name="T101" fmla="*/ 135 h 256"/>
              <a:gd name="T102" fmla="*/ 201 w 290"/>
              <a:gd name="T103" fmla="*/ 135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90" h="256">
                <a:moveTo>
                  <a:pt x="288" y="135"/>
                </a:moveTo>
                <a:cubicBezTo>
                  <a:pt x="244" y="35"/>
                  <a:pt x="244" y="35"/>
                  <a:pt x="244" y="35"/>
                </a:cubicBezTo>
                <a:cubicBezTo>
                  <a:pt x="243" y="34"/>
                  <a:pt x="242" y="33"/>
                  <a:pt x="241" y="32"/>
                </a:cubicBezTo>
                <a:cubicBezTo>
                  <a:pt x="248" y="29"/>
                  <a:pt x="248" y="29"/>
                  <a:pt x="248" y="29"/>
                </a:cubicBezTo>
                <a:cubicBezTo>
                  <a:pt x="255" y="25"/>
                  <a:pt x="257" y="16"/>
                  <a:pt x="253" y="10"/>
                </a:cubicBezTo>
                <a:cubicBezTo>
                  <a:pt x="249" y="3"/>
                  <a:pt x="241" y="0"/>
                  <a:pt x="234" y="4"/>
                </a:cubicBezTo>
                <a:cubicBezTo>
                  <a:pt x="187" y="31"/>
                  <a:pt x="187" y="31"/>
                  <a:pt x="187" y="31"/>
                </a:cubicBezTo>
                <a:cubicBezTo>
                  <a:pt x="160" y="38"/>
                  <a:pt x="160" y="38"/>
                  <a:pt x="160" y="38"/>
                </a:cubicBezTo>
                <a:cubicBezTo>
                  <a:pt x="156" y="34"/>
                  <a:pt x="150" y="32"/>
                  <a:pt x="144" y="32"/>
                </a:cubicBezTo>
                <a:cubicBezTo>
                  <a:pt x="134" y="32"/>
                  <a:pt x="125" y="38"/>
                  <a:pt x="122" y="47"/>
                </a:cubicBezTo>
                <a:cubicBezTo>
                  <a:pt x="100" y="53"/>
                  <a:pt x="100" y="53"/>
                  <a:pt x="100" y="53"/>
                </a:cubicBezTo>
                <a:cubicBezTo>
                  <a:pt x="45" y="53"/>
                  <a:pt x="45" y="53"/>
                  <a:pt x="45" y="53"/>
                </a:cubicBezTo>
                <a:cubicBezTo>
                  <a:pt x="45" y="53"/>
                  <a:pt x="45" y="53"/>
                  <a:pt x="45" y="53"/>
                </a:cubicBezTo>
                <a:cubicBezTo>
                  <a:pt x="37" y="53"/>
                  <a:pt x="31" y="59"/>
                  <a:pt x="31" y="67"/>
                </a:cubicBezTo>
                <a:cubicBezTo>
                  <a:pt x="31" y="73"/>
                  <a:pt x="35" y="79"/>
                  <a:pt x="41" y="80"/>
                </a:cubicBezTo>
                <a:cubicBezTo>
                  <a:pt x="1" y="169"/>
                  <a:pt x="1" y="169"/>
                  <a:pt x="1" y="169"/>
                </a:cubicBezTo>
                <a:cubicBezTo>
                  <a:pt x="0" y="172"/>
                  <a:pt x="0" y="175"/>
                  <a:pt x="2" y="176"/>
                </a:cubicBezTo>
                <a:cubicBezTo>
                  <a:pt x="6" y="196"/>
                  <a:pt x="27" y="208"/>
                  <a:pt x="51" y="208"/>
                </a:cubicBezTo>
                <a:cubicBezTo>
                  <a:pt x="76" y="208"/>
                  <a:pt x="96" y="196"/>
                  <a:pt x="100" y="176"/>
                </a:cubicBezTo>
                <a:cubicBezTo>
                  <a:pt x="102" y="175"/>
                  <a:pt x="103" y="172"/>
                  <a:pt x="102" y="169"/>
                </a:cubicBezTo>
                <a:cubicBezTo>
                  <a:pt x="62" y="81"/>
                  <a:pt x="62" y="81"/>
                  <a:pt x="62" y="81"/>
                </a:cubicBezTo>
                <a:cubicBezTo>
                  <a:pt x="104" y="81"/>
                  <a:pt x="104" y="81"/>
                  <a:pt x="104" y="81"/>
                </a:cubicBezTo>
                <a:cubicBezTo>
                  <a:pt x="129" y="75"/>
                  <a:pt x="129" y="75"/>
                  <a:pt x="129" y="75"/>
                </a:cubicBezTo>
                <a:cubicBezTo>
                  <a:pt x="130" y="75"/>
                  <a:pt x="130" y="75"/>
                  <a:pt x="130" y="75"/>
                </a:cubicBezTo>
                <a:cubicBezTo>
                  <a:pt x="130" y="232"/>
                  <a:pt x="130" y="232"/>
                  <a:pt x="130" y="232"/>
                </a:cubicBezTo>
                <a:cubicBezTo>
                  <a:pt x="119" y="237"/>
                  <a:pt x="104" y="248"/>
                  <a:pt x="104" y="248"/>
                </a:cubicBezTo>
                <a:cubicBezTo>
                  <a:pt x="104" y="256"/>
                  <a:pt x="104" y="256"/>
                  <a:pt x="104" y="256"/>
                </a:cubicBezTo>
                <a:cubicBezTo>
                  <a:pt x="185" y="256"/>
                  <a:pt x="185" y="256"/>
                  <a:pt x="185" y="256"/>
                </a:cubicBezTo>
                <a:cubicBezTo>
                  <a:pt x="185" y="248"/>
                  <a:pt x="185" y="248"/>
                  <a:pt x="185" y="248"/>
                </a:cubicBezTo>
                <a:cubicBezTo>
                  <a:pt x="185" y="248"/>
                  <a:pt x="170" y="237"/>
                  <a:pt x="158" y="232"/>
                </a:cubicBezTo>
                <a:cubicBezTo>
                  <a:pt x="158" y="75"/>
                  <a:pt x="158" y="75"/>
                  <a:pt x="158" y="75"/>
                </a:cubicBezTo>
                <a:cubicBezTo>
                  <a:pt x="162" y="73"/>
                  <a:pt x="165" y="69"/>
                  <a:pt x="167" y="65"/>
                </a:cubicBezTo>
                <a:cubicBezTo>
                  <a:pt x="197" y="57"/>
                  <a:pt x="197" y="57"/>
                  <a:pt x="197" y="57"/>
                </a:cubicBezTo>
                <a:cubicBezTo>
                  <a:pt x="231" y="38"/>
                  <a:pt x="231" y="38"/>
                  <a:pt x="231" y="38"/>
                </a:cubicBezTo>
                <a:cubicBezTo>
                  <a:pt x="187" y="135"/>
                  <a:pt x="187" y="135"/>
                  <a:pt x="187" y="135"/>
                </a:cubicBezTo>
                <a:cubicBezTo>
                  <a:pt x="186" y="138"/>
                  <a:pt x="187" y="140"/>
                  <a:pt x="189" y="142"/>
                </a:cubicBezTo>
                <a:cubicBezTo>
                  <a:pt x="193" y="162"/>
                  <a:pt x="213" y="174"/>
                  <a:pt x="238" y="174"/>
                </a:cubicBezTo>
                <a:cubicBezTo>
                  <a:pt x="263" y="174"/>
                  <a:pt x="283" y="162"/>
                  <a:pt x="287" y="142"/>
                </a:cubicBezTo>
                <a:cubicBezTo>
                  <a:pt x="289" y="140"/>
                  <a:pt x="290" y="138"/>
                  <a:pt x="288" y="135"/>
                </a:cubicBezTo>
                <a:close/>
                <a:moveTo>
                  <a:pt x="15" y="169"/>
                </a:moveTo>
                <a:cubicBezTo>
                  <a:pt x="51" y="87"/>
                  <a:pt x="51" y="87"/>
                  <a:pt x="51" y="87"/>
                </a:cubicBezTo>
                <a:cubicBezTo>
                  <a:pt x="88" y="169"/>
                  <a:pt x="88" y="169"/>
                  <a:pt x="88" y="169"/>
                </a:cubicBezTo>
                <a:lnTo>
                  <a:pt x="15" y="169"/>
                </a:lnTo>
                <a:close/>
                <a:moveTo>
                  <a:pt x="144" y="46"/>
                </a:moveTo>
                <a:cubicBezTo>
                  <a:pt x="150" y="46"/>
                  <a:pt x="155" y="50"/>
                  <a:pt x="155" y="56"/>
                </a:cubicBezTo>
                <a:cubicBezTo>
                  <a:pt x="155" y="61"/>
                  <a:pt x="150" y="66"/>
                  <a:pt x="144" y="66"/>
                </a:cubicBezTo>
                <a:cubicBezTo>
                  <a:pt x="139" y="66"/>
                  <a:pt x="134" y="61"/>
                  <a:pt x="134" y="56"/>
                </a:cubicBezTo>
                <a:cubicBezTo>
                  <a:pt x="134" y="50"/>
                  <a:pt x="139" y="46"/>
                  <a:pt x="144" y="46"/>
                </a:cubicBezTo>
                <a:close/>
                <a:moveTo>
                  <a:pt x="201" y="135"/>
                </a:moveTo>
                <a:cubicBezTo>
                  <a:pt x="238" y="53"/>
                  <a:pt x="238" y="53"/>
                  <a:pt x="238" y="53"/>
                </a:cubicBezTo>
                <a:cubicBezTo>
                  <a:pt x="275" y="135"/>
                  <a:pt x="275" y="135"/>
                  <a:pt x="275" y="135"/>
                </a:cubicBezTo>
                <a:lnTo>
                  <a:pt x="201" y="135"/>
                </a:ln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grpSp>
        <p:nvGrpSpPr>
          <p:cNvPr id="63" name="Group 62"/>
          <p:cNvGrpSpPr/>
          <p:nvPr/>
        </p:nvGrpSpPr>
        <p:grpSpPr>
          <a:xfrm>
            <a:off x="1035715" y="3837563"/>
            <a:ext cx="516560" cy="352396"/>
            <a:chOff x="3706813" y="4117975"/>
            <a:chExt cx="642938" cy="409575"/>
          </a:xfrm>
          <a:solidFill>
            <a:srgbClr val="FFE600"/>
          </a:solidFill>
        </p:grpSpPr>
        <p:sp>
          <p:nvSpPr>
            <p:cNvPr id="64" name="Freeform 101"/>
            <p:cNvSpPr>
              <a:spLocks noEditPoints="1"/>
            </p:cNvSpPr>
            <p:nvPr/>
          </p:nvSpPr>
          <p:spPr bwMode="auto">
            <a:xfrm>
              <a:off x="3875088" y="4117975"/>
              <a:ext cx="474663" cy="409575"/>
            </a:xfrm>
            <a:custGeom>
              <a:avLst/>
              <a:gdLst>
                <a:gd name="T0" fmla="*/ 351 w 351"/>
                <a:gd name="T1" fmla="*/ 236 h 302"/>
                <a:gd name="T2" fmla="*/ 344 w 351"/>
                <a:gd name="T3" fmla="*/ 237 h 302"/>
                <a:gd name="T4" fmla="*/ 351 w 351"/>
                <a:gd name="T5" fmla="*/ 236 h 302"/>
                <a:gd name="T6" fmla="*/ 321 w 351"/>
                <a:gd name="T7" fmla="*/ 165 h 302"/>
                <a:gd name="T8" fmla="*/ 293 w 351"/>
                <a:gd name="T9" fmla="*/ 144 h 302"/>
                <a:gd name="T10" fmla="*/ 283 w 351"/>
                <a:gd name="T11" fmla="*/ 140 h 302"/>
                <a:gd name="T12" fmla="*/ 298 w 351"/>
                <a:gd name="T13" fmla="*/ 129 h 302"/>
                <a:gd name="T14" fmla="*/ 314 w 351"/>
                <a:gd name="T15" fmla="*/ 90 h 302"/>
                <a:gd name="T16" fmla="*/ 298 w 351"/>
                <a:gd name="T17" fmla="*/ 50 h 302"/>
                <a:gd name="T18" fmla="*/ 258 w 351"/>
                <a:gd name="T19" fmla="*/ 34 h 302"/>
                <a:gd name="T20" fmla="*/ 219 w 351"/>
                <a:gd name="T21" fmla="*/ 50 h 302"/>
                <a:gd name="T22" fmla="*/ 203 w 351"/>
                <a:gd name="T23" fmla="*/ 90 h 302"/>
                <a:gd name="T24" fmla="*/ 219 w 351"/>
                <a:gd name="T25" fmla="*/ 129 h 302"/>
                <a:gd name="T26" fmla="*/ 234 w 351"/>
                <a:gd name="T27" fmla="*/ 140 h 302"/>
                <a:gd name="T28" fmla="*/ 224 w 351"/>
                <a:gd name="T29" fmla="*/ 144 h 302"/>
                <a:gd name="T30" fmla="*/ 200 w 351"/>
                <a:gd name="T31" fmla="*/ 160 h 302"/>
                <a:gd name="T32" fmla="*/ 209 w 351"/>
                <a:gd name="T33" fmla="*/ 171 h 302"/>
                <a:gd name="T34" fmla="*/ 230 w 351"/>
                <a:gd name="T35" fmla="*/ 156 h 302"/>
                <a:gd name="T36" fmla="*/ 258 w 351"/>
                <a:gd name="T37" fmla="*/ 149 h 302"/>
                <a:gd name="T38" fmla="*/ 287 w 351"/>
                <a:gd name="T39" fmla="*/ 156 h 302"/>
                <a:gd name="T40" fmla="*/ 321 w 351"/>
                <a:gd name="T41" fmla="*/ 187 h 302"/>
                <a:gd name="T42" fmla="*/ 338 w 351"/>
                <a:gd name="T43" fmla="*/ 237 h 302"/>
                <a:gd name="T44" fmla="*/ 338 w 351"/>
                <a:gd name="T45" fmla="*/ 237 h 302"/>
                <a:gd name="T46" fmla="*/ 338 w 351"/>
                <a:gd name="T47" fmla="*/ 238 h 302"/>
                <a:gd name="T48" fmla="*/ 337 w 351"/>
                <a:gd name="T49" fmla="*/ 241 h 302"/>
                <a:gd name="T50" fmla="*/ 335 w 351"/>
                <a:gd name="T51" fmla="*/ 243 h 302"/>
                <a:gd name="T52" fmla="*/ 335 w 351"/>
                <a:gd name="T53" fmla="*/ 244 h 302"/>
                <a:gd name="T54" fmla="*/ 258 w 351"/>
                <a:gd name="T55" fmla="*/ 264 h 302"/>
                <a:gd name="T56" fmla="*/ 240 w 351"/>
                <a:gd name="T57" fmla="*/ 263 h 302"/>
                <a:gd name="T58" fmla="*/ 236 w 351"/>
                <a:gd name="T59" fmla="*/ 275 h 302"/>
                <a:gd name="T60" fmla="*/ 235 w 351"/>
                <a:gd name="T61" fmla="*/ 276 h 302"/>
                <a:gd name="T62" fmla="*/ 258 w 351"/>
                <a:gd name="T63" fmla="*/ 278 h 302"/>
                <a:gd name="T64" fmla="*/ 341 w 351"/>
                <a:gd name="T65" fmla="*/ 255 h 302"/>
                <a:gd name="T66" fmla="*/ 346 w 351"/>
                <a:gd name="T67" fmla="*/ 252 h 302"/>
                <a:gd name="T68" fmla="*/ 349 w 351"/>
                <a:gd name="T69" fmla="*/ 245 h 302"/>
                <a:gd name="T70" fmla="*/ 351 w 351"/>
                <a:gd name="T71" fmla="*/ 238 h 302"/>
                <a:gd name="T72" fmla="*/ 351 w 351"/>
                <a:gd name="T73" fmla="*/ 236 h 302"/>
                <a:gd name="T74" fmla="*/ 228 w 351"/>
                <a:gd name="T75" fmla="*/ 120 h 302"/>
                <a:gd name="T76" fmla="*/ 216 w 351"/>
                <a:gd name="T77" fmla="*/ 90 h 302"/>
                <a:gd name="T78" fmla="*/ 228 w 351"/>
                <a:gd name="T79" fmla="*/ 59 h 302"/>
                <a:gd name="T80" fmla="*/ 258 w 351"/>
                <a:gd name="T81" fmla="*/ 47 h 302"/>
                <a:gd name="T82" fmla="*/ 288 w 351"/>
                <a:gd name="T83" fmla="*/ 59 h 302"/>
                <a:gd name="T84" fmla="*/ 301 w 351"/>
                <a:gd name="T85" fmla="*/ 90 h 302"/>
                <a:gd name="T86" fmla="*/ 288 w 351"/>
                <a:gd name="T87" fmla="*/ 120 h 302"/>
                <a:gd name="T88" fmla="*/ 258 w 351"/>
                <a:gd name="T89" fmla="*/ 132 h 302"/>
                <a:gd name="T90" fmla="*/ 228 w 351"/>
                <a:gd name="T91" fmla="*/ 120 h 302"/>
                <a:gd name="T92" fmla="*/ 113 w 351"/>
                <a:gd name="T93" fmla="*/ 129 h 302"/>
                <a:gd name="T94" fmla="*/ 178 w 351"/>
                <a:gd name="T95" fmla="*/ 64 h 302"/>
                <a:gd name="T96" fmla="*/ 113 w 351"/>
                <a:gd name="T97" fmla="*/ 0 h 302"/>
                <a:gd name="T98" fmla="*/ 49 w 351"/>
                <a:gd name="T99" fmla="*/ 64 h 302"/>
                <a:gd name="T100" fmla="*/ 113 w 351"/>
                <a:gd name="T101" fmla="*/ 129 h 302"/>
                <a:gd name="T102" fmla="*/ 113 w 351"/>
                <a:gd name="T103" fmla="*/ 133 h 302"/>
                <a:gd name="T104" fmla="*/ 1 w 351"/>
                <a:gd name="T105" fmla="*/ 257 h 302"/>
                <a:gd name="T106" fmla="*/ 9 w 351"/>
                <a:gd name="T107" fmla="*/ 274 h 302"/>
                <a:gd name="T108" fmla="*/ 113 w 351"/>
                <a:gd name="T109" fmla="*/ 302 h 302"/>
                <a:gd name="T110" fmla="*/ 218 w 351"/>
                <a:gd name="T111" fmla="*/ 274 h 302"/>
                <a:gd name="T112" fmla="*/ 226 w 351"/>
                <a:gd name="T113" fmla="*/ 257 h 302"/>
                <a:gd name="T114" fmla="*/ 113 w 351"/>
                <a:gd name="T115" fmla="*/ 133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51" h="302">
                  <a:moveTo>
                    <a:pt x="351" y="236"/>
                  </a:moveTo>
                  <a:cubicBezTo>
                    <a:pt x="344" y="237"/>
                    <a:pt x="344" y="237"/>
                    <a:pt x="344" y="237"/>
                  </a:cubicBezTo>
                  <a:cubicBezTo>
                    <a:pt x="351" y="236"/>
                    <a:pt x="351" y="236"/>
                    <a:pt x="351" y="236"/>
                  </a:cubicBezTo>
                  <a:cubicBezTo>
                    <a:pt x="348" y="208"/>
                    <a:pt x="338" y="183"/>
                    <a:pt x="321" y="165"/>
                  </a:cubicBezTo>
                  <a:cubicBezTo>
                    <a:pt x="313" y="156"/>
                    <a:pt x="303" y="149"/>
                    <a:pt x="293" y="144"/>
                  </a:cubicBezTo>
                  <a:cubicBezTo>
                    <a:pt x="290" y="142"/>
                    <a:pt x="286" y="141"/>
                    <a:pt x="283" y="140"/>
                  </a:cubicBezTo>
                  <a:cubicBezTo>
                    <a:pt x="289" y="137"/>
                    <a:pt x="294" y="133"/>
                    <a:pt x="298" y="129"/>
                  </a:cubicBezTo>
                  <a:cubicBezTo>
                    <a:pt x="308" y="119"/>
                    <a:pt x="314" y="105"/>
                    <a:pt x="314" y="90"/>
                  </a:cubicBezTo>
                  <a:cubicBezTo>
                    <a:pt x="314" y="74"/>
                    <a:pt x="308" y="60"/>
                    <a:pt x="298" y="50"/>
                  </a:cubicBezTo>
                  <a:cubicBezTo>
                    <a:pt x="288" y="40"/>
                    <a:pt x="274" y="34"/>
                    <a:pt x="258" y="34"/>
                  </a:cubicBezTo>
                  <a:cubicBezTo>
                    <a:pt x="243" y="34"/>
                    <a:pt x="229" y="40"/>
                    <a:pt x="219" y="50"/>
                  </a:cubicBezTo>
                  <a:cubicBezTo>
                    <a:pt x="209" y="60"/>
                    <a:pt x="203" y="74"/>
                    <a:pt x="203" y="90"/>
                  </a:cubicBezTo>
                  <a:cubicBezTo>
                    <a:pt x="203" y="105"/>
                    <a:pt x="209" y="119"/>
                    <a:pt x="219" y="129"/>
                  </a:cubicBezTo>
                  <a:cubicBezTo>
                    <a:pt x="223" y="133"/>
                    <a:pt x="228" y="137"/>
                    <a:pt x="234" y="140"/>
                  </a:cubicBezTo>
                  <a:cubicBezTo>
                    <a:pt x="230" y="141"/>
                    <a:pt x="227" y="142"/>
                    <a:pt x="224" y="144"/>
                  </a:cubicBezTo>
                  <a:cubicBezTo>
                    <a:pt x="215" y="148"/>
                    <a:pt x="207" y="153"/>
                    <a:pt x="200" y="160"/>
                  </a:cubicBezTo>
                  <a:cubicBezTo>
                    <a:pt x="203" y="164"/>
                    <a:pt x="206" y="167"/>
                    <a:pt x="209" y="171"/>
                  </a:cubicBezTo>
                  <a:cubicBezTo>
                    <a:pt x="215" y="164"/>
                    <a:pt x="222" y="159"/>
                    <a:pt x="230" y="156"/>
                  </a:cubicBezTo>
                  <a:cubicBezTo>
                    <a:pt x="239" y="151"/>
                    <a:pt x="248" y="149"/>
                    <a:pt x="258" y="149"/>
                  </a:cubicBezTo>
                  <a:cubicBezTo>
                    <a:pt x="268" y="149"/>
                    <a:pt x="278" y="151"/>
                    <a:pt x="287" y="156"/>
                  </a:cubicBezTo>
                  <a:cubicBezTo>
                    <a:pt x="301" y="162"/>
                    <a:pt x="312" y="173"/>
                    <a:pt x="321" y="187"/>
                  </a:cubicBezTo>
                  <a:cubicBezTo>
                    <a:pt x="330" y="201"/>
                    <a:pt x="336" y="218"/>
                    <a:pt x="338" y="237"/>
                  </a:cubicBezTo>
                  <a:cubicBezTo>
                    <a:pt x="338" y="237"/>
                    <a:pt x="338" y="237"/>
                    <a:pt x="338" y="237"/>
                  </a:cubicBezTo>
                  <a:cubicBezTo>
                    <a:pt x="338" y="237"/>
                    <a:pt x="338" y="238"/>
                    <a:pt x="338" y="238"/>
                  </a:cubicBezTo>
                  <a:cubicBezTo>
                    <a:pt x="338" y="238"/>
                    <a:pt x="337" y="240"/>
                    <a:pt x="337" y="241"/>
                  </a:cubicBezTo>
                  <a:cubicBezTo>
                    <a:pt x="336" y="242"/>
                    <a:pt x="336" y="243"/>
                    <a:pt x="335" y="243"/>
                  </a:cubicBezTo>
                  <a:cubicBezTo>
                    <a:pt x="335" y="243"/>
                    <a:pt x="335" y="244"/>
                    <a:pt x="335" y="244"/>
                  </a:cubicBezTo>
                  <a:cubicBezTo>
                    <a:pt x="314" y="257"/>
                    <a:pt x="287" y="264"/>
                    <a:pt x="258" y="264"/>
                  </a:cubicBezTo>
                  <a:cubicBezTo>
                    <a:pt x="252" y="264"/>
                    <a:pt x="246" y="264"/>
                    <a:pt x="240" y="263"/>
                  </a:cubicBezTo>
                  <a:cubicBezTo>
                    <a:pt x="239" y="267"/>
                    <a:pt x="238" y="271"/>
                    <a:pt x="236" y="275"/>
                  </a:cubicBezTo>
                  <a:cubicBezTo>
                    <a:pt x="236" y="275"/>
                    <a:pt x="236" y="276"/>
                    <a:pt x="235" y="276"/>
                  </a:cubicBezTo>
                  <a:cubicBezTo>
                    <a:pt x="243" y="277"/>
                    <a:pt x="251" y="278"/>
                    <a:pt x="258" y="278"/>
                  </a:cubicBezTo>
                  <a:cubicBezTo>
                    <a:pt x="290" y="278"/>
                    <a:pt x="319" y="269"/>
                    <a:pt x="341" y="255"/>
                  </a:cubicBezTo>
                  <a:cubicBezTo>
                    <a:pt x="343" y="254"/>
                    <a:pt x="344" y="253"/>
                    <a:pt x="346" y="252"/>
                  </a:cubicBezTo>
                  <a:cubicBezTo>
                    <a:pt x="347" y="250"/>
                    <a:pt x="349" y="248"/>
                    <a:pt x="349" y="245"/>
                  </a:cubicBezTo>
                  <a:cubicBezTo>
                    <a:pt x="350" y="243"/>
                    <a:pt x="351" y="240"/>
                    <a:pt x="351" y="238"/>
                  </a:cubicBezTo>
                  <a:cubicBezTo>
                    <a:pt x="351" y="237"/>
                    <a:pt x="351" y="237"/>
                    <a:pt x="351" y="236"/>
                  </a:cubicBezTo>
                  <a:close/>
                  <a:moveTo>
                    <a:pt x="228" y="120"/>
                  </a:moveTo>
                  <a:cubicBezTo>
                    <a:pt x="221" y="112"/>
                    <a:pt x="216" y="101"/>
                    <a:pt x="216" y="90"/>
                  </a:cubicBezTo>
                  <a:cubicBezTo>
                    <a:pt x="216" y="78"/>
                    <a:pt x="221" y="67"/>
                    <a:pt x="228" y="59"/>
                  </a:cubicBezTo>
                  <a:cubicBezTo>
                    <a:pt x="236" y="52"/>
                    <a:pt x="247" y="47"/>
                    <a:pt x="258" y="47"/>
                  </a:cubicBezTo>
                  <a:cubicBezTo>
                    <a:pt x="270" y="47"/>
                    <a:pt x="281" y="52"/>
                    <a:pt x="288" y="59"/>
                  </a:cubicBezTo>
                  <a:cubicBezTo>
                    <a:pt x="296" y="67"/>
                    <a:pt x="301" y="78"/>
                    <a:pt x="301" y="90"/>
                  </a:cubicBezTo>
                  <a:cubicBezTo>
                    <a:pt x="301" y="101"/>
                    <a:pt x="296" y="112"/>
                    <a:pt x="288" y="120"/>
                  </a:cubicBezTo>
                  <a:cubicBezTo>
                    <a:pt x="281" y="127"/>
                    <a:pt x="270" y="132"/>
                    <a:pt x="258" y="132"/>
                  </a:cubicBezTo>
                  <a:cubicBezTo>
                    <a:pt x="247" y="132"/>
                    <a:pt x="236" y="127"/>
                    <a:pt x="228" y="120"/>
                  </a:cubicBezTo>
                  <a:close/>
                  <a:moveTo>
                    <a:pt x="113" y="129"/>
                  </a:moveTo>
                  <a:cubicBezTo>
                    <a:pt x="149" y="129"/>
                    <a:pt x="178" y="100"/>
                    <a:pt x="178" y="64"/>
                  </a:cubicBezTo>
                  <a:cubicBezTo>
                    <a:pt x="178" y="29"/>
                    <a:pt x="149" y="0"/>
                    <a:pt x="113" y="0"/>
                  </a:cubicBezTo>
                  <a:cubicBezTo>
                    <a:pt x="78" y="0"/>
                    <a:pt x="49" y="29"/>
                    <a:pt x="49" y="64"/>
                  </a:cubicBezTo>
                  <a:cubicBezTo>
                    <a:pt x="49" y="100"/>
                    <a:pt x="78" y="129"/>
                    <a:pt x="113" y="129"/>
                  </a:cubicBezTo>
                  <a:close/>
                  <a:moveTo>
                    <a:pt x="113" y="133"/>
                  </a:moveTo>
                  <a:cubicBezTo>
                    <a:pt x="55" y="133"/>
                    <a:pt x="7" y="187"/>
                    <a:pt x="1" y="257"/>
                  </a:cubicBezTo>
                  <a:cubicBezTo>
                    <a:pt x="0" y="263"/>
                    <a:pt x="4" y="271"/>
                    <a:pt x="9" y="274"/>
                  </a:cubicBezTo>
                  <a:cubicBezTo>
                    <a:pt x="38" y="291"/>
                    <a:pt x="74" y="302"/>
                    <a:pt x="113" y="302"/>
                  </a:cubicBezTo>
                  <a:cubicBezTo>
                    <a:pt x="153" y="302"/>
                    <a:pt x="189" y="291"/>
                    <a:pt x="218" y="274"/>
                  </a:cubicBezTo>
                  <a:cubicBezTo>
                    <a:pt x="223" y="271"/>
                    <a:pt x="226" y="263"/>
                    <a:pt x="226" y="257"/>
                  </a:cubicBezTo>
                  <a:cubicBezTo>
                    <a:pt x="220" y="187"/>
                    <a:pt x="172" y="133"/>
                    <a:pt x="113" y="133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>
                <a:solidFill>
                  <a:prstClr val="black"/>
                </a:solidFill>
              </a:endParaRPr>
            </a:p>
          </p:txBody>
        </p:sp>
        <p:sp>
          <p:nvSpPr>
            <p:cNvPr id="65" name="Freeform 102"/>
            <p:cNvSpPr>
              <a:spLocks noEditPoints="1"/>
            </p:cNvSpPr>
            <p:nvPr/>
          </p:nvSpPr>
          <p:spPr bwMode="auto">
            <a:xfrm>
              <a:off x="3706813" y="4117975"/>
              <a:ext cx="473075" cy="409575"/>
            </a:xfrm>
            <a:custGeom>
              <a:avLst/>
              <a:gdLst>
                <a:gd name="T0" fmla="*/ 0 w 350"/>
                <a:gd name="T1" fmla="*/ 238 h 302"/>
                <a:gd name="T2" fmla="*/ 1 w 350"/>
                <a:gd name="T3" fmla="*/ 245 h 302"/>
                <a:gd name="T4" fmla="*/ 5 w 350"/>
                <a:gd name="T5" fmla="*/ 252 h 302"/>
                <a:gd name="T6" fmla="*/ 9 w 350"/>
                <a:gd name="T7" fmla="*/ 255 h 302"/>
                <a:gd name="T8" fmla="*/ 92 w 350"/>
                <a:gd name="T9" fmla="*/ 278 h 302"/>
                <a:gd name="T10" fmla="*/ 115 w 350"/>
                <a:gd name="T11" fmla="*/ 276 h 302"/>
                <a:gd name="T12" fmla="*/ 115 w 350"/>
                <a:gd name="T13" fmla="*/ 275 h 302"/>
                <a:gd name="T14" fmla="*/ 111 w 350"/>
                <a:gd name="T15" fmla="*/ 263 h 302"/>
                <a:gd name="T16" fmla="*/ 92 w 350"/>
                <a:gd name="T17" fmla="*/ 264 h 302"/>
                <a:gd name="T18" fmla="*/ 16 w 350"/>
                <a:gd name="T19" fmla="*/ 244 h 302"/>
                <a:gd name="T20" fmla="*/ 15 w 350"/>
                <a:gd name="T21" fmla="*/ 243 h 302"/>
                <a:gd name="T22" fmla="*/ 14 w 350"/>
                <a:gd name="T23" fmla="*/ 241 h 302"/>
                <a:gd name="T24" fmla="*/ 13 w 350"/>
                <a:gd name="T25" fmla="*/ 238 h 302"/>
                <a:gd name="T26" fmla="*/ 13 w 350"/>
                <a:gd name="T27" fmla="*/ 237 h 302"/>
                <a:gd name="T28" fmla="*/ 13 w 350"/>
                <a:gd name="T29" fmla="*/ 237 h 302"/>
                <a:gd name="T30" fmla="*/ 29 w 350"/>
                <a:gd name="T31" fmla="*/ 187 h 302"/>
                <a:gd name="T32" fmla="*/ 63 w 350"/>
                <a:gd name="T33" fmla="*/ 156 h 302"/>
                <a:gd name="T34" fmla="*/ 92 w 350"/>
                <a:gd name="T35" fmla="*/ 149 h 302"/>
                <a:gd name="T36" fmla="*/ 121 w 350"/>
                <a:gd name="T37" fmla="*/ 156 h 302"/>
                <a:gd name="T38" fmla="*/ 142 w 350"/>
                <a:gd name="T39" fmla="*/ 171 h 302"/>
                <a:gd name="T40" fmla="*/ 150 w 350"/>
                <a:gd name="T41" fmla="*/ 160 h 302"/>
                <a:gd name="T42" fmla="*/ 127 w 350"/>
                <a:gd name="T43" fmla="*/ 144 h 302"/>
                <a:gd name="T44" fmla="*/ 117 w 350"/>
                <a:gd name="T45" fmla="*/ 140 h 302"/>
                <a:gd name="T46" fmla="*/ 132 w 350"/>
                <a:gd name="T47" fmla="*/ 129 h 302"/>
                <a:gd name="T48" fmla="*/ 148 w 350"/>
                <a:gd name="T49" fmla="*/ 90 h 302"/>
                <a:gd name="T50" fmla="*/ 132 w 350"/>
                <a:gd name="T51" fmla="*/ 50 h 302"/>
                <a:gd name="T52" fmla="*/ 92 w 350"/>
                <a:gd name="T53" fmla="*/ 34 h 302"/>
                <a:gd name="T54" fmla="*/ 53 w 350"/>
                <a:gd name="T55" fmla="*/ 50 h 302"/>
                <a:gd name="T56" fmla="*/ 36 w 350"/>
                <a:gd name="T57" fmla="*/ 90 h 302"/>
                <a:gd name="T58" fmla="*/ 53 w 350"/>
                <a:gd name="T59" fmla="*/ 129 h 302"/>
                <a:gd name="T60" fmla="*/ 67 w 350"/>
                <a:gd name="T61" fmla="*/ 140 h 302"/>
                <a:gd name="T62" fmla="*/ 58 w 350"/>
                <a:gd name="T63" fmla="*/ 144 h 302"/>
                <a:gd name="T64" fmla="*/ 29 w 350"/>
                <a:gd name="T65" fmla="*/ 165 h 302"/>
                <a:gd name="T66" fmla="*/ 0 w 350"/>
                <a:gd name="T67" fmla="*/ 236 h 302"/>
                <a:gd name="T68" fmla="*/ 6 w 350"/>
                <a:gd name="T69" fmla="*/ 237 h 302"/>
                <a:gd name="T70" fmla="*/ 0 w 350"/>
                <a:gd name="T71" fmla="*/ 236 h 302"/>
                <a:gd name="T72" fmla="*/ 0 w 350"/>
                <a:gd name="T73" fmla="*/ 238 h 302"/>
                <a:gd name="T74" fmla="*/ 92 w 350"/>
                <a:gd name="T75" fmla="*/ 132 h 302"/>
                <a:gd name="T76" fmla="*/ 62 w 350"/>
                <a:gd name="T77" fmla="*/ 120 h 302"/>
                <a:gd name="T78" fmla="*/ 50 w 350"/>
                <a:gd name="T79" fmla="*/ 90 h 302"/>
                <a:gd name="T80" fmla="*/ 62 w 350"/>
                <a:gd name="T81" fmla="*/ 59 h 302"/>
                <a:gd name="T82" fmla="*/ 92 w 350"/>
                <a:gd name="T83" fmla="*/ 47 h 302"/>
                <a:gd name="T84" fmla="*/ 122 w 350"/>
                <a:gd name="T85" fmla="*/ 59 h 302"/>
                <a:gd name="T86" fmla="*/ 135 w 350"/>
                <a:gd name="T87" fmla="*/ 90 h 302"/>
                <a:gd name="T88" fmla="*/ 122 w 350"/>
                <a:gd name="T89" fmla="*/ 120 h 302"/>
                <a:gd name="T90" fmla="*/ 92 w 350"/>
                <a:gd name="T91" fmla="*/ 132 h 302"/>
                <a:gd name="T92" fmla="*/ 302 w 350"/>
                <a:gd name="T93" fmla="*/ 64 h 302"/>
                <a:gd name="T94" fmla="*/ 237 w 350"/>
                <a:gd name="T95" fmla="*/ 0 h 302"/>
                <a:gd name="T96" fmla="*/ 173 w 350"/>
                <a:gd name="T97" fmla="*/ 64 h 302"/>
                <a:gd name="T98" fmla="*/ 237 w 350"/>
                <a:gd name="T99" fmla="*/ 129 h 302"/>
                <a:gd name="T100" fmla="*/ 302 w 350"/>
                <a:gd name="T101" fmla="*/ 64 h 302"/>
                <a:gd name="T102" fmla="*/ 125 w 350"/>
                <a:gd name="T103" fmla="*/ 257 h 302"/>
                <a:gd name="T104" fmla="*/ 133 w 350"/>
                <a:gd name="T105" fmla="*/ 274 h 302"/>
                <a:gd name="T106" fmla="*/ 237 w 350"/>
                <a:gd name="T107" fmla="*/ 302 h 302"/>
                <a:gd name="T108" fmla="*/ 341 w 350"/>
                <a:gd name="T109" fmla="*/ 274 h 302"/>
                <a:gd name="T110" fmla="*/ 350 w 350"/>
                <a:gd name="T111" fmla="*/ 257 h 302"/>
                <a:gd name="T112" fmla="*/ 237 w 350"/>
                <a:gd name="T113" fmla="*/ 133 h 302"/>
                <a:gd name="T114" fmla="*/ 125 w 350"/>
                <a:gd name="T115" fmla="*/ 257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50" h="302">
                  <a:moveTo>
                    <a:pt x="0" y="238"/>
                  </a:moveTo>
                  <a:cubicBezTo>
                    <a:pt x="0" y="240"/>
                    <a:pt x="0" y="243"/>
                    <a:pt x="1" y="245"/>
                  </a:cubicBezTo>
                  <a:cubicBezTo>
                    <a:pt x="2" y="248"/>
                    <a:pt x="3" y="250"/>
                    <a:pt x="5" y="252"/>
                  </a:cubicBezTo>
                  <a:cubicBezTo>
                    <a:pt x="6" y="253"/>
                    <a:pt x="7" y="254"/>
                    <a:pt x="9" y="255"/>
                  </a:cubicBezTo>
                  <a:cubicBezTo>
                    <a:pt x="32" y="269"/>
                    <a:pt x="61" y="278"/>
                    <a:pt x="92" y="278"/>
                  </a:cubicBezTo>
                  <a:cubicBezTo>
                    <a:pt x="100" y="278"/>
                    <a:pt x="108" y="277"/>
                    <a:pt x="115" y="276"/>
                  </a:cubicBezTo>
                  <a:cubicBezTo>
                    <a:pt x="115" y="276"/>
                    <a:pt x="115" y="275"/>
                    <a:pt x="115" y="275"/>
                  </a:cubicBezTo>
                  <a:cubicBezTo>
                    <a:pt x="113" y="271"/>
                    <a:pt x="111" y="267"/>
                    <a:pt x="111" y="263"/>
                  </a:cubicBezTo>
                  <a:cubicBezTo>
                    <a:pt x="105" y="264"/>
                    <a:pt x="99" y="264"/>
                    <a:pt x="92" y="264"/>
                  </a:cubicBezTo>
                  <a:cubicBezTo>
                    <a:pt x="63" y="264"/>
                    <a:pt x="37" y="257"/>
                    <a:pt x="16" y="244"/>
                  </a:cubicBezTo>
                  <a:cubicBezTo>
                    <a:pt x="16" y="244"/>
                    <a:pt x="15" y="243"/>
                    <a:pt x="15" y="243"/>
                  </a:cubicBezTo>
                  <a:cubicBezTo>
                    <a:pt x="15" y="243"/>
                    <a:pt x="14" y="242"/>
                    <a:pt x="14" y="241"/>
                  </a:cubicBezTo>
                  <a:cubicBezTo>
                    <a:pt x="13" y="240"/>
                    <a:pt x="13" y="238"/>
                    <a:pt x="13" y="238"/>
                  </a:cubicBezTo>
                  <a:cubicBezTo>
                    <a:pt x="13" y="238"/>
                    <a:pt x="13" y="237"/>
                    <a:pt x="13" y="237"/>
                  </a:cubicBezTo>
                  <a:cubicBezTo>
                    <a:pt x="13" y="237"/>
                    <a:pt x="13" y="237"/>
                    <a:pt x="13" y="237"/>
                  </a:cubicBezTo>
                  <a:cubicBezTo>
                    <a:pt x="15" y="218"/>
                    <a:pt x="20" y="201"/>
                    <a:pt x="29" y="187"/>
                  </a:cubicBezTo>
                  <a:cubicBezTo>
                    <a:pt x="38" y="173"/>
                    <a:pt x="50" y="162"/>
                    <a:pt x="63" y="156"/>
                  </a:cubicBezTo>
                  <a:cubicBezTo>
                    <a:pt x="72" y="151"/>
                    <a:pt x="82" y="149"/>
                    <a:pt x="92" y="149"/>
                  </a:cubicBezTo>
                  <a:cubicBezTo>
                    <a:pt x="102" y="149"/>
                    <a:pt x="112" y="151"/>
                    <a:pt x="121" y="156"/>
                  </a:cubicBezTo>
                  <a:cubicBezTo>
                    <a:pt x="128" y="159"/>
                    <a:pt x="136" y="164"/>
                    <a:pt x="142" y="171"/>
                  </a:cubicBezTo>
                  <a:cubicBezTo>
                    <a:pt x="145" y="167"/>
                    <a:pt x="147" y="164"/>
                    <a:pt x="150" y="160"/>
                  </a:cubicBezTo>
                  <a:cubicBezTo>
                    <a:pt x="143" y="153"/>
                    <a:pt x="135" y="148"/>
                    <a:pt x="127" y="144"/>
                  </a:cubicBezTo>
                  <a:cubicBezTo>
                    <a:pt x="123" y="142"/>
                    <a:pt x="120" y="141"/>
                    <a:pt x="117" y="140"/>
                  </a:cubicBezTo>
                  <a:cubicBezTo>
                    <a:pt x="122" y="137"/>
                    <a:pt x="127" y="133"/>
                    <a:pt x="132" y="129"/>
                  </a:cubicBezTo>
                  <a:cubicBezTo>
                    <a:pt x="142" y="119"/>
                    <a:pt x="148" y="105"/>
                    <a:pt x="148" y="90"/>
                  </a:cubicBezTo>
                  <a:cubicBezTo>
                    <a:pt x="148" y="74"/>
                    <a:pt x="142" y="60"/>
                    <a:pt x="132" y="50"/>
                  </a:cubicBezTo>
                  <a:cubicBezTo>
                    <a:pt x="122" y="40"/>
                    <a:pt x="108" y="34"/>
                    <a:pt x="92" y="34"/>
                  </a:cubicBezTo>
                  <a:cubicBezTo>
                    <a:pt x="77" y="34"/>
                    <a:pt x="63" y="40"/>
                    <a:pt x="53" y="50"/>
                  </a:cubicBezTo>
                  <a:cubicBezTo>
                    <a:pt x="43" y="60"/>
                    <a:pt x="36" y="74"/>
                    <a:pt x="36" y="90"/>
                  </a:cubicBezTo>
                  <a:cubicBezTo>
                    <a:pt x="36" y="105"/>
                    <a:pt x="43" y="119"/>
                    <a:pt x="53" y="129"/>
                  </a:cubicBezTo>
                  <a:cubicBezTo>
                    <a:pt x="57" y="133"/>
                    <a:pt x="62" y="137"/>
                    <a:pt x="67" y="140"/>
                  </a:cubicBezTo>
                  <a:cubicBezTo>
                    <a:pt x="64" y="141"/>
                    <a:pt x="61" y="142"/>
                    <a:pt x="58" y="144"/>
                  </a:cubicBezTo>
                  <a:cubicBezTo>
                    <a:pt x="47" y="149"/>
                    <a:pt x="37" y="156"/>
                    <a:pt x="29" y="165"/>
                  </a:cubicBezTo>
                  <a:cubicBezTo>
                    <a:pt x="13" y="183"/>
                    <a:pt x="2" y="208"/>
                    <a:pt x="0" y="236"/>
                  </a:cubicBezTo>
                  <a:cubicBezTo>
                    <a:pt x="6" y="237"/>
                    <a:pt x="6" y="237"/>
                    <a:pt x="6" y="237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7"/>
                    <a:pt x="0" y="237"/>
                    <a:pt x="0" y="238"/>
                  </a:cubicBezTo>
                  <a:close/>
                  <a:moveTo>
                    <a:pt x="92" y="132"/>
                  </a:moveTo>
                  <a:cubicBezTo>
                    <a:pt x="80" y="132"/>
                    <a:pt x="70" y="127"/>
                    <a:pt x="62" y="120"/>
                  </a:cubicBezTo>
                  <a:cubicBezTo>
                    <a:pt x="54" y="112"/>
                    <a:pt x="50" y="101"/>
                    <a:pt x="50" y="90"/>
                  </a:cubicBezTo>
                  <a:cubicBezTo>
                    <a:pt x="50" y="78"/>
                    <a:pt x="54" y="67"/>
                    <a:pt x="62" y="59"/>
                  </a:cubicBezTo>
                  <a:cubicBezTo>
                    <a:pt x="70" y="52"/>
                    <a:pt x="80" y="47"/>
                    <a:pt x="92" y="47"/>
                  </a:cubicBezTo>
                  <a:cubicBezTo>
                    <a:pt x="104" y="47"/>
                    <a:pt x="115" y="52"/>
                    <a:pt x="122" y="59"/>
                  </a:cubicBezTo>
                  <a:cubicBezTo>
                    <a:pt x="130" y="67"/>
                    <a:pt x="135" y="78"/>
                    <a:pt x="135" y="90"/>
                  </a:cubicBezTo>
                  <a:cubicBezTo>
                    <a:pt x="135" y="101"/>
                    <a:pt x="130" y="112"/>
                    <a:pt x="122" y="120"/>
                  </a:cubicBezTo>
                  <a:cubicBezTo>
                    <a:pt x="115" y="127"/>
                    <a:pt x="104" y="132"/>
                    <a:pt x="92" y="132"/>
                  </a:cubicBezTo>
                  <a:close/>
                  <a:moveTo>
                    <a:pt x="302" y="64"/>
                  </a:moveTo>
                  <a:cubicBezTo>
                    <a:pt x="302" y="29"/>
                    <a:pt x="273" y="0"/>
                    <a:pt x="237" y="0"/>
                  </a:cubicBezTo>
                  <a:cubicBezTo>
                    <a:pt x="202" y="0"/>
                    <a:pt x="173" y="29"/>
                    <a:pt x="173" y="64"/>
                  </a:cubicBezTo>
                  <a:cubicBezTo>
                    <a:pt x="173" y="100"/>
                    <a:pt x="202" y="129"/>
                    <a:pt x="237" y="129"/>
                  </a:cubicBezTo>
                  <a:cubicBezTo>
                    <a:pt x="273" y="129"/>
                    <a:pt x="302" y="100"/>
                    <a:pt x="302" y="64"/>
                  </a:cubicBezTo>
                  <a:close/>
                  <a:moveTo>
                    <a:pt x="125" y="257"/>
                  </a:moveTo>
                  <a:cubicBezTo>
                    <a:pt x="124" y="263"/>
                    <a:pt x="128" y="271"/>
                    <a:pt x="133" y="274"/>
                  </a:cubicBezTo>
                  <a:cubicBezTo>
                    <a:pt x="162" y="291"/>
                    <a:pt x="198" y="302"/>
                    <a:pt x="237" y="302"/>
                  </a:cubicBezTo>
                  <a:cubicBezTo>
                    <a:pt x="277" y="302"/>
                    <a:pt x="313" y="291"/>
                    <a:pt x="341" y="274"/>
                  </a:cubicBezTo>
                  <a:cubicBezTo>
                    <a:pt x="346" y="271"/>
                    <a:pt x="350" y="263"/>
                    <a:pt x="350" y="257"/>
                  </a:cubicBezTo>
                  <a:cubicBezTo>
                    <a:pt x="344" y="187"/>
                    <a:pt x="296" y="133"/>
                    <a:pt x="237" y="133"/>
                  </a:cubicBezTo>
                  <a:cubicBezTo>
                    <a:pt x="179" y="133"/>
                    <a:pt x="131" y="187"/>
                    <a:pt x="125" y="257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>
                <a:solidFill>
                  <a:prstClr val="black"/>
                </a:solidFill>
              </a:endParaRPr>
            </a:p>
          </p:txBody>
        </p:sp>
      </p:grpSp>
      <p:cxnSp>
        <p:nvCxnSpPr>
          <p:cNvPr id="66" name="Straight Connector 65"/>
          <p:cNvCxnSpPr/>
          <p:nvPr/>
        </p:nvCxnSpPr>
        <p:spPr>
          <a:xfrm flipH="1">
            <a:off x="4549223" y="3470242"/>
            <a:ext cx="7380000" cy="0"/>
          </a:xfrm>
          <a:prstGeom prst="line">
            <a:avLst/>
          </a:prstGeom>
          <a:ln w="38100">
            <a:solidFill>
              <a:srgbClr val="FFE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7017642" y="1850974"/>
            <a:ext cx="7003" cy="3323077"/>
          </a:xfrm>
          <a:prstGeom prst="line">
            <a:avLst/>
          </a:prstGeom>
          <a:ln w="38100">
            <a:solidFill>
              <a:srgbClr val="FFE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>
            <a:off x="9471097" y="1863447"/>
            <a:ext cx="1" cy="3300537"/>
          </a:xfrm>
          <a:prstGeom prst="line">
            <a:avLst/>
          </a:prstGeom>
          <a:ln w="38100">
            <a:solidFill>
              <a:srgbClr val="FFE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" t="19064"/>
          <a:stretch>
            <a:fillRect/>
          </a:stretch>
        </p:blipFill>
        <p:spPr bwMode="auto">
          <a:xfrm>
            <a:off x="4549223" y="3501164"/>
            <a:ext cx="2441884" cy="1665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553" t="1906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4627165" y="2560529"/>
            <a:ext cx="2210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87952"/>
            <a:r>
              <a:rPr lang="ru-RU" sz="1200" dirty="0" smtClean="0">
                <a:solidFill>
                  <a:srgbClr val="646464"/>
                </a:solidFill>
                <a:latin typeface="+mj-lt"/>
              </a:rPr>
              <a:t>Сотрудничество </a:t>
            </a:r>
            <a:r>
              <a:rPr lang="ru-RU" sz="1200" dirty="0">
                <a:solidFill>
                  <a:srgbClr val="646464"/>
                </a:solidFill>
                <a:latin typeface="+mj-lt"/>
              </a:rPr>
              <a:t>и </a:t>
            </a:r>
            <a:r>
              <a:rPr lang="ru-RU" sz="1200" dirty="0" smtClean="0">
                <a:solidFill>
                  <a:srgbClr val="646464"/>
                </a:solidFill>
                <a:latin typeface="+mj-lt"/>
              </a:rPr>
              <a:t>творческое </a:t>
            </a:r>
            <a:r>
              <a:rPr lang="ru-RU" sz="1200" dirty="0">
                <a:solidFill>
                  <a:srgbClr val="646464"/>
                </a:solidFill>
                <a:latin typeface="+mj-lt"/>
              </a:rPr>
              <a:t>мышления</a:t>
            </a:r>
            <a:endParaRPr lang="en-IN" sz="1200" dirty="0">
              <a:solidFill>
                <a:srgbClr val="646464"/>
              </a:solidFill>
              <a:latin typeface="+mj-lt"/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 flipH="1">
            <a:off x="4549223" y="2166049"/>
            <a:ext cx="2492308" cy="0"/>
          </a:xfrm>
          <a:prstGeom prst="line">
            <a:avLst/>
          </a:prstGeom>
          <a:ln w="38100">
            <a:solidFill>
              <a:srgbClr val="FFE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4549223" y="1850488"/>
            <a:ext cx="2474005" cy="307777"/>
          </a:xfrm>
          <a:prstGeom prst="rect">
            <a:avLst/>
          </a:prstGeom>
          <a:solidFill>
            <a:srgbClr val="FFE600"/>
          </a:solidFill>
        </p:spPr>
        <p:txBody>
          <a:bodyPr wrap="square" rtlCol="0">
            <a:spAutoFit/>
          </a:bodyPr>
          <a:lstStyle/>
          <a:p>
            <a:pPr algn="ctr" defTabSz="1087952"/>
            <a:endParaRPr lang="en-US" sz="1400" dirty="0">
              <a:solidFill>
                <a:srgbClr val="646464"/>
              </a:solidFill>
              <a:latin typeface="+mj-lt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81466" y="3817507"/>
            <a:ext cx="2351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87952"/>
            <a:r>
              <a:rPr lang="ru-RU" sz="1200" dirty="0" smtClean="0">
                <a:solidFill>
                  <a:srgbClr val="646464"/>
                </a:solidFill>
                <a:latin typeface="+mj-lt"/>
              </a:rPr>
              <a:t>Инновационные решениями, </a:t>
            </a:r>
            <a:r>
              <a:rPr lang="ru-RU" sz="1200" dirty="0">
                <a:solidFill>
                  <a:srgbClr val="646464"/>
                </a:solidFill>
                <a:latin typeface="+mj-lt"/>
              </a:rPr>
              <a:t>напрямую </a:t>
            </a:r>
            <a:r>
              <a:rPr lang="ru-RU" sz="1200" dirty="0" smtClean="0">
                <a:solidFill>
                  <a:srgbClr val="646464"/>
                </a:solidFill>
                <a:latin typeface="+mj-lt"/>
              </a:rPr>
              <a:t>связанные </a:t>
            </a:r>
            <a:r>
              <a:rPr lang="ru-RU" sz="1200" dirty="0">
                <a:solidFill>
                  <a:srgbClr val="646464"/>
                </a:solidFill>
                <a:latin typeface="+mj-lt"/>
              </a:rPr>
              <a:t>с </a:t>
            </a:r>
            <a:r>
              <a:rPr lang="ru-RU" sz="1200" dirty="0" smtClean="0">
                <a:solidFill>
                  <a:srgbClr val="646464"/>
                </a:solidFill>
                <a:latin typeface="+mj-lt"/>
              </a:rPr>
              <a:t>деятельностью судебной системы РК</a:t>
            </a:r>
            <a:endParaRPr lang="en-IN" sz="1200" dirty="0">
              <a:solidFill>
                <a:srgbClr val="646464"/>
              </a:solidFill>
              <a:latin typeface="+mj-lt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024645" y="4844508"/>
            <a:ext cx="2464754" cy="329001"/>
          </a:xfrm>
          <a:prstGeom prst="rect">
            <a:avLst/>
          </a:prstGeom>
          <a:solidFill>
            <a:srgbClr val="FFE600"/>
          </a:solidFill>
        </p:spPr>
        <p:txBody>
          <a:bodyPr wrap="square" rtlCol="0">
            <a:spAutoFit/>
          </a:bodyPr>
          <a:lstStyle/>
          <a:p>
            <a:pPr algn="ctr" defTabSz="1087952"/>
            <a:endParaRPr lang="en-US" sz="1538" dirty="0">
              <a:solidFill>
                <a:srgbClr val="646464"/>
              </a:solidFill>
              <a:latin typeface="+mj-lt"/>
            </a:endParaRPr>
          </a:p>
        </p:txBody>
      </p:sp>
      <p:pic>
        <p:nvPicPr>
          <p:cNvPr id="76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4" b="17236"/>
          <a:stretch>
            <a:fillRect/>
          </a:stretch>
        </p:blipFill>
        <p:spPr bwMode="auto">
          <a:xfrm>
            <a:off x="9515747" y="3501164"/>
            <a:ext cx="2400318" cy="165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TextBox 76"/>
          <p:cNvSpPr txBox="1"/>
          <p:nvPr/>
        </p:nvSpPr>
        <p:spPr>
          <a:xfrm>
            <a:off x="9484580" y="2434360"/>
            <a:ext cx="2580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87952"/>
            <a:r>
              <a:rPr lang="ru-RU" sz="1200" dirty="0" smtClean="0">
                <a:solidFill>
                  <a:srgbClr val="646464"/>
                </a:solidFill>
                <a:latin typeface="+mj-lt"/>
              </a:rPr>
              <a:t>Взаимодействие заинтересованных сторон с новыми и бета-технологиями</a:t>
            </a:r>
            <a:endParaRPr lang="en-IN" sz="1200" dirty="0">
              <a:solidFill>
                <a:srgbClr val="646464"/>
              </a:solidFill>
              <a:latin typeface="+mj-lt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9462671" y="1863674"/>
            <a:ext cx="2630269" cy="307777"/>
          </a:xfrm>
          <a:prstGeom prst="rect">
            <a:avLst/>
          </a:prstGeom>
          <a:solidFill>
            <a:srgbClr val="FFE600"/>
          </a:solidFill>
        </p:spPr>
        <p:txBody>
          <a:bodyPr wrap="square" rtlCol="0">
            <a:spAutoFit/>
          </a:bodyPr>
          <a:lstStyle/>
          <a:p>
            <a:pPr algn="ctr" defTabSz="1087952"/>
            <a:endParaRPr lang="en-US" sz="1400" dirty="0">
              <a:solidFill>
                <a:srgbClr val="646464"/>
              </a:solidFill>
              <a:latin typeface="+mj-lt"/>
            </a:endParaRPr>
          </a:p>
        </p:txBody>
      </p:sp>
      <p:pic>
        <p:nvPicPr>
          <p:cNvPr id="8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88" y="1850488"/>
            <a:ext cx="2359426" cy="1564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81" name="Straight Connector 80"/>
          <p:cNvCxnSpPr/>
          <p:nvPr/>
        </p:nvCxnSpPr>
        <p:spPr>
          <a:xfrm flipH="1">
            <a:off x="12065521" y="1892025"/>
            <a:ext cx="7003" cy="3323077"/>
          </a:xfrm>
          <a:prstGeom prst="line">
            <a:avLst/>
          </a:prstGeom>
          <a:ln w="38100">
            <a:solidFill>
              <a:srgbClr val="FFE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uppieren 1"/>
          <p:cNvGrpSpPr>
            <a:grpSpLocks/>
          </p:cNvGrpSpPr>
          <p:nvPr/>
        </p:nvGrpSpPr>
        <p:grpSpPr bwMode="auto">
          <a:xfrm>
            <a:off x="543915" y="4466664"/>
            <a:ext cx="360000" cy="324000"/>
            <a:chOff x="5230813" y="5705475"/>
            <a:chExt cx="1298575" cy="1187450"/>
          </a:xfrm>
          <a:solidFill>
            <a:schemeClr val="accent2"/>
          </a:solidFill>
        </p:grpSpPr>
        <p:sp>
          <p:nvSpPr>
            <p:cNvPr id="83" name="Freeform 22"/>
            <p:cNvSpPr>
              <a:spLocks noChangeArrowheads="1"/>
            </p:cNvSpPr>
            <p:nvPr/>
          </p:nvSpPr>
          <p:spPr bwMode="auto">
            <a:xfrm>
              <a:off x="5554663" y="5705475"/>
              <a:ext cx="974725" cy="1187450"/>
            </a:xfrm>
            <a:custGeom>
              <a:avLst/>
              <a:gdLst>
                <a:gd name="T0" fmla="*/ 2147483647 w 2708"/>
                <a:gd name="T1" fmla="*/ 2147483647 h 3300"/>
                <a:gd name="T2" fmla="*/ 2147483647 w 2708"/>
                <a:gd name="T3" fmla="*/ 2147483647 h 3300"/>
                <a:gd name="T4" fmla="*/ 2147483647 w 2708"/>
                <a:gd name="T5" fmla="*/ 2147483647 h 3300"/>
                <a:gd name="T6" fmla="*/ 2147483647 w 2708"/>
                <a:gd name="T7" fmla="*/ 2147483647 h 3300"/>
                <a:gd name="T8" fmla="*/ 2147483647 w 2708"/>
                <a:gd name="T9" fmla="*/ 2147483647 h 3300"/>
                <a:gd name="T10" fmla="*/ 2147483647 w 2708"/>
                <a:gd name="T11" fmla="*/ 2147483647 h 3300"/>
                <a:gd name="T12" fmla="*/ 2147483647 w 2708"/>
                <a:gd name="T13" fmla="*/ 2147483647 h 3300"/>
                <a:gd name="T14" fmla="*/ 2147483647 w 2708"/>
                <a:gd name="T15" fmla="*/ 2147483647 h 3300"/>
                <a:gd name="T16" fmla="*/ 2147483647 w 2708"/>
                <a:gd name="T17" fmla="*/ 2147483647 h 3300"/>
                <a:gd name="T18" fmla="*/ 2147483647 w 2708"/>
                <a:gd name="T19" fmla="*/ 2147483647 h 3300"/>
                <a:gd name="T20" fmla="*/ 2147483647 w 2708"/>
                <a:gd name="T21" fmla="*/ 2147483647 h 3300"/>
                <a:gd name="T22" fmla="*/ 2147483647 w 2708"/>
                <a:gd name="T23" fmla="*/ 2147483647 h 3300"/>
                <a:gd name="T24" fmla="*/ 2147483647 w 2708"/>
                <a:gd name="T25" fmla="*/ 2147483647 h 3300"/>
                <a:gd name="T26" fmla="*/ 2147483647 w 2708"/>
                <a:gd name="T27" fmla="*/ 2147483647 h 3300"/>
                <a:gd name="T28" fmla="*/ 2147483647 w 2708"/>
                <a:gd name="T29" fmla="*/ 2147483647 h 3300"/>
                <a:gd name="T30" fmla="*/ 2147483647 w 2708"/>
                <a:gd name="T31" fmla="*/ 2147483647 h 3300"/>
                <a:gd name="T32" fmla="*/ 2147483647 w 2708"/>
                <a:gd name="T33" fmla="*/ 2147483647 h 3300"/>
                <a:gd name="T34" fmla="*/ 2147483647 w 2708"/>
                <a:gd name="T35" fmla="*/ 2147483647 h 3300"/>
                <a:gd name="T36" fmla="*/ 2147483647 w 2708"/>
                <a:gd name="T37" fmla="*/ 2147483647 h 3300"/>
                <a:gd name="T38" fmla="*/ 2147483647 w 2708"/>
                <a:gd name="T39" fmla="*/ 2147483647 h 3300"/>
                <a:gd name="T40" fmla="*/ 2147483647 w 2708"/>
                <a:gd name="T41" fmla="*/ 2147483647 h 3300"/>
                <a:gd name="T42" fmla="*/ 2147483647 w 2708"/>
                <a:gd name="T43" fmla="*/ 2147483647 h 3300"/>
                <a:gd name="T44" fmla="*/ 2147483647 w 2708"/>
                <a:gd name="T45" fmla="*/ 2147483647 h 3300"/>
                <a:gd name="T46" fmla="*/ 2147483647 w 2708"/>
                <a:gd name="T47" fmla="*/ 2147483647 h 3300"/>
                <a:gd name="T48" fmla="*/ 2147483647 w 2708"/>
                <a:gd name="T49" fmla="*/ 2147483647 h 3300"/>
                <a:gd name="T50" fmla="*/ 2147483647 w 2708"/>
                <a:gd name="T51" fmla="*/ 2147483647 h 3300"/>
                <a:gd name="T52" fmla="*/ 2147483647 w 2708"/>
                <a:gd name="T53" fmla="*/ 2147483647 h 3300"/>
                <a:gd name="T54" fmla="*/ 2147483647 w 2708"/>
                <a:gd name="T55" fmla="*/ 2147483647 h 3300"/>
                <a:gd name="T56" fmla="*/ 2147483647 w 2708"/>
                <a:gd name="T57" fmla="*/ 2147483647 h 3300"/>
                <a:gd name="T58" fmla="*/ 2147483647 w 2708"/>
                <a:gd name="T59" fmla="*/ 2147483647 h 3300"/>
                <a:gd name="T60" fmla="*/ 2147483647 w 2708"/>
                <a:gd name="T61" fmla="*/ 2147483647 h 3300"/>
                <a:gd name="T62" fmla="*/ 2147483647 w 2708"/>
                <a:gd name="T63" fmla="*/ 2147483647 h 3300"/>
                <a:gd name="T64" fmla="*/ 2147483647 w 2708"/>
                <a:gd name="T65" fmla="*/ 2147483647 h 33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708" h="3300">
                  <a:moveTo>
                    <a:pt x="2044" y="72"/>
                  </a:moveTo>
                  <a:lnTo>
                    <a:pt x="2044" y="72"/>
                  </a:lnTo>
                  <a:cubicBezTo>
                    <a:pt x="2031" y="28"/>
                    <a:pt x="1988" y="4"/>
                    <a:pt x="1944" y="20"/>
                  </a:cubicBezTo>
                  <a:cubicBezTo>
                    <a:pt x="859" y="366"/>
                    <a:pt x="859" y="366"/>
                    <a:pt x="859" y="366"/>
                  </a:cubicBezTo>
                  <a:cubicBezTo>
                    <a:pt x="748" y="24"/>
                    <a:pt x="748" y="24"/>
                    <a:pt x="748" y="24"/>
                  </a:cubicBezTo>
                  <a:cubicBezTo>
                    <a:pt x="744" y="8"/>
                    <a:pt x="728" y="0"/>
                    <a:pt x="708" y="4"/>
                  </a:cubicBezTo>
                  <a:cubicBezTo>
                    <a:pt x="482" y="76"/>
                    <a:pt x="482" y="76"/>
                    <a:pt x="482" y="76"/>
                  </a:cubicBezTo>
                  <a:cubicBezTo>
                    <a:pt x="25" y="223"/>
                    <a:pt x="25" y="223"/>
                    <a:pt x="25" y="223"/>
                  </a:cubicBezTo>
                  <a:cubicBezTo>
                    <a:pt x="8" y="231"/>
                    <a:pt x="0" y="247"/>
                    <a:pt x="5" y="263"/>
                  </a:cubicBezTo>
                  <a:cubicBezTo>
                    <a:pt x="116" y="600"/>
                    <a:pt x="116" y="600"/>
                    <a:pt x="116" y="600"/>
                  </a:cubicBezTo>
                  <a:cubicBezTo>
                    <a:pt x="195" y="859"/>
                    <a:pt x="195" y="859"/>
                    <a:pt x="195" y="859"/>
                  </a:cubicBezTo>
                  <a:cubicBezTo>
                    <a:pt x="597" y="2099"/>
                    <a:pt x="597" y="2099"/>
                    <a:pt x="597" y="2099"/>
                  </a:cubicBezTo>
                  <a:cubicBezTo>
                    <a:pt x="601" y="2119"/>
                    <a:pt x="601" y="2138"/>
                    <a:pt x="589" y="2154"/>
                  </a:cubicBezTo>
                  <a:cubicBezTo>
                    <a:pt x="573" y="2182"/>
                    <a:pt x="573" y="2182"/>
                    <a:pt x="573" y="2182"/>
                  </a:cubicBezTo>
                  <a:cubicBezTo>
                    <a:pt x="482" y="2365"/>
                    <a:pt x="482" y="2365"/>
                    <a:pt x="482" y="2365"/>
                  </a:cubicBezTo>
                  <a:cubicBezTo>
                    <a:pt x="458" y="2421"/>
                    <a:pt x="450" y="2488"/>
                    <a:pt x="470" y="2544"/>
                  </a:cubicBezTo>
                  <a:cubicBezTo>
                    <a:pt x="490" y="2600"/>
                    <a:pt x="490" y="2600"/>
                    <a:pt x="490" y="2600"/>
                  </a:cubicBezTo>
                  <a:cubicBezTo>
                    <a:pt x="573" y="2866"/>
                    <a:pt x="573" y="2866"/>
                    <a:pt x="573" y="2866"/>
                  </a:cubicBezTo>
                  <a:cubicBezTo>
                    <a:pt x="661" y="3136"/>
                    <a:pt x="661" y="3136"/>
                    <a:pt x="661" y="3136"/>
                  </a:cubicBezTo>
                  <a:cubicBezTo>
                    <a:pt x="680" y="3200"/>
                    <a:pt x="748" y="3232"/>
                    <a:pt x="811" y="3212"/>
                  </a:cubicBezTo>
                  <a:cubicBezTo>
                    <a:pt x="867" y="3196"/>
                    <a:pt x="899" y="3144"/>
                    <a:pt x="895" y="3092"/>
                  </a:cubicBezTo>
                  <a:cubicBezTo>
                    <a:pt x="895" y="3088"/>
                    <a:pt x="899" y="3088"/>
                    <a:pt x="899" y="3092"/>
                  </a:cubicBezTo>
                  <a:cubicBezTo>
                    <a:pt x="915" y="3140"/>
                    <a:pt x="915" y="3140"/>
                    <a:pt x="915" y="3140"/>
                  </a:cubicBezTo>
                  <a:cubicBezTo>
                    <a:pt x="923" y="3164"/>
                    <a:pt x="934" y="3188"/>
                    <a:pt x="954" y="3204"/>
                  </a:cubicBezTo>
                  <a:cubicBezTo>
                    <a:pt x="959" y="3208"/>
                    <a:pt x="967" y="3216"/>
                    <a:pt x="975" y="3220"/>
                  </a:cubicBezTo>
                  <a:cubicBezTo>
                    <a:pt x="1014" y="3247"/>
                    <a:pt x="1062" y="3255"/>
                    <a:pt x="1110" y="3240"/>
                  </a:cubicBezTo>
                  <a:cubicBezTo>
                    <a:pt x="1165" y="3224"/>
                    <a:pt x="1205" y="3176"/>
                    <a:pt x="1213" y="3120"/>
                  </a:cubicBezTo>
                  <a:cubicBezTo>
                    <a:pt x="1213" y="3112"/>
                    <a:pt x="1225" y="3112"/>
                    <a:pt x="1225" y="3116"/>
                  </a:cubicBezTo>
                  <a:cubicBezTo>
                    <a:pt x="1240" y="3168"/>
                    <a:pt x="1240" y="3168"/>
                    <a:pt x="1240" y="3168"/>
                  </a:cubicBezTo>
                  <a:cubicBezTo>
                    <a:pt x="1257" y="3212"/>
                    <a:pt x="1288" y="3247"/>
                    <a:pt x="1324" y="3271"/>
                  </a:cubicBezTo>
                  <a:cubicBezTo>
                    <a:pt x="1348" y="3283"/>
                    <a:pt x="1372" y="3291"/>
                    <a:pt x="1400" y="3295"/>
                  </a:cubicBezTo>
                  <a:cubicBezTo>
                    <a:pt x="1424" y="3299"/>
                    <a:pt x="1451" y="3295"/>
                    <a:pt x="1475" y="3287"/>
                  </a:cubicBezTo>
                  <a:cubicBezTo>
                    <a:pt x="1539" y="3267"/>
                    <a:pt x="1587" y="3216"/>
                    <a:pt x="1598" y="3152"/>
                  </a:cubicBezTo>
                  <a:cubicBezTo>
                    <a:pt x="1602" y="3144"/>
                    <a:pt x="1610" y="3144"/>
                    <a:pt x="1614" y="3152"/>
                  </a:cubicBezTo>
                  <a:cubicBezTo>
                    <a:pt x="1630" y="3200"/>
                    <a:pt x="1666" y="3235"/>
                    <a:pt x="1710" y="3259"/>
                  </a:cubicBezTo>
                  <a:cubicBezTo>
                    <a:pt x="1753" y="3279"/>
                    <a:pt x="1809" y="3287"/>
                    <a:pt x="1860" y="3271"/>
                  </a:cubicBezTo>
                  <a:cubicBezTo>
                    <a:pt x="1964" y="3235"/>
                    <a:pt x="2020" y="3128"/>
                    <a:pt x="1984" y="3025"/>
                  </a:cubicBezTo>
                  <a:cubicBezTo>
                    <a:pt x="1916" y="2810"/>
                    <a:pt x="1916" y="2810"/>
                    <a:pt x="1916" y="2810"/>
                  </a:cubicBezTo>
                  <a:cubicBezTo>
                    <a:pt x="1885" y="2711"/>
                    <a:pt x="1885" y="2711"/>
                    <a:pt x="1885" y="2711"/>
                  </a:cubicBezTo>
                  <a:cubicBezTo>
                    <a:pt x="1881" y="2695"/>
                    <a:pt x="1888" y="2675"/>
                    <a:pt x="1908" y="2671"/>
                  </a:cubicBezTo>
                  <a:cubicBezTo>
                    <a:pt x="1976" y="2663"/>
                    <a:pt x="2044" y="2727"/>
                    <a:pt x="2183" y="2735"/>
                  </a:cubicBezTo>
                  <a:cubicBezTo>
                    <a:pt x="2222" y="2735"/>
                    <a:pt x="2266" y="2731"/>
                    <a:pt x="2322" y="2719"/>
                  </a:cubicBezTo>
                  <a:cubicBezTo>
                    <a:pt x="2481" y="2683"/>
                    <a:pt x="2528" y="2536"/>
                    <a:pt x="2528" y="2457"/>
                  </a:cubicBezTo>
                  <a:cubicBezTo>
                    <a:pt x="2528" y="2405"/>
                    <a:pt x="2489" y="2393"/>
                    <a:pt x="2381" y="2385"/>
                  </a:cubicBezTo>
                  <a:cubicBezTo>
                    <a:pt x="2318" y="2377"/>
                    <a:pt x="2254" y="2365"/>
                    <a:pt x="2199" y="2345"/>
                  </a:cubicBezTo>
                  <a:cubicBezTo>
                    <a:pt x="2640" y="2206"/>
                    <a:pt x="2640" y="2206"/>
                    <a:pt x="2640" y="2206"/>
                  </a:cubicBezTo>
                  <a:cubicBezTo>
                    <a:pt x="2683" y="2194"/>
                    <a:pt x="2707" y="2146"/>
                    <a:pt x="2692" y="2107"/>
                  </a:cubicBezTo>
                  <a:lnTo>
                    <a:pt x="2044" y="72"/>
                  </a:lnTo>
                  <a:close/>
                  <a:moveTo>
                    <a:pt x="1725" y="2035"/>
                  </a:moveTo>
                  <a:lnTo>
                    <a:pt x="1725" y="2035"/>
                  </a:lnTo>
                  <a:cubicBezTo>
                    <a:pt x="1714" y="2019"/>
                    <a:pt x="1698" y="2007"/>
                    <a:pt x="1678" y="2000"/>
                  </a:cubicBezTo>
                  <a:cubicBezTo>
                    <a:pt x="1610" y="1976"/>
                    <a:pt x="1447" y="1924"/>
                    <a:pt x="1380" y="1900"/>
                  </a:cubicBezTo>
                  <a:cubicBezTo>
                    <a:pt x="1360" y="1896"/>
                    <a:pt x="1348" y="1880"/>
                    <a:pt x="1340" y="1860"/>
                  </a:cubicBezTo>
                  <a:cubicBezTo>
                    <a:pt x="943" y="620"/>
                    <a:pt x="943" y="620"/>
                    <a:pt x="943" y="620"/>
                  </a:cubicBezTo>
                  <a:cubicBezTo>
                    <a:pt x="1646" y="398"/>
                    <a:pt x="1646" y="398"/>
                    <a:pt x="1646" y="398"/>
                  </a:cubicBezTo>
                  <a:cubicBezTo>
                    <a:pt x="1662" y="390"/>
                    <a:pt x="1678" y="402"/>
                    <a:pt x="1686" y="418"/>
                  </a:cubicBezTo>
                  <a:cubicBezTo>
                    <a:pt x="2194" y="2023"/>
                    <a:pt x="2194" y="2023"/>
                    <a:pt x="2194" y="2023"/>
                  </a:cubicBezTo>
                  <a:cubicBezTo>
                    <a:pt x="2202" y="2039"/>
                    <a:pt x="2191" y="2059"/>
                    <a:pt x="2175" y="2063"/>
                  </a:cubicBezTo>
                  <a:cubicBezTo>
                    <a:pt x="1860" y="2162"/>
                    <a:pt x="1860" y="2162"/>
                    <a:pt x="1860" y="2162"/>
                  </a:cubicBezTo>
                  <a:cubicBezTo>
                    <a:pt x="1797" y="2111"/>
                    <a:pt x="1749" y="2063"/>
                    <a:pt x="1725" y="2035"/>
                  </a:cubicBezTo>
                  <a:close/>
                  <a:moveTo>
                    <a:pt x="2091" y="1224"/>
                  </a:moveTo>
                  <a:lnTo>
                    <a:pt x="2091" y="1224"/>
                  </a:lnTo>
                  <a:cubicBezTo>
                    <a:pt x="2047" y="1081"/>
                    <a:pt x="2047" y="1081"/>
                    <a:pt x="2047" y="1081"/>
                  </a:cubicBezTo>
                  <a:cubicBezTo>
                    <a:pt x="2191" y="1033"/>
                    <a:pt x="2191" y="1033"/>
                    <a:pt x="2191" y="1033"/>
                  </a:cubicBezTo>
                  <a:cubicBezTo>
                    <a:pt x="2238" y="1181"/>
                    <a:pt x="2238" y="1181"/>
                    <a:pt x="2238" y="1181"/>
                  </a:cubicBezTo>
                  <a:lnTo>
                    <a:pt x="2091" y="12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srgbClr val="646464"/>
                </a:solidFill>
              </a:endParaRPr>
            </a:p>
          </p:txBody>
        </p:sp>
        <p:sp>
          <p:nvSpPr>
            <p:cNvPr id="84" name="Freeform 23"/>
            <p:cNvSpPr>
              <a:spLocks noChangeArrowheads="1"/>
            </p:cNvSpPr>
            <p:nvPr/>
          </p:nvSpPr>
          <p:spPr bwMode="auto">
            <a:xfrm>
              <a:off x="5230813" y="5951538"/>
              <a:ext cx="438150" cy="871537"/>
            </a:xfrm>
            <a:custGeom>
              <a:avLst/>
              <a:gdLst>
                <a:gd name="T0" fmla="*/ 2147483647 w 1216"/>
                <a:gd name="T1" fmla="*/ 2147483647 h 2421"/>
                <a:gd name="T2" fmla="*/ 2147483647 w 1216"/>
                <a:gd name="T3" fmla="*/ 2147483647 h 2421"/>
                <a:gd name="T4" fmla="*/ 2147483647 w 1216"/>
                <a:gd name="T5" fmla="*/ 2147483647 h 2421"/>
                <a:gd name="T6" fmla="*/ 2147483647 w 1216"/>
                <a:gd name="T7" fmla="*/ 2147483647 h 2421"/>
                <a:gd name="T8" fmla="*/ 2147483647 w 1216"/>
                <a:gd name="T9" fmla="*/ 2147483647 h 2421"/>
                <a:gd name="T10" fmla="*/ 2147483647 w 1216"/>
                <a:gd name="T11" fmla="*/ 2147483647 h 2421"/>
                <a:gd name="T12" fmla="*/ 2147483647 w 1216"/>
                <a:gd name="T13" fmla="*/ 0 h 2421"/>
                <a:gd name="T14" fmla="*/ 2147483647 w 1216"/>
                <a:gd name="T15" fmla="*/ 2147483647 h 2421"/>
                <a:gd name="T16" fmla="*/ 2147483647 w 1216"/>
                <a:gd name="T17" fmla="*/ 2147483647 h 2421"/>
                <a:gd name="T18" fmla="*/ 2147483647 w 1216"/>
                <a:gd name="T19" fmla="*/ 2147483647 h 2421"/>
                <a:gd name="T20" fmla="*/ 2147483647 w 1216"/>
                <a:gd name="T21" fmla="*/ 2147483647 h 2421"/>
                <a:gd name="T22" fmla="*/ 2147483647 w 1216"/>
                <a:gd name="T23" fmla="*/ 2147483647 h 2421"/>
                <a:gd name="T24" fmla="*/ 2147483647 w 1216"/>
                <a:gd name="T25" fmla="*/ 2147483647 h 2421"/>
                <a:gd name="T26" fmla="*/ 2147483647 w 1216"/>
                <a:gd name="T27" fmla="*/ 2147483647 h 242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16" h="2421">
                  <a:moveTo>
                    <a:pt x="926" y="2063"/>
                  </a:moveTo>
                  <a:lnTo>
                    <a:pt x="926" y="2063"/>
                  </a:lnTo>
                  <a:cubicBezTo>
                    <a:pt x="909" y="2071"/>
                    <a:pt x="890" y="2059"/>
                    <a:pt x="886" y="2043"/>
                  </a:cubicBezTo>
                  <a:cubicBezTo>
                    <a:pt x="373" y="437"/>
                    <a:pt x="373" y="437"/>
                    <a:pt x="373" y="437"/>
                  </a:cubicBezTo>
                  <a:cubicBezTo>
                    <a:pt x="369" y="421"/>
                    <a:pt x="377" y="401"/>
                    <a:pt x="393" y="397"/>
                  </a:cubicBezTo>
                  <a:cubicBezTo>
                    <a:pt x="842" y="254"/>
                    <a:pt x="842" y="254"/>
                    <a:pt x="842" y="254"/>
                  </a:cubicBezTo>
                  <a:cubicBezTo>
                    <a:pt x="758" y="0"/>
                    <a:pt x="758" y="0"/>
                    <a:pt x="758" y="0"/>
                  </a:cubicBezTo>
                  <a:cubicBezTo>
                    <a:pt x="63" y="219"/>
                    <a:pt x="63" y="219"/>
                    <a:pt x="63" y="219"/>
                  </a:cubicBezTo>
                  <a:cubicBezTo>
                    <a:pt x="23" y="234"/>
                    <a:pt x="0" y="278"/>
                    <a:pt x="11" y="322"/>
                  </a:cubicBezTo>
                  <a:cubicBezTo>
                    <a:pt x="663" y="2357"/>
                    <a:pt x="663" y="2357"/>
                    <a:pt x="663" y="2357"/>
                  </a:cubicBezTo>
                  <a:cubicBezTo>
                    <a:pt x="675" y="2396"/>
                    <a:pt x="719" y="2420"/>
                    <a:pt x="763" y="2408"/>
                  </a:cubicBezTo>
                  <a:cubicBezTo>
                    <a:pt x="1215" y="2261"/>
                    <a:pt x="1215" y="2261"/>
                    <a:pt x="1215" y="2261"/>
                  </a:cubicBezTo>
                  <a:cubicBezTo>
                    <a:pt x="1132" y="1999"/>
                    <a:pt x="1132" y="1999"/>
                    <a:pt x="1132" y="1999"/>
                  </a:cubicBezTo>
                  <a:lnTo>
                    <a:pt x="926" y="206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srgbClr val="646464"/>
                </a:solidFill>
              </a:endParaRPr>
            </a:p>
          </p:txBody>
        </p:sp>
      </p:grpSp>
      <p:sp>
        <p:nvSpPr>
          <p:cNvPr id="85" name="Rectangle 84"/>
          <p:cNvSpPr/>
          <p:nvPr/>
        </p:nvSpPr>
        <p:spPr>
          <a:xfrm>
            <a:off x="9816261" y="193964"/>
            <a:ext cx="1766140" cy="490738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2019</a:t>
            </a:r>
            <a:endParaRPr lang="en-I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12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739" y="2712353"/>
            <a:ext cx="1725080" cy="25981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Целевая картина ИКТ судебной системы</a:t>
            </a:r>
            <a:endParaRPr lang="ru-RU" dirty="0"/>
          </a:p>
        </p:txBody>
      </p:sp>
      <p:grpSp>
        <p:nvGrpSpPr>
          <p:cNvPr id="6" name="Group 5"/>
          <p:cNvGrpSpPr/>
          <p:nvPr/>
        </p:nvGrpSpPr>
        <p:grpSpPr>
          <a:xfrm>
            <a:off x="10716801" y="5217149"/>
            <a:ext cx="1012847" cy="394067"/>
            <a:chOff x="2475112" y="7347078"/>
            <a:chExt cx="1125635" cy="609291"/>
          </a:xfrm>
        </p:grpSpPr>
        <p:sp>
          <p:nvSpPr>
            <p:cNvPr id="18" name="Freeform 81"/>
            <p:cNvSpPr>
              <a:spLocks/>
            </p:cNvSpPr>
            <p:nvPr/>
          </p:nvSpPr>
          <p:spPr bwMode="gray">
            <a:xfrm>
              <a:off x="2475112" y="7347078"/>
              <a:ext cx="874202" cy="466401"/>
            </a:xfrm>
            <a:custGeom>
              <a:avLst/>
              <a:gdLst/>
              <a:ahLst/>
              <a:cxnLst>
                <a:cxn ang="0">
                  <a:pos x="429" y="101"/>
                </a:cxn>
                <a:cxn ang="0">
                  <a:pos x="355" y="179"/>
                </a:cxn>
                <a:cxn ang="0">
                  <a:pos x="276" y="240"/>
                </a:cxn>
                <a:cxn ang="0">
                  <a:pos x="188" y="309"/>
                </a:cxn>
                <a:cxn ang="0">
                  <a:pos x="14" y="421"/>
                </a:cxn>
                <a:cxn ang="0">
                  <a:pos x="76" y="477"/>
                </a:cxn>
                <a:cxn ang="0">
                  <a:pos x="159" y="490"/>
                </a:cxn>
                <a:cxn ang="0">
                  <a:pos x="323" y="467"/>
                </a:cxn>
                <a:cxn ang="0">
                  <a:pos x="470" y="412"/>
                </a:cxn>
                <a:cxn ang="0">
                  <a:pos x="699" y="376"/>
                </a:cxn>
                <a:cxn ang="0">
                  <a:pos x="452" y="112"/>
                </a:cxn>
              </a:cxnLst>
              <a:rect l="0" t="0" r="r" b="b"/>
              <a:pathLst>
                <a:path w="922" h="492">
                  <a:moveTo>
                    <a:pt x="429" y="101"/>
                  </a:moveTo>
                  <a:cubicBezTo>
                    <a:pt x="402" y="122"/>
                    <a:pt x="363" y="146"/>
                    <a:pt x="355" y="179"/>
                  </a:cubicBezTo>
                  <a:cubicBezTo>
                    <a:pt x="335" y="183"/>
                    <a:pt x="296" y="222"/>
                    <a:pt x="276" y="240"/>
                  </a:cubicBezTo>
                  <a:cubicBezTo>
                    <a:pt x="247" y="266"/>
                    <a:pt x="226" y="294"/>
                    <a:pt x="188" y="309"/>
                  </a:cubicBezTo>
                  <a:cubicBezTo>
                    <a:pt x="149" y="324"/>
                    <a:pt x="0" y="364"/>
                    <a:pt x="14" y="421"/>
                  </a:cubicBezTo>
                  <a:cubicBezTo>
                    <a:pt x="42" y="435"/>
                    <a:pt x="50" y="466"/>
                    <a:pt x="76" y="477"/>
                  </a:cubicBezTo>
                  <a:cubicBezTo>
                    <a:pt x="92" y="484"/>
                    <a:pt x="143" y="489"/>
                    <a:pt x="159" y="490"/>
                  </a:cubicBezTo>
                  <a:cubicBezTo>
                    <a:pt x="216" y="492"/>
                    <a:pt x="263" y="467"/>
                    <a:pt x="323" y="467"/>
                  </a:cubicBezTo>
                  <a:cubicBezTo>
                    <a:pt x="396" y="467"/>
                    <a:pt x="411" y="447"/>
                    <a:pt x="470" y="412"/>
                  </a:cubicBezTo>
                  <a:cubicBezTo>
                    <a:pt x="539" y="371"/>
                    <a:pt x="622" y="392"/>
                    <a:pt x="699" y="376"/>
                  </a:cubicBezTo>
                  <a:cubicBezTo>
                    <a:pt x="922" y="224"/>
                    <a:pt x="494" y="0"/>
                    <a:pt x="452" y="112"/>
                  </a:cubicBezTo>
                </a:path>
              </a:pathLst>
            </a:custGeom>
            <a:solidFill>
              <a:srgbClr val="0B0C0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82"/>
            <p:cNvSpPr>
              <a:spLocks/>
            </p:cNvSpPr>
            <p:nvPr/>
          </p:nvSpPr>
          <p:spPr bwMode="gray">
            <a:xfrm>
              <a:off x="3070929" y="7384004"/>
              <a:ext cx="529818" cy="572365"/>
            </a:xfrm>
            <a:custGeom>
              <a:avLst/>
              <a:gdLst/>
              <a:ahLst/>
              <a:cxnLst>
                <a:cxn ang="0">
                  <a:pos x="36" y="184"/>
                </a:cxn>
                <a:cxn ang="0">
                  <a:pos x="99" y="402"/>
                </a:cxn>
                <a:cxn ang="0">
                  <a:pos x="156" y="413"/>
                </a:cxn>
                <a:cxn ang="0">
                  <a:pos x="183" y="465"/>
                </a:cxn>
                <a:cxn ang="0">
                  <a:pos x="261" y="538"/>
                </a:cxn>
                <a:cxn ang="0">
                  <a:pos x="532" y="527"/>
                </a:cxn>
                <a:cxn ang="0">
                  <a:pos x="409" y="317"/>
                </a:cxn>
                <a:cxn ang="0">
                  <a:pos x="341" y="212"/>
                </a:cxn>
                <a:cxn ang="0">
                  <a:pos x="257" y="77"/>
                </a:cxn>
                <a:cxn ang="0">
                  <a:pos x="48" y="184"/>
                </a:cxn>
              </a:cxnLst>
              <a:rect l="0" t="0" r="r" b="b"/>
              <a:pathLst>
                <a:path w="559" h="604">
                  <a:moveTo>
                    <a:pt x="36" y="184"/>
                  </a:moveTo>
                  <a:cubicBezTo>
                    <a:pt x="36" y="271"/>
                    <a:pt x="0" y="373"/>
                    <a:pt x="99" y="402"/>
                  </a:cubicBezTo>
                  <a:cubicBezTo>
                    <a:pt x="122" y="409"/>
                    <a:pt x="136" y="401"/>
                    <a:pt x="156" y="413"/>
                  </a:cubicBezTo>
                  <a:cubicBezTo>
                    <a:pt x="190" y="435"/>
                    <a:pt x="167" y="433"/>
                    <a:pt x="183" y="465"/>
                  </a:cubicBezTo>
                  <a:cubicBezTo>
                    <a:pt x="202" y="505"/>
                    <a:pt x="221" y="523"/>
                    <a:pt x="261" y="538"/>
                  </a:cubicBezTo>
                  <a:cubicBezTo>
                    <a:pt x="323" y="562"/>
                    <a:pt x="501" y="604"/>
                    <a:pt x="532" y="527"/>
                  </a:cubicBezTo>
                  <a:cubicBezTo>
                    <a:pt x="559" y="459"/>
                    <a:pt x="449" y="364"/>
                    <a:pt x="409" y="317"/>
                  </a:cubicBezTo>
                  <a:cubicBezTo>
                    <a:pt x="375" y="277"/>
                    <a:pt x="361" y="259"/>
                    <a:pt x="341" y="212"/>
                  </a:cubicBezTo>
                  <a:cubicBezTo>
                    <a:pt x="323" y="171"/>
                    <a:pt x="292" y="106"/>
                    <a:pt x="257" y="77"/>
                  </a:cubicBezTo>
                  <a:cubicBezTo>
                    <a:pt x="168" y="0"/>
                    <a:pt x="73" y="105"/>
                    <a:pt x="48" y="184"/>
                  </a:cubicBezTo>
                </a:path>
              </a:pathLst>
            </a:custGeom>
            <a:solidFill>
              <a:srgbClr val="00040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84"/>
            <p:cNvSpPr>
              <a:spLocks/>
            </p:cNvSpPr>
            <p:nvPr/>
          </p:nvSpPr>
          <p:spPr bwMode="gray">
            <a:xfrm>
              <a:off x="2798974" y="7581081"/>
              <a:ext cx="329933" cy="125230"/>
            </a:xfrm>
            <a:custGeom>
              <a:avLst/>
              <a:gdLst/>
              <a:ahLst/>
              <a:cxnLst>
                <a:cxn ang="0">
                  <a:pos x="315" y="16"/>
                </a:cxn>
                <a:cxn ang="0">
                  <a:pos x="146" y="79"/>
                </a:cxn>
                <a:cxn ang="0">
                  <a:pos x="0" y="131"/>
                </a:cxn>
                <a:cxn ang="0">
                  <a:pos x="167" y="32"/>
                </a:cxn>
                <a:cxn ang="0">
                  <a:pos x="252" y="4"/>
                </a:cxn>
                <a:cxn ang="0">
                  <a:pos x="299" y="26"/>
                </a:cxn>
                <a:cxn ang="0">
                  <a:pos x="307" y="38"/>
                </a:cxn>
              </a:cxnLst>
              <a:rect l="0" t="0" r="r" b="b"/>
              <a:pathLst>
                <a:path w="348" h="132">
                  <a:moveTo>
                    <a:pt x="315" y="16"/>
                  </a:moveTo>
                  <a:cubicBezTo>
                    <a:pt x="238" y="16"/>
                    <a:pt x="205" y="34"/>
                    <a:pt x="146" y="79"/>
                  </a:cubicBezTo>
                  <a:cubicBezTo>
                    <a:pt x="99" y="115"/>
                    <a:pt x="61" y="132"/>
                    <a:pt x="0" y="131"/>
                  </a:cubicBezTo>
                  <a:cubicBezTo>
                    <a:pt x="58" y="101"/>
                    <a:pt x="117" y="75"/>
                    <a:pt x="167" y="32"/>
                  </a:cubicBezTo>
                  <a:cubicBezTo>
                    <a:pt x="196" y="8"/>
                    <a:pt x="212" y="9"/>
                    <a:pt x="252" y="4"/>
                  </a:cubicBezTo>
                  <a:cubicBezTo>
                    <a:pt x="264" y="2"/>
                    <a:pt x="348" y="0"/>
                    <a:pt x="299" y="26"/>
                  </a:cubicBezTo>
                  <a:cubicBezTo>
                    <a:pt x="301" y="29"/>
                    <a:pt x="305" y="33"/>
                    <a:pt x="307" y="38"/>
                  </a:cubicBezTo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86"/>
            <p:cNvSpPr>
              <a:spLocks/>
            </p:cNvSpPr>
            <p:nvPr/>
          </p:nvSpPr>
          <p:spPr bwMode="gray">
            <a:xfrm>
              <a:off x="3228449" y="7632458"/>
              <a:ext cx="204703" cy="232399"/>
            </a:xfrm>
            <a:custGeom>
              <a:avLst/>
              <a:gdLst/>
              <a:ahLst/>
              <a:cxnLst>
                <a:cxn ang="0">
                  <a:pos x="36" y="13"/>
                </a:cxn>
                <a:cxn ang="0">
                  <a:pos x="216" y="237"/>
                </a:cxn>
                <a:cxn ang="0">
                  <a:pos x="108" y="130"/>
                </a:cxn>
                <a:cxn ang="0">
                  <a:pos x="27" y="0"/>
                </a:cxn>
              </a:cxnLst>
              <a:rect l="0" t="0" r="r" b="b"/>
              <a:pathLst>
                <a:path w="216" h="245">
                  <a:moveTo>
                    <a:pt x="36" y="13"/>
                  </a:moveTo>
                  <a:cubicBezTo>
                    <a:pt x="156" y="33"/>
                    <a:pt x="104" y="200"/>
                    <a:pt x="216" y="237"/>
                  </a:cubicBezTo>
                  <a:cubicBezTo>
                    <a:pt x="163" y="245"/>
                    <a:pt x="127" y="165"/>
                    <a:pt x="108" y="130"/>
                  </a:cubicBezTo>
                  <a:cubicBezTo>
                    <a:pt x="94" y="104"/>
                    <a:pt x="0" y="23"/>
                    <a:pt x="27" y="0"/>
                  </a:cubicBezTo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Freeform 92"/>
          <p:cNvSpPr>
            <a:spLocks/>
          </p:cNvSpPr>
          <p:nvPr/>
        </p:nvSpPr>
        <p:spPr bwMode="gray">
          <a:xfrm>
            <a:off x="11412044" y="2693921"/>
            <a:ext cx="35755" cy="42314"/>
          </a:xfrm>
          <a:custGeom>
            <a:avLst/>
            <a:gdLst/>
            <a:ahLst/>
            <a:cxnLst>
              <a:cxn ang="0">
                <a:pos x="20" y="45"/>
              </a:cxn>
              <a:cxn ang="0">
                <a:pos x="42" y="69"/>
              </a:cxn>
              <a:cxn ang="0">
                <a:pos x="37" y="42"/>
              </a:cxn>
              <a:cxn ang="0">
                <a:pos x="26" y="12"/>
              </a:cxn>
              <a:cxn ang="0">
                <a:pos x="14" y="4"/>
              </a:cxn>
              <a:cxn ang="0">
                <a:pos x="5" y="17"/>
              </a:cxn>
              <a:cxn ang="0">
                <a:pos x="18" y="45"/>
              </a:cxn>
            </a:cxnLst>
            <a:rect l="0" t="0" r="r" b="b"/>
            <a:pathLst>
              <a:path w="42" h="69">
                <a:moveTo>
                  <a:pt x="20" y="45"/>
                </a:moveTo>
                <a:cubicBezTo>
                  <a:pt x="26" y="51"/>
                  <a:pt x="34" y="66"/>
                  <a:pt x="42" y="69"/>
                </a:cubicBezTo>
                <a:cubicBezTo>
                  <a:pt x="42" y="59"/>
                  <a:pt x="39" y="51"/>
                  <a:pt x="37" y="42"/>
                </a:cubicBezTo>
                <a:cubicBezTo>
                  <a:pt x="34" y="29"/>
                  <a:pt x="30" y="22"/>
                  <a:pt x="26" y="12"/>
                </a:cubicBezTo>
                <a:cubicBezTo>
                  <a:pt x="22" y="5"/>
                  <a:pt x="22" y="0"/>
                  <a:pt x="14" y="4"/>
                </a:cubicBezTo>
                <a:cubicBezTo>
                  <a:pt x="11" y="5"/>
                  <a:pt x="6" y="14"/>
                  <a:pt x="5" y="17"/>
                </a:cubicBezTo>
                <a:cubicBezTo>
                  <a:pt x="0" y="32"/>
                  <a:pt x="16" y="37"/>
                  <a:pt x="18" y="45"/>
                </a:cubicBezTo>
              </a:path>
            </a:pathLst>
          </a:custGeom>
          <a:solidFill>
            <a:srgbClr val="E2CEC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93"/>
          <p:cNvSpPr>
            <a:spLocks/>
          </p:cNvSpPr>
          <p:nvPr/>
        </p:nvSpPr>
        <p:spPr bwMode="gray">
          <a:xfrm>
            <a:off x="11144064" y="2698854"/>
            <a:ext cx="295067" cy="12564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45"/>
              </a:cxn>
              <a:cxn ang="0">
                <a:pos x="45" y="97"/>
              </a:cxn>
              <a:cxn ang="0">
                <a:pos x="125" y="177"/>
              </a:cxn>
              <a:cxn ang="0">
                <a:pos x="246" y="190"/>
              </a:cxn>
              <a:cxn ang="0">
                <a:pos x="346" y="14"/>
              </a:cxn>
            </a:cxnLst>
            <a:rect l="0" t="0" r="r" b="b"/>
            <a:pathLst>
              <a:path w="346" h="205">
                <a:moveTo>
                  <a:pt x="0" y="0"/>
                </a:moveTo>
                <a:cubicBezTo>
                  <a:pt x="7" y="19"/>
                  <a:pt x="13" y="29"/>
                  <a:pt x="23" y="45"/>
                </a:cubicBezTo>
                <a:cubicBezTo>
                  <a:pt x="33" y="62"/>
                  <a:pt x="33" y="82"/>
                  <a:pt x="45" y="97"/>
                </a:cubicBezTo>
                <a:cubicBezTo>
                  <a:pt x="70" y="127"/>
                  <a:pt x="87" y="157"/>
                  <a:pt x="125" y="177"/>
                </a:cubicBezTo>
                <a:cubicBezTo>
                  <a:pt x="150" y="191"/>
                  <a:pt x="216" y="205"/>
                  <a:pt x="246" y="190"/>
                </a:cubicBezTo>
                <a:cubicBezTo>
                  <a:pt x="303" y="163"/>
                  <a:pt x="346" y="38"/>
                  <a:pt x="346" y="14"/>
                </a:cubicBezTo>
              </a:path>
            </a:pathLst>
          </a:custGeom>
          <a:solidFill>
            <a:srgbClr val="E2CEC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94"/>
          <p:cNvSpPr>
            <a:spLocks/>
          </p:cNvSpPr>
          <p:nvPr/>
        </p:nvSpPr>
        <p:spPr bwMode="gray">
          <a:xfrm>
            <a:off x="11027714" y="2287591"/>
            <a:ext cx="465897" cy="523865"/>
          </a:xfrm>
          <a:custGeom>
            <a:avLst/>
            <a:gdLst/>
            <a:ahLst/>
            <a:cxnLst>
              <a:cxn ang="0">
                <a:pos x="48" y="367"/>
              </a:cxn>
              <a:cxn ang="0">
                <a:pos x="1" y="422"/>
              </a:cxn>
              <a:cxn ang="0">
                <a:pos x="43" y="495"/>
              </a:cxn>
              <a:cxn ang="0">
                <a:pos x="63" y="525"/>
              </a:cxn>
              <a:cxn ang="0">
                <a:pos x="76" y="578"/>
              </a:cxn>
              <a:cxn ang="0">
                <a:pos x="132" y="702"/>
              </a:cxn>
              <a:cxn ang="0">
                <a:pos x="171" y="746"/>
              </a:cxn>
              <a:cxn ang="0">
                <a:pos x="251" y="827"/>
              </a:cxn>
              <a:cxn ang="0">
                <a:pos x="372" y="840"/>
              </a:cxn>
              <a:cxn ang="0">
                <a:pos x="473" y="692"/>
              </a:cxn>
              <a:cxn ang="0">
                <a:pos x="511" y="599"/>
              </a:cxn>
              <a:cxn ang="0">
                <a:pos x="529" y="410"/>
              </a:cxn>
              <a:cxn ang="0">
                <a:pos x="372" y="60"/>
              </a:cxn>
              <a:cxn ang="0">
                <a:pos x="112" y="89"/>
              </a:cxn>
              <a:cxn ang="0">
                <a:pos x="40" y="216"/>
              </a:cxn>
              <a:cxn ang="0">
                <a:pos x="48" y="367"/>
              </a:cxn>
            </a:cxnLst>
            <a:rect l="0" t="0" r="r" b="b"/>
            <a:pathLst>
              <a:path w="546" h="854">
                <a:moveTo>
                  <a:pt x="48" y="367"/>
                </a:moveTo>
                <a:cubicBezTo>
                  <a:pt x="6" y="358"/>
                  <a:pt x="2" y="391"/>
                  <a:pt x="1" y="422"/>
                </a:cubicBezTo>
                <a:cubicBezTo>
                  <a:pt x="0" y="467"/>
                  <a:pt x="17" y="469"/>
                  <a:pt x="43" y="495"/>
                </a:cubicBezTo>
                <a:cubicBezTo>
                  <a:pt x="51" y="503"/>
                  <a:pt x="54" y="517"/>
                  <a:pt x="63" y="525"/>
                </a:cubicBezTo>
                <a:cubicBezTo>
                  <a:pt x="75" y="534"/>
                  <a:pt x="67" y="564"/>
                  <a:pt x="76" y="578"/>
                </a:cubicBezTo>
                <a:cubicBezTo>
                  <a:pt x="92" y="600"/>
                  <a:pt x="122" y="686"/>
                  <a:pt x="132" y="702"/>
                </a:cubicBezTo>
                <a:cubicBezTo>
                  <a:pt x="142" y="719"/>
                  <a:pt x="159" y="731"/>
                  <a:pt x="171" y="746"/>
                </a:cubicBezTo>
                <a:cubicBezTo>
                  <a:pt x="196" y="777"/>
                  <a:pt x="213" y="806"/>
                  <a:pt x="251" y="827"/>
                </a:cubicBezTo>
                <a:cubicBezTo>
                  <a:pt x="277" y="840"/>
                  <a:pt x="342" y="854"/>
                  <a:pt x="372" y="840"/>
                </a:cubicBezTo>
                <a:cubicBezTo>
                  <a:pt x="400" y="826"/>
                  <a:pt x="464" y="716"/>
                  <a:pt x="473" y="692"/>
                </a:cubicBezTo>
                <a:cubicBezTo>
                  <a:pt x="485" y="660"/>
                  <a:pt x="498" y="628"/>
                  <a:pt x="511" y="599"/>
                </a:cubicBezTo>
                <a:cubicBezTo>
                  <a:pt x="537" y="542"/>
                  <a:pt x="521" y="470"/>
                  <a:pt x="529" y="410"/>
                </a:cubicBezTo>
                <a:cubicBezTo>
                  <a:pt x="546" y="285"/>
                  <a:pt x="466" y="132"/>
                  <a:pt x="372" y="60"/>
                </a:cubicBezTo>
                <a:cubicBezTo>
                  <a:pt x="294" y="0"/>
                  <a:pt x="170" y="12"/>
                  <a:pt x="112" y="89"/>
                </a:cubicBezTo>
                <a:cubicBezTo>
                  <a:pt x="88" y="120"/>
                  <a:pt x="55" y="179"/>
                  <a:pt x="40" y="216"/>
                </a:cubicBezTo>
                <a:cubicBezTo>
                  <a:pt x="28" y="248"/>
                  <a:pt x="1" y="298"/>
                  <a:pt x="48" y="367"/>
                </a:cubicBezTo>
              </a:path>
            </a:pathLst>
          </a:custGeom>
          <a:solidFill>
            <a:srgbClr val="F4DDCE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01"/>
          <p:cNvSpPr>
            <a:spLocks/>
          </p:cNvSpPr>
          <p:nvPr/>
        </p:nvSpPr>
        <p:spPr bwMode="gray">
          <a:xfrm>
            <a:off x="10998154" y="2266366"/>
            <a:ext cx="528017" cy="341629"/>
          </a:xfrm>
          <a:custGeom>
            <a:avLst/>
            <a:gdLst/>
            <a:ahLst/>
            <a:cxnLst>
              <a:cxn ang="0">
                <a:pos x="111" y="540"/>
              </a:cxn>
              <a:cxn ang="0">
                <a:pos x="94" y="541"/>
              </a:cxn>
              <a:cxn ang="0">
                <a:pos x="81" y="432"/>
              </a:cxn>
              <a:cxn ang="0">
                <a:pos x="67" y="390"/>
              </a:cxn>
              <a:cxn ang="0">
                <a:pos x="33" y="348"/>
              </a:cxn>
              <a:cxn ang="0">
                <a:pos x="81" y="145"/>
              </a:cxn>
              <a:cxn ang="0">
                <a:pos x="48" y="144"/>
              </a:cxn>
              <a:cxn ang="0">
                <a:pos x="131" y="76"/>
              </a:cxn>
              <a:cxn ang="0">
                <a:pos x="115" y="57"/>
              </a:cxn>
              <a:cxn ang="0">
                <a:pos x="190" y="34"/>
              </a:cxn>
              <a:cxn ang="0">
                <a:pos x="263" y="1"/>
              </a:cxn>
              <a:cxn ang="0">
                <a:pos x="426" y="51"/>
              </a:cxn>
              <a:cxn ang="0">
                <a:pos x="428" y="27"/>
              </a:cxn>
              <a:cxn ang="0">
                <a:pos x="469" y="77"/>
              </a:cxn>
              <a:cxn ang="0">
                <a:pos x="530" y="110"/>
              </a:cxn>
              <a:cxn ang="0">
                <a:pos x="596" y="229"/>
              </a:cxn>
              <a:cxn ang="0">
                <a:pos x="608" y="388"/>
              </a:cxn>
              <a:cxn ang="0">
                <a:pos x="572" y="557"/>
              </a:cxn>
              <a:cxn ang="0">
                <a:pos x="546" y="457"/>
              </a:cxn>
              <a:cxn ang="0">
                <a:pos x="550" y="313"/>
              </a:cxn>
              <a:cxn ang="0">
                <a:pos x="482" y="216"/>
              </a:cxn>
              <a:cxn ang="0">
                <a:pos x="348" y="216"/>
              </a:cxn>
              <a:cxn ang="0">
                <a:pos x="327" y="191"/>
              </a:cxn>
              <a:cxn ang="0">
                <a:pos x="334" y="228"/>
              </a:cxn>
              <a:cxn ang="0">
                <a:pos x="250" y="188"/>
              </a:cxn>
              <a:cxn ang="0">
                <a:pos x="179" y="230"/>
              </a:cxn>
              <a:cxn ang="0">
                <a:pos x="127" y="322"/>
              </a:cxn>
              <a:cxn ang="0">
                <a:pos x="123" y="377"/>
              </a:cxn>
              <a:cxn ang="0">
                <a:pos x="111" y="426"/>
              </a:cxn>
              <a:cxn ang="0">
                <a:pos x="111" y="540"/>
              </a:cxn>
            </a:cxnLst>
            <a:rect l="0" t="0" r="r" b="b"/>
            <a:pathLst>
              <a:path w="619" h="557">
                <a:moveTo>
                  <a:pt x="111" y="540"/>
                </a:moveTo>
                <a:cubicBezTo>
                  <a:pt x="85" y="549"/>
                  <a:pt x="102" y="543"/>
                  <a:pt x="94" y="541"/>
                </a:cubicBezTo>
                <a:cubicBezTo>
                  <a:pt x="82" y="499"/>
                  <a:pt x="79" y="474"/>
                  <a:pt x="81" y="432"/>
                </a:cubicBezTo>
                <a:cubicBezTo>
                  <a:pt x="82" y="415"/>
                  <a:pt x="95" y="378"/>
                  <a:pt x="67" y="390"/>
                </a:cubicBezTo>
                <a:cubicBezTo>
                  <a:pt x="56" y="395"/>
                  <a:pt x="44" y="366"/>
                  <a:pt x="33" y="348"/>
                </a:cubicBezTo>
                <a:cubicBezTo>
                  <a:pt x="0" y="293"/>
                  <a:pt x="48" y="189"/>
                  <a:pt x="81" y="145"/>
                </a:cubicBezTo>
                <a:cubicBezTo>
                  <a:pt x="71" y="147"/>
                  <a:pt x="58" y="142"/>
                  <a:pt x="48" y="144"/>
                </a:cubicBezTo>
                <a:cubicBezTo>
                  <a:pt x="52" y="107"/>
                  <a:pt x="97" y="82"/>
                  <a:pt x="131" y="76"/>
                </a:cubicBezTo>
                <a:cubicBezTo>
                  <a:pt x="125" y="71"/>
                  <a:pt x="121" y="61"/>
                  <a:pt x="115" y="57"/>
                </a:cubicBezTo>
                <a:cubicBezTo>
                  <a:pt x="142" y="51"/>
                  <a:pt x="168" y="47"/>
                  <a:pt x="190" y="34"/>
                </a:cubicBezTo>
                <a:cubicBezTo>
                  <a:pt x="220" y="15"/>
                  <a:pt x="222" y="1"/>
                  <a:pt x="263" y="1"/>
                </a:cubicBezTo>
                <a:cubicBezTo>
                  <a:pt x="327" y="0"/>
                  <a:pt x="377" y="13"/>
                  <a:pt x="426" y="51"/>
                </a:cubicBezTo>
                <a:cubicBezTo>
                  <a:pt x="426" y="44"/>
                  <a:pt x="429" y="34"/>
                  <a:pt x="428" y="27"/>
                </a:cubicBezTo>
                <a:cubicBezTo>
                  <a:pt x="443" y="40"/>
                  <a:pt x="453" y="63"/>
                  <a:pt x="469" y="77"/>
                </a:cubicBezTo>
                <a:cubicBezTo>
                  <a:pt x="489" y="96"/>
                  <a:pt x="509" y="94"/>
                  <a:pt x="530" y="110"/>
                </a:cubicBezTo>
                <a:cubicBezTo>
                  <a:pt x="558" y="130"/>
                  <a:pt x="581" y="197"/>
                  <a:pt x="596" y="229"/>
                </a:cubicBezTo>
                <a:cubicBezTo>
                  <a:pt x="617" y="274"/>
                  <a:pt x="619" y="337"/>
                  <a:pt x="608" y="388"/>
                </a:cubicBezTo>
                <a:cubicBezTo>
                  <a:pt x="599" y="429"/>
                  <a:pt x="611" y="534"/>
                  <a:pt x="572" y="557"/>
                </a:cubicBezTo>
                <a:cubicBezTo>
                  <a:pt x="575" y="530"/>
                  <a:pt x="547" y="490"/>
                  <a:pt x="546" y="457"/>
                </a:cubicBezTo>
                <a:cubicBezTo>
                  <a:pt x="544" y="409"/>
                  <a:pt x="556" y="362"/>
                  <a:pt x="550" y="313"/>
                </a:cubicBezTo>
                <a:cubicBezTo>
                  <a:pt x="545" y="273"/>
                  <a:pt x="525" y="227"/>
                  <a:pt x="482" y="216"/>
                </a:cubicBezTo>
                <a:cubicBezTo>
                  <a:pt x="438" y="205"/>
                  <a:pt x="391" y="230"/>
                  <a:pt x="348" y="216"/>
                </a:cubicBezTo>
                <a:cubicBezTo>
                  <a:pt x="343" y="205"/>
                  <a:pt x="333" y="200"/>
                  <a:pt x="327" y="191"/>
                </a:cubicBezTo>
                <a:cubicBezTo>
                  <a:pt x="328" y="206"/>
                  <a:pt x="326" y="217"/>
                  <a:pt x="334" y="228"/>
                </a:cubicBezTo>
                <a:cubicBezTo>
                  <a:pt x="306" y="232"/>
                  <a:pt x="273" y="204"/>
                  <a:pt x="250" y="188"/>
                </a:cubicBezTo>
                <a:cubicBezTo>
                  <a:pt x="267" y="225"/>
                  <a:pt x="201" y="212"/>
                  <a:pt x="179" y="230"/>
                </a:cubicBezTo>
                <a:cubicBezTo>
                  <a:pt x="152" y="252"/>
                  <a:pt x="134" y="290"/>
                  <a:pt x="127" y="322"/>
                </a:cubicBezTo>
                <a:cubicBezTo>
                  <a:pt x="124" y="339"/>
                  <a:pt x="130" y="360"/>
                  <a:pt x="123" y="377"/>
                </a:cubicBezTo>
                <a:cubicBezTo>
                  <a:pt x="116" y="396"/>
                  <a:pt x="116" y="408"/>
                  <a:pt x="111" y="426"/>
                </a:cubicBezTo>
                <a:cubicBezTo>
                  <a:pt x="102" y="466"/>
                  <a:pt x="123" y="521"/>
                  <a:pt x="111" y="540"/>
                </a:cubicBezTo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44"/>
          <p:cNvSpPr>
            <a:spLocks/>
          </p:cNvSpPr>
          <p:nvPr/>
        </p:nvSpPr>
        <p:spPr bwMode="gray">
          <a:xfrm>
            <a:off x="11410238" y="2323996"/>
            <a:ext cx="41172" cy="79956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21" y="30"/>
              </a:cxn>
              <a:cxn ang="0">
                <a:pos x="15" y="26"/>
              </a:cxn>
              <a:cxn ang="0">
                <a:pos x="6" y="53"/>
              </a:cxn>
              <a:cxn ang="0">
                <a:pos x="12" y="75"/>
              </a:cxn>
              <a:cxn ang="0">
                <a:pos x="4" y="72"/>
              </a:cxn>
              <a:cxn ang="0">
                <a:pos x="7" y="108"/>
              </a:cxn>
              <a:cxn ang="0">
                <a:pos x="3" y="105"/>
              </a:cxn>
              <a:cxn ang="0">
                <a:pos x="1" y="122"/>
              </a:cxn>
              <a:cxn ang="0">
                <a:pos x="16" y="130"/>
              </a:cxn>
              <a:cxn ang="0">
                <a:pos x="16" y="114"/>
              </a:cxn>
              <a:cxn ang="0">
                <a:pos x="26" y="121"/>
              </a:cxn>
              <a:cxn ang="0">
                <a:pos x="27" y="100"/>
              </a:cxn>
              <a:cxn ang="0">
                <a:pos x="34" y="105"/>
              </a:cxn>
              <a:cxn ang="0">
                <a:pos x="34" y="69"/>
              </a:cxn>
              <a:cxn ang="0">
                <a:pos x="48" y="78"/>
              </a:cxn>
              <a:cxn ang="0">
                <a:pos x="39" y="48"/>
              </a:cxn>
              <a:cxn ang="0">
                <a:pos x="37" y="23"/>
              </a:cxn>
              <a:cxn ang="0">
                <a:pos x="42" y="23"/>
              </a:cxn>
              <a:cxn ang="0">
                <a:pos x="40" y="13"/>
              </a:cxn>
              <a:cxn ang="0">
                <a:pos x="33" y="8"/>
              </a:cxn>
              <a:cxn ang="0">
                <a:pos x="12" y="0"/>
              </a:cxn>
            </a:cxnLst>
            <a:rect l="0" t="0" r="r" b="b"/>
            <a:pathLst>
              <a:path w="48" h="130">
                <a:moveTo>
                  <a:pt x="12" y="0"/>
                </a:moveTo>
                <a:cubicBezTo>
                  <a:pt x="22" y="7"/>
                  <a:pt x="21" y="18"/>
                  <a:pt x="21" y="30"/>
                </a:cubicBezTo>
                <a:cubicBezTo>
                  <a:pt x="19" y="29"/>
                  <a:pt x="17" y="28"/>
                  <a:pt x="15" y="26"/>
                </a:cubicBezTo>
                <a:cubicBezTo>
                  <a:pt x="14" y="30"/>
                  <a:pt x="20" y="66"/>
                  <a:pt x="6" y="53"/>
                </a:cubicBezTo>
                <a:cubicBezTo>
                  <a:pt x="6" y="61"/>
                  <a:pt x="8" y="68"/>
                  <a:pt x="12" y="75"/>
                </a:cubicBezTo>
                <a:cubicBezTo>
                  <a:pt x="9" y="76"/>
                  <a:pt x="7" y="74"/>
                  <a:pt x="4" y="72"/>
                </a:cubicBezTo>
                <a:cubicBezTo>
                  <a:pt x="3" y="84"/>
                  <a:pt x="5" y="97"/>
                  <a:pt x="7" y="108"/>
                </a:cubicBezTo>
                <a:cubicBezTo>
                  <a:pt x="6" y="107"/>
                  <a:pt x="5" y="107"/>
                  <a:pt x="3" y="105"/>
                </a:cubicBezTo>
                <a:cubicBezTo>
                  <a:pt x="3" y="113"/>
                  <a:pt x="0" y="115"/>
                  <a:pt x="1" y="122"/>
                </a:cubicBezTo>
                <a:cubicBezTo>
                  <a:pt x="5" y="124"/>
                  <a:pt x="11" y="127"/>
                  <a:pt x="16" y="130"/>
                </a:cubicBezTo>
                <a:cubicBezTo>
                  <a:pt x="16" y="125"/>
                  <a:pt x="16" y="120"/>
                  <a:pt x="16" y="114"/>
                </a:cubicBezTo>
                <a:cubicBezTo>
                  <a:pt x="19" y="116"/>
                  <a:pt x="22" y="119"/>
                  <a:pt x="26" y="121"/>
                </a:cubicBezTo>
                <a:cubicBezTo>
                  <a:pt x="26" y="114"/>
                  <a:pt x="27" y="107"/>
                  <a:pt x="27" y="100"/>
                </a:cubicBezTo>
                <a:cubicBezTo>
                  <a:pt x="30" y="101"/>
                  <a:pt x="32" y="103"/>
                  <a:pt x="34" y="105"/>
                </a:cubicBezTo>
                <a:cubicBezTo>
                  <a:pt x="39" y="97"/>
                  <a:pt x="35" y="78"/>
                  <a:pt x="34" y="69"/>
                </a:cubicBezTo>
                <a:cubicBezTo>
                  <a:pt x="35" y="73"/>
                  <a:pt x="44" y="76"/>
                  <a:pt x="48" y="78"/>
                </a:cubicBezTo>
                <a:cubicBezTo>
                  <a:pt x="48" y="68"/>
                  <a:pt x="40" y="59"/>
                  <a:pt x="39" y="48"/>
                </a:cubicBezTo>
                <a:cubicBezTo>
                  <a:pt x="46" y="47"/>
                  <a:pt x="38" y="28"/>
                  <a:pt x="37" y="23"/>
                </a:cubicBezTo>
                <a:cubicBezTo>
                  <a:pt x="38" y="23"/>
                  <a:pt x="40" y="23"/>
                  <a:pt x="42" y="23"/>
                </a:cubicBezTo>
                <a:cubicBezTo>
                  <a:pt x="42" y="23"/>
                  <a:pt x="40" y="14"/>
                  <a:pt x="40" y="13"/>
                </a:cubicBezTo>
                <a:cubicBezTo>
                  <a:pt x="38" y="11"/>
                  <a:pt x="36" y="9"/>
                  <a:pt x="33" y="8"/>
                </a:cubicBezTo>
                <a:cubicBezTo>
                  <a:pt x="28" y="5"/>
                  <a:pt x="17" y="1"/>
                  <a:pt x="12" y="0"/>
                </a:cubicBezTo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145"/>
          <p:cNvSpPr>
            <a:spLocks/>
          </p:cNvSpPr>
          <p:nvPr/>
        </p:nvSpPr>
        <p:spPr bwMode="gray">
          <a:xfrm>
            <a:off x="11483554" y="2370724"/>
            <a:ext cx="41894" cy="237271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9" y="38"/>
              </a:cxn>
              <a:cxn ang="0">
                <a:pos x="22" y="74"/>
              </a:cxn>
              <a:cxn ang="0">
                <a:pos x="32" y="176"/>
              </a:cxn>
              <a:cxn ang="0">
                <a:pos x="26" y="162"/>
              </a:cxn>
              <a:cxn ang="0">
                <a:pos x="25" y="188"/>
              </a:cxn>
              <a:cxn ang="0">
                <a:pos x="25" y="222"/>
              </a:cxn>
              <a:cxn ang="0">
                <a:pos x="15" y="250"/>
              </a:cxn>
              <a:cxn ang="0">
                <a:pos x="19" y="273"/>
              </a:cxn>
              <a:cxn ang="0">
                <a:pos x="14" y="252"/>
              </a:cxn>
              <a:cxn ang="0">
                <a:pos x="11" y="328"/>
              </a:cxn>
              <a:cxn ang="0">
                <a:pos x="8" y="362"/>
              </a:cxn>
              <a:cxn ang="0">
                <a:pos x="2" y="387"/>
              </a:cxn>
              <a:cxn ang="0">
                <a:pos x="21" y="363"/>
              </a:cxn>
              <a:cxn ang="0">
                <a:pos x="31" y="328"/>
              </a:cxn>
              <a:cxn ang="0">
                <a:pos x="34" y="285"/>
              </a:cxn>
              <a:cxn ang="0">
                <a:pos x="38" y="241"/>
              </a:cxn>
              <a:cxn ang="0">
                <a:pos x="45" y="196"/>
              </a:cxn>
              <a:cxn ang="0">
                <a:pos x="46" y="157"/>
              </a:cxn>
              <a:cxn ang="0">
                <a:pos x="43" y="117"/>
              </a:cxn>
              <a:cxn ang="0">
                <a:pos x="36" y="81"/>
              </a:cxn>
              <a:cxn ang="0">
                <a:pos x="1" y="0"/>
              </a:cxn>
            </a:cxnLst>
            <a:rect l="0" t="0" r="r" b="b"/>
            <a:pathLst>
              <a:path w="49" h="387">
                <a:moveTo>
                  <a:pt x="1" y="0"/>
                </a:moveTo>
                <a:cubicBezTo>
                  <a:pt x="0" y="12"/>
                  <a:pt x="8" y="27"/>
                  <a:pt x="9" y="38"/>
                </a:cubicBezTo>
                <a:cubicBezTo>
                  <a:pt x="11" y="50"/>
                  <a:pt x="18" y="62"/>
                  <a:pt x="22" y="74"/>
                </a:cubicBezTo>
                <a:cubicBezTo>
                  <a:pt x="33" y="104"/>
                  <a:pt x="38" y="143"/>
                  <a:pt x="32" y="176"/>
                </a:cubicBezTo>
                <a:cubicBezTo>
                  <a:pt x="31" y="171"/>
                  <a:pt x="26" y="168"/>
                  <a:pt x="26" y="162"/>
                </a:cubicBezTo>
                <a:cubicBezTo>
                  <a:pt x="27" y="171"/>
                  <a:pt x="25" y="180"/>
                  <a:pt x="25" y="188"/>
                </a:cubicBezTo>
                <a:cubicBezTo>
                  <a:pt x="25" y="199"/>
                  <a:pt x="27" y="212"/>
                  <a:pt x="25" y="222"/>
                </a:cubicBezTo>
                <a:cubicBezTo>
                  <a:pt x="23" y="231"/>
                  <a:pt x="16" y="241"/>
                  <a:pt x="15" y="250"/>
                </a:cubicBezTo>
                <a:cubicBezTo>
                  <a:pt x="14" y="258"/>
                  <a:pt x="17" y="266"/>
                  <a:pt x="19" y="273"/>
                </a:cubicBezTo>
                <a:cubicBezTo>
                  <a:pt x="19" y="267"/>
                  <a:pt x="16" y="258"/>
                  <a:pt x="14" y="252"/>
                </a:cubicBezTo>
                <a:cubicBezTo>
                  <a:pt x="2" y="276"/>
                  <a:pt x="11" y="303"/>
                  <a:pt x="11" y="328"/>
                </a:cubicBezTo>
                <a:cubicBezTo>
                  <a:pt x="11" y="340"/>
                  <a:pt x="10" y="351"/>
                  <a:pt x="8" y="362"/>
                </a:cubicBezTo>
                <a:cubicBezTo>
                  <a:pt x="7" y="370"/>
                  <a:pt x="6" y="380"/>
                  <a:pt x="2" y="387"/>
                </a:cubicBezTo>
                <a:cubicBezTo>
                  <a:pt x="7" y="378"/>
                  <a:pt x="17" y="373"/>
                  <a:pt x="21" y="363"/>
                </a:cubicBezTo>
                <a:cubicBezTo>
                  <a:pt x="26" y="351"/>
                  <a:pt x="29" y="340"/>
                  <a:pt x="31" y="328"/>
                </a:cubicBezTo>
                <a:cubicBezTo>
                  <a:pt x="33" y="314"/>
                  <a:pt x="32" y="299"/>
                  <a:pt x="34" y="285"/>
                </a:cubicBezTo>
                <a:cubicBezTo>
                  <a:pt x="35" y="270"/>
                  <a:pt x="38" y="256"/>
                  <a:pt x="38" y="241"/>
                </a:cubicBezTo>
                <a:cubicBezTo>
                  <a:pt x="39" y="226"/>
                  <a:pt x="41" y="210"/>
                  <a:pt x="45" y="196"/>
                </a:cubicBezTo>
                <a:cubicBezTo>
                  <a:pt x="49" y="182"/>
                  <a:pt x="46" y="172"/>
                  <a:pt x="46" y="157"/>
                </a:cubicBezTo>
                <a:cubicBezTo>
                  <a:pt x="46" y="143"/>
                  <a:pt x="46" y="131"/>
                  <a:pt x="43" y="117"/>
                </a:cubicBezTo>
                <a:cubicBezTo>
                  <a:pt x="42" y="106"/>
                  <a:pt x="40" y="92"/>
                  <a:pt x="36" y="81"/>
                </a:cubicBezTo>
                <a:cubicBezTo>
                  <a:pt x="30" y="67"/>
                  <a:pt x="9" y="10"/>
                  <a:pt x="1" y="0"/>
                </a:cubicBezTo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 146"/>
          <p:cNvSpPr>
            <a:spLocks/>
          </p:cNvSpPr>
          <p:nvPr/>
        </p:nvSpPr>
        <p:spPr bwMode="gray">
          <a:xfrm>
            <a:off x="11013685" y="2417451"/>
            <a:ext cx="50202" cy="91118"/>
          </a:xfrm>
          <a:custGeom>
            <a:avLst/>
            <a:gdLst/>
            <a:ahLst/>
            <a:cxnLst>
              <a:cxn ang="0">
                <a:pos x="59" y="142"/>
              </a:cxn>
              <a:cxn ang="0">
                <a:pos x="50" y="113"/>
              </a:cxn>
              <a:cxn ang="0">
                <a:pos x="54" y="79"/>
              </a:cxn>
              <a:cxn ang="0">
                <a:pos x="39" y="97"/>
              </a:cxn>
              <a:cxn ang="0">
                <a:pos x="38" y="63"/>
              </a:cxn>
              <a:cxn ang="0">
                <a:pos x="18" y="73"/>
              </a:cxn>
              <a:cxn ang="0">
                <a:pos x="21" y="0"/>
              </a:cxn>
              <a:cxn ang="0">
                <a:pos x="2" y="34"/>
              </a:cxn>
              <a:cxn ang="0">
                <a:pos x="1" y="72"/>
              </a:cxn>
              <a:cxn ang="0">
                <a:pos x="14" y="106"/>
              </a:cxn>
              <a:cxn ang="0">
                <a:pos x="22" y="122"/>
              </a:cxn>
              <a:cxn ang="0">
                <a:pos x="29" y="140"/>
              </a:cxn>
              <a:cxn ang="0">
                <a:pos x="38" y="147"/>
              </a:cxn>
              <a:cxn ang="0">
                <a:pos x="38" y="149"/>
              </a:cxn>
              <a:cxn ang="0">
                <a:pos x="49" y="144"/>
              </a:cxn>
              <a:cxn ang="0">
                <a:pos x="59" y="142"/>
              </a:cxn>
            </a:cxnLst>
            <a:rect l="0" t="0" r="r" b="b"/>
            <a:pathLst>
              <a:path w="59" h="149">
                <a:moveTo>
                  <a:pt x="59" y="142"/>
                </a:moveTo>
                <a:cubicBezTo>
                  <a:pt x="57" y="132"/>
                  <a:pt x="50" y="124"/>
                  <a:pt x="50" y="113"/>
                </a:cubicBezTo>
                <a:cubicBezTo>
                  <a:pt x="49" y="101"/>
                  <a:pt x="52" y="90"/>
                  <a:pt x="54" y="79"/>
                </a:cubicBezTo>
                <a:cubicBezTo>
                  <a:pt x="46" y="78"/>
                  <a:pt x="38" y="90"/>
                  <a:pt x="39" y="97"/>
                </a:cubicBezTo>
                <a:cubicBezTo>
                  <a:pt x="34" y="86"/>
                  <a:pt x="31" y="73"/>
                  <a:pt x="38" y="63"/>
                </a:cubicBezTo>
                <a:cubicBezTo>
                  <a:pt x="29" y="59"/>
                  <a:pt x="23" y="68"/>
                  <a:pt x="18" y="73"/>
                </a:cubicBezTo>
                <a:cubicBezTo>
                  <a:pt x="11" y="49"/>
                  <a:pt x="16" y="24"/>
                  <a:pt x="21" y="0"/>
                </a:cubicBezTo>
                <a:cubicBezTo>
                  <a:pt x="9" y="4"/>
                  <a:pt x="3" y="23"/>
                  <a:pt x="2" y="34"/>
                </a:cubicBezTo>
                <a:cubicBezTo>
                  <a:pt x="1" y="46"/>
                  <a:pt x="0" y="61"/>
                  <a:pt x="1" y="72"/>
                </a:cubicBezTo>
                <a:cubicBezTo>
                  <a:pt x="3" y="85"/>
                  <a:pt x="7" y="95"/>
                  <a:pt x="14" y="106"/>
                </a:cubicBezTo>
                <a:cubicBezTo>
                  <a:pt x="17" y="111"/>
                  <a:pt x="20" y="117"/>
                  <a:pt x="22" y="122"/>
                </a:cubicBezTo>
                <a:cubicBezTo>
                  <a:pt x="25" y="127"/>
                  <a:pt x="26" y="135"/>
                  <a:pt x="29" y="140"/>
                </a:cubicBezTo>
                <a:cubicBezTo>
                  <a:pt x="31" y="144"/>
                  <a:pt x="34" y="146"/>
                  <a:pt x="38" y="147"/>
                </a:cubicBezTo>
                <a:cubicBezTo>
                  <a:pt x="38" y="148"/>
                  <a:pt x="38" y="148"/>
                  <a:pt x="38" y="149"/>
                </a:cubicBezTo>
                <a:cubicBezTo>
                  <a:pt x="43" y="149"/>
                  <a:pt x="45" y="146"/>
                  <a:pt x="49" y="144"/>
                </a:cubicBezTo>
                <a:cubicBezTo>
                  <a:pt x="52" y="143"/>
                  <a:pt x="57" y="142"/>
                  <a:pt x="59" y="142"/>
                </a:cubicBezTo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147"/>
          <p:cNvSpPr>
            <a:spLocks/>
          </p:cNvSpPr>
          <p:nvPr/>
        </p:nvSpPr>
        <p:spPr bwMode="gray">
          <a:xfrm>
            <a:off x="11040050" y="2330745"/>
            <a:ext cx="63926" cy="28816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75" y="1"/>
              </a:cxn>
              <a:cxn ang="0">
                <a:pos x="58" y="18"/>
              </a:cxn>
              <a:cxn ang="0">
                <a:pos x="40" y="34"/>
              </a:cxn>
              <a:cxn ang="0">
                <a:pos x="0" y="38"/>
              </a:cxn>
            </a:cxnLst>
            <a:rect l="0" t="0" r="r" b="b"/>
            <a:pathLst>
              <a:path w="75" h="47">
                <a:moveTo>
                  <a:pt x="0" y="38"/>
                </a:moveTo>
                <a:cubicBezTo>
                  <a:pt x="20" y="17"/>
                  <a:pt x="45" y="0"/>
                  <a:pt x="75" y="1"/>
                </a:cubicBezTo>
                <a:cubicBezTo>
                  <a:pt x="75" y="7"/>
                  <a:pt x="62" y="15"/>
                  <a:pt x="58" y="18"/>
                </a:cubicBezTo>
                <a:cubicBezTo>
                  <a:pt x="52" y="23"/>
                  <a:pt x="46" y="28"/>
                  <a:pt x="40" y="34"/>
                </a:cubicBezTo>
                <a:cubicBezTo>
                  <a:pt x="27" y="47"/>
                  <a:pt x="16" y="38"/>
                  <a:pt x="0" y="38"/>
                </a:cubicBezTo>
              </a:path>
            </a:pathLst>
          </a:custGeom>
          <a:solidFill>
            <a:srgbClr val="EFC36C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148"/>
          <p:cNvSpPr>
            <a:spLocks/>
          </p:cNvSpPr>
          <p:nvPr/>
        </p:nvSpPr>
        <p:spPr bwMode="gray">
          <a:xfrm>
            <a:off x="11098195" y="2295181"/>
            <a:ext cx="67176" cy="19210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39" y="16"/>
              </a:cxn>
              <a:cxn ang="0">
                <a:pos x="79" y="0"/>
              </a:cxn>
              <a:cxn ang="0">
                <a:pos x="55" y="14"/>
              </a:cxn>
              <a:cxn ang="0">
                <a:pos x="41" y="20"/>
              </a:cxn>
              <a:cxn ang="0">
                <a:pos x="13" y="29"/>
              </a:cxn>
              <a:cxn ang="0">
                <a:pos x="0" y="11"/>
              </a:cxn>
            </a:cxnLst>
            <a:rect l="0" t="0" r="r" b="b"/>
            <a:pathLst>
              <a:path w="79" h="31">
                <a:moveTo>
                  <a:pt x="0" y="10"/>
                </a:moveTo>
                <a:cubicBezTo>
                  <a:pt x="5" y="19"/>
                  <a:pt x="31" y="17"/>
                  <a:pt x="39" y="16"/>
                </a:cubicBezTo>
                <a:cubicBezTo>
                  <a:pt x="53" y="13"/>
                  <a:pt x="66" y="4"/>
                  <a:pt x="79" y="0"/>
                </a:cubicBezTo>
                <a:cubicBezTo>
                  <a:pt x="77" y="5"/>
                  <a:pt x="61" y="11"/>
                  <a:pt x="55" y="14"/>
                </a:cubicBezTo>
                <a:cubicBezTo>
                  <a:pt x="51" y="17"/>
                  <a:pt x="46" y="18"/>
                  <a:pt x="41" y="20"/>
                </a:cubicBezTo>
                <a:cubicBezTo>
                  <a:pt x="33" y="24"/>
                  <a:pt x="23" y="31"/>
                  <a:pt x="13" y="29"/>
                </a:cubicBezTo>
                <a:cubicBezTo>
                  <a:pt x="10" y="22"/>
                  <a:pt x="7" y="14"/>
                  <a:pt x="0" y="11"/>
                </a:cubicBezTo>
              </a:path>
            </a:pathLst>
          </a:custGeom>
          <a:solidFill>
            <a:srgbClr val="EFC36C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 149"/>
          <p:cNvSpPr>
            <a:spLocks/>
          </p:cNvSpPr>
          <p:nvPr/>
        </p:nvSpPr>
        <p:spPr bwMode="gray">
          <a:xfrm>
            <a:off x="11038244" y="2327890"/>
            <a:ext cx="148437" cy="115261"/>
          </a:xfrm>
          <a:custGeom>
            <a:avLst/>
            <a:gdLst/>
            <a:ahLst/>
            <a:cxnLst>
              <a:cxn ang="0">
                <a:pos x="42" y="93"/>
              </a:cxn>
              <a:cxn ang="0">
                <a:pos x="94" y="38"/>
              </a:cxn>
              <a:cxn ang="0">
                <a:pos x="174" y="20"/>
              </a:cxn>
              <a:cxn ang="0">
                <a:pos x="117" y="11"/>
              </a:cxn>
              <a:cxn ang="0">
                <a:pos x="152" y="7"/>
              </a:cxn>
              <a:cxn ang="0">
                <a:pos x="0" y="160"/>
              </a:cxn>
              <a:cxn ang="0">
                <a:pos x="11" y="142"/>
              </a:cxn>
              <a:cxn ang="0">
                <a:pos x="14" y="188"/>
              </a:cxn>
              <a:cxn ang="0">
                <a:pos x="76" y="74"/>
              </a:cxn>
            </a:cxnLst>
            <a:rect l="0" t="0" r="r" b="b"/>
            <a:pathLst>
              <a:path w="174" h="188">
                <a:moveTo>
                  <a:pt x="42" y="93"/>
                </a:moveTo>
                <a:cubicBezTo>
                  <a:pt x="64" y="80"/>
                  <a:pt x="71" y="52"/>
                  <a:pt x="94" y="38"/>
                </a:cubicBezTo>
                <a:cubicBezTo>
                  <a:pt x="120" y="21"/>
                  <a:pt x="148" y="30"/>
                  <a:pt x="174" y="20"/>
                </a:cubicBezTo>
                <a:cubicBezTo>
                  <a:pt x="164" y="5"/>
                  <a:pt x="134" y="6"/>
                  <a:pt x="117" y="11"/>
                </a:cubicBezTo>
                <a:cubicBezTo>
                  <a:pt x="128" y="11"/>
                  <a:pt x="140" y="9"/>
                  <a:pt x="152" y="7"/>
                </a:cubicBezTo>
                <a:cubicBezTo>
                  <a:pt x="65" y="0"/>
                  <a:pt x="0" y="79"/>
                  <a:pt x="0" y="160"/>
                </a:cubicBezTo>
                <a:cubicBezTo>
                  <a:pt x="2" y="148"/>
                  <a:pt x="3" y="151"/>
                  <a:pt x="11" y="142"/>
                </a:cubicBezTo>
                <a:cubicBezTo>
                  <a:pt x="12" y="158"/>
                  <a:pt x="4" y="174"/>
                  <a:pt x="14" y="188"/>
                </a:cubicBezTo>
                <a:cubicBezTo>
                  <a:pt x="24" y="154"/>
                  <a:pt x="39" y="86"/>
                  <a:pt x="76" y="74"/>
                </a:cubicBezTo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14"/>
          <p:cNvGrpSpPr/>
          <p:nvPr/>
        </p:nvGrpSpPr>
        <p:grpSpPr>
          <a:xfrm>
            <a:off x="77298" y="2275226"/>
            <a:ext cx="1268439" cy="3472373"/>
            <a:chOff x="6131286" y="1590582"/>
            <a:chExt cx="1477596" cy="4206900"/>
          </a:xfrm>
        </p:grpSpPr>
        <p:sp>
          <p:nvSpPr>
            <p:cNvPr id="23" name="Freeform 391"/>
            <p:cNvSpPr>
              <a:spLocks/>
            </p:cNvSpPr>
            <p:nvPr/>
          </p:nvSpPr>
          <p:spPr bwMode="gray">
            <a:xfrm>
              <a:off x="6256522" y="3645109"/>
              <a:ext cx="303744" cy="379134"/>
            </a:xfrm>
            <a:custGeom>
              <a:avLst/>
              <a:gdLst/>
              <a:ahLst/>
              <a:cxnLst>
                <a:cxn ang="0">
                  <a:pos x="344" y="369"/>
                </a:cxn>
                <a:cxn ang="0">
                  <a:pos x="287" y="396"/>
                </a:cxn>
                <a:cxn ang="0">
                  <a:pos x="75" y="488"/>
                </a:cxn>
                <a:cxn ang="0">
                  <a:pos x="90" y="245"/>
                </a:cxn>
                <a:cxn ang="0">
                  <a:pos x="129" y="103"/>
                </a:cxn>
                <a:cxn ang="0">
                  <a:pos x="271" y="4"/>
                </a:cxn>
                <a:cxn ang="0">
                  <a:pos x="408" y="290"/>
                </a:cxn>
                <a:cxn ang="0">
                  <a:pos x="299" y="382"/>
                </a:cxn>
              </a:cxnLst>
              <a:rect l="0" t="0" r="r" b="b"/>
              <a:pathLst>
                <a:path w="413" h="515">
                  <a:moveTo>
                    <a:pt x="344" y="369"/>
                  </a:moveTo>
                  <a:cubicBezTo>
                    <a:pt x="331" y="386"/>
                    <a:pt x="310" y="396"/>
                    <a:pt x="287" y="396"/>
                  </a:cubicBezTo>
                  <a:cubicBezTo>
                    <a:pt x="261" y="441"/>
                    <a:pt x="122" y="515"/>
                    <a:pt x="75" y="488"/>
                  </a:cubicBezTo>
                  <a:cubicBezTo>
                    <a:pt x="0" y="445"/>
                    <a:pt x="79" y="316"/>
                    <a:pt x="90" y="245"/>
                  </a:cubicBezTo>
                  <a:cubicBezTo>
                    <a:pt x="99" y="184"/>
                    <a:pt x="84" y="149"/>
                    <a:pt x="129" y="103"/>
                  </a:cubicBezTo>
                  <a:cubicBezTo>
                    <a:pt x="158" y="73"/>
                    <a:pt x="230" y="5"/>
                    <a:pt x="271" y="4"/>
                  </a:cubicBezTo>
                  <a:cubicBezTo>
                    <a:pt x="377" y="0"/>
                    <a:pt x="413" y="213"/>
                    <a:pt x="408" y="290"/>
                  </a:cubicBezTo>
                  <a:cubicBezTo>
                    <a:pt x="366" y="312"/>
                    <a:pt x="328" y="343"/>
                    <a:pt x="299" y="382"/>
                  </a:cubicBezTo>
                </a:path>
              </a:pathLst>
            </a:custGeom>
            <a:solidFill>
              <a:srgbClr val="2A343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4" name="Freeform 392"/>
            <p:cNvSpPr>
              <a:spLocks/>
            </p:cNvSpPr>
            <p:nvPr/>
          </p:nvSpPr>
          <p:spPr bwMode="gray">
            <a:xfrm>
              <a:off x="7183641" y="3633271"/>
              <a:ext cx="222122" cy="292840"/>
            </a:xfrm>
            <a:custGeom>
              <a:avLst/>
              <a:gdLst/>
              <a:ahLst/>
              <a:cxnLst>
                <a:cxn ang="0">
                  <a:pos x="102" y="33"/>
                </a:cxn>
                <a:cxn ang="0">
                  <a:pos x="228" y="207"/>
                </a:cxn>
                <a:cxn ang="0">
                  <a:pos x="290" y="302"/>
                </a:cxn>
                <a:cxn ang="0">
                  <a:pos x="227" y="367"/>
                </a:cxn>
                <a:cxn ang="0">
                  <a:pos x="19" y="272"/>
                </a:cxn>
                <a:cxn ang="0">
                  <a:pos x="115" y="0"/>
                </a:cxn>
              </a:cxnLst>
              <a:rect l="0" t="0" r="r" b="b"/>
              <a:pathLst>
                <a:path w="302" h="398">
                  <a:moveTo>
                    <a:pt x="102" y="33"/>
                  </a:moveTo>
                  <a:cubicBezTo>
                    <a:pt x="180" y="65"/>
                    <a:pt x="180" y="144"/>
                    <a:pt x="228" y="207"/>
                  </a:cubicBezTo>
                  <a:cubicBezTo>
                    <a:pt x="246" y="232"/>
                    <a:pt x="284" y="268"/>
                    <a:pt x="290" y="302"/>
                  </a:cubicBezTo>
                  <a:cubicBezTo>
                    <a:pt x="302" y="363"/>
                    <a:pt x="275" y="349"/>
                    <a:pt x="227" y="367"/>
                  </a:cubicBezTo>
                  <a:cubicBezTo>
                    <a:pt x="140" y="398"/>
                    <a:pt x="43" y="395"/>
                    <a:pt x="19" y="272"/>
                  </a:cubicBezTo>
                  <a:cubicBezTo>
                    <a:pt x="0" y="178"/>
                    <a:pt x="11" y="32"/>
                    <a:pt x="115" y="0"/>
                  </a:cubicBezTo>
                </a:path>
              </a:pathLst>
            </a:custGeom>
            <a:solidFill>
              <a:srgbClr val="2A343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5" name="Freeform 393"/>
            <p:cNvSpPr>
              <a:spLocks/>
            </p:cNvSpPr>
            <p:nvPr/>
          </p:nvSpPr>
          <p:spPr bwMode="gray">
            <a:xfrm>
              <a:off x="6514782" y="5451682"/>
              <a:ext cx="324305" cy="345800"/>
            </a:xfrm>
            <a:custGeom>
              <a:avLst/>
              <a:gdLst/>
              <a:ahLst/>
              <a:cxnLst>
                <a:cxn ang="0">
                  <a:pos x="437" y="8"/>
                </a:cxn>
                <a:cxn ang="0">
                  <a:pos x="424" y="171"/>
                </a:cxn>
                <a:cxn ang="0">
                  <a:pos x="346" y="276"/>
                </a:cxn>
                <a:cxn ang="0">
                  <a:pos x="112" y="445"/>
                </a:cxn>
                <a:cxn ang="0">
                  <a:pos x="78" y="222"/>
                </a:cxn>
                <a:cxn ang="0">
                  <a:pos x="293" y="2"/>
                </a:cxn>
                <a:cxn ang="0">
                  <a:pos x="424" y="41"/>
                </a:cxn>
              </a:cxnLst>
              <a:rect l="0" t="0" r="r" b="b"/>
              <a:pathLst>
                <a:path w="441" h="470">
                  <a:moveTo>
                    <a:pt x="437" y="8"/>
                  </a:moveTo>
                  <a:cubicBezTo>
                    <a:pt x="437" y="56"/>
                    <a:pt x="441" y="128"/>
                    <a:pt x="424" y="171"/>
                  </a:cubicBezTo>
                  <a:cubicBezTo>
                    <a:pt x="408" y="210"/>
                    <a:pt x="368" y="231"/>
                    <a:pt x="346" y="276"/>
                  </a:cubicBezTo>
                  <a:cubicBezTo>
                    <a:pt x="304" y="361"/>
                    <a:pt x="234" y="470"/>
                    <a:pt x="112" y="445"/>
                  </a:cubicBezTo>
                  <a:cubicBezTo>
                    <a:pt x="0" y="422"/>
                    <a:pt x="31" y="294"/>
                    <a:pt x="78" y="222"/>
                  </a:cubicBezTo>
                  <a:cubicBezTo>
                    <a:pt x="145" y="120"/>
                    <a:pt x="155" y="6"/>
                    <a:pt x="293" y="2"/>
                  </a:cubicBezTo>
                  <a:cubicBezTo>
                    <a:pt x="355" y="0"/>
                    <a:pt x="374" y="24"/>
                    <a:pt x="424" y="41"/>
                  </a:cubicBezTo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6" name="Freeform 394"/>
            <p:cNvSpPr>
              <a:spLocks/>
            </p:cNvSpPr>
            <p:nvPr/>
          </p:nvSpPr>
          <p:spPr bwMode="gray">
            <a:xfrm>
              <a:off x="7044386" y="5413363"/>
              <a:ext cx="564496" cy="331158"/>
            </a:xfrm>
            <a:custGeom>
              <a:avLst/>
              <a:gdLst/>
              <a:ahLst/>
              <a:cxnLst>
                <a:cxn ang="0">
                  <a:pos x="50" y="60"/>
                </a:cxn>
                <a:cxn ang="0">
                  <a:pos x="5" y="229"/>
                </a:cxn>
                <a:cxn ang="0">
                  <a:pos x="135" y="283"/>
                </a:cxn>
                <a:cxn ang="0">
                  <a:pos x="237" y="271"/>
                </a:cxn>
                <a:cxn ang="0">
                  <a:pos x="332" y="345"/>
                </a:cxn>
                <a:cxn ang="0">
                  <a:pos x="468" y="386"/>
                </a:cxn>
                <a:cxn ang="0">
                  <a:pos x="663" y="321"/>
                </a:cxn>
                <a:cxn ang="0">
                  <a:pos x="539" y="238"/>
                </a:cxn>
                <a:cxn ang="0">
                  <a:pos x="446" y="140"/>
                </a:cxn>
                <a:cxn ang="0">
                  <a:pos x="266" y="13"/>
                </a:cxn>
                <a:cxn ang="0">
                  <a:pos x="24" y="60"/>
                </a:cxn>
              </a:cxnLst>
              <a:rect l="0" t="0" r="r" b="b"/>
              <a:pathLst>
                <a:path w="767" h="450">
                  <a:moveTo>
                    <a:pt x="50" y="60"/>
                  </a:moveTo>
                  <a:cubicBezTo>
                    <a:pt x="13" y="107"/>
                    <a:pt x="0" y="167"/>
                    <a:pt x="5" y="229"/>
                  </a:cubicBezTo>
                  <a:cubicBezTo>
                    <a:pt x="48" y="241"/>
                    <a:pt x="90" y="278"/>
                    <a:pt x="135" y="283"/>
                  </a:cubicBezTo>
                  <a:cubicBezTo>
                    <a:pt x="189" y="291"/>
                    <a:pt x="182" y="242"/>
                    <a:pt x="237" y="271"/>
                  </a:cubicBezTo>
                  <a:cubicBezTo>
                    <a:pt x="271" y="288"/>
                    <a:pt x="300" y="327"/>
                    <a:pt x="332" y="345"/>
                  </a:cubicBezTo>
                  <a:cubicBezTo>
                    <a:pt x="384" y="375"/>
                    <a:pt x="410" y="375"/>
                    <a:pt x="468" y="386"/>
                  </a:cubicBezTo>
                  <a:cubicBezTo>
                    <a:pt x="528" y="397"/>
                    <a:pt x="767" y="450"/>
                    <a:pt x="663" y="321"/>
                  </a:cubicBezTo>
                  <a:cubicBezTo>
                    <a:pt x="633" y="284"/>
                    <a:pt x="577" y="270"/>
                    <a:pt x="539" y="238"/>
                  </a:cubicBezTo>
                  <a:cubicBezTo>
                    <a:pt x="503" y="208"/>
                    <a:pt x="479" y="171"/>
                    <a:pt x="446" y="140"/>
                  </a:cubicBezTo>
                  <a:cubicBezTo>
                    <a:pt x="395" y="91"/>
                    <a:pt x="336" y="27"/>
                    <a:pt x="266" y="13"/>
                  </a:cubicBezTo>
                  <a:cubicBezTo>
                    <a:pt x="205" y="0"/>
                    <a:pt x="67" y="13"/>
                    <a:pt x="24" y="60"/>
                  </a:cubicBezTo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7" name="Freeform 395"/>
            <p:cNvSpPr>
              <a:spLocks/>
            </p:cNvSpPr>
            <p:nvPr/>
          </p:nvSpPr>
          <p:spPr bwMode="gray">
            <a:xfrm>
              <a:off x="6384561" y="3357253"/>
              <a:ext cx="1037401" cy="2195988"/>
            </a:xfrm>
            <a:custGeom>
              <a:avLst/>
              <a:gdLst/>
              <a:ahLst/>
              <a:cxnLst>
                <a:cxn ang="0">
                  <a:pos x="196" y="75"/>
                </a:cxn>
                <a:cxn ang="0">
                  <a:pos x="73" y="356"/>
                </a:cxn>
                <a:cxn ang="0">
                  <a:pos x="32" y="651"/>
                </a:cxn>
                <a:cxn ang="0">
                  <a:pos x="79" y="787"/>
                </a:cxn>
                <a:cxn ang="0">
                  <a:pos x="86" y="962"/>
                </a:cxn>
                <a:cxn ang="0">
                  <a:pos x="87" y="1136"/>
                </a:cxn>
                <a:cxn ang="0">
                  <a:pos x="131" y="1295"/>
                </a:cxn>
                <a:cxn ang="0">
                  <a:pos x="190" y="1972"/>
                </a:cxn>
                <a:cxn ang="0">
                  <a:pos x="223" y="2117"/>
                </a:cxn>
                <a:cxn ang="0">
                  <a:pos x="210" y="2319"/>
                </a:cxn>
                <a:cxn ang="0">
                  <a:pos x="275" y="2456"/>
                </a:cxn>
                <a:cxn ang="0">
                  <a:pos x="307" y="2632"/>
                </a:cxn>
                <a:cxn ang="0">
                  <a:pos x="345" y="2921"/>
                </a:cxn>
                <a:cxn ang="0">
                  <a:pos x="619" y="2885"/>
                </a:cxn>
                <a:cxn ang="0">
                  <a:pos x="629" y="2593"/>
                </a:cxn>
                <a:cxn ang="0">
                  <a:pos x="567" y="2451"/>
                </a:cxn>
                <a:cxn ang="0">
                  <a:pos x="606" y="2311"/>
                </a:cxn>
                <a:cxn ang="0">
                  <a:pos x="594" y="2000"/>
                </a:cxn>
                <a:cxn ang="0">
                  <a:pos x="601" y="1654"/>
                </a:cxn>
                <a:cxn ang="0">
                  <a:pos x="607" y="1282"/>
                </a:cxn>
                <a:cxn ang="0">
                  <a:pos x="607" y="1104"/>
                </a:cxn>
                <a:cxn ang="0">
                  <a:pos x="621" y="949"/>
                </a:cxn>
                <a:cxn ang="0">
                  <a:pos x="622" y="924"/>
                </a:cxn>
                <a:cxn ang="0">
                  <a:pos x="731" y="1106"/>
                </a:cxn>
                <a:cxn ang="0">
                  <a:pos x="803" y="1360"/>
                </a:cxn>
                <a:cxn ang="0">
                  <a:pos x="909" y="1829"/>
                </a:cxn>
                <a:cxn ang="0">
                  <a:pos x="921" y="2047"/>
                </a:cxn>
                <a:cxn ang="0">
                  <a:pos x="945" y="2333"/>
                </a:cxn>
                <a:cxn ang="0">
                  <a:pos x="909" y="2879"/>
                </a:cxn>
                <a:cxn ang="0">
                  <a:pos x="1242" y="2895"/>
                </a:cxn>
                <a:cxn ang="0">
                  <a:pos x="1286" y="2771"/>
                </a:cxn>
                <a:cxn ang="0">
                  <a:pos x="1307" y="2594"/>
                </a:cxn>
                <a:cxn ang="0">
                  <a:pos x="1312" y="2188"/>
                </a:cxn>
                <a:cxn ang="0">
                  <a:pos x="1384" y="1791"/>
                </a:cxn>
                <a:cxn ang="0">
                  <a:pos x="1346" y="1445"/>
                </a:cxn>
                <a:cxn ang="0">
                  <a:pos x="1292" y="1036"/>
                </a:cxn>
                <a:cxn ang="0">
                  <a:pos x="1240" y="879"/>
                </a:cxn>
                <a:cxn ang="0">
                  <a:pos x="1182" y="736"/>
                </a:cxn>
                <a:cxn ang="0">
                  <a:pos x="1182" y="643"/>
                </a:cxn>
                <a:cxn ang="0">
                  <a:pos x="1206" y="564"/>
                </a:cxn>
                <a:cxn ang="0">
                  <a:pos x="1137" y="447"/>
                </a:cxn>
                <a:cxn ang="0">
                  <a:pos x="1053" y="263"/>
                </a:cxn>
                <a:cxn ang="0">
                  <a:pos x="959" y="83"/>
                </a:cxn>
                <a:cxn ang="0">
                  <a:pos x="492" y="11"/>
                </a:cxn>
                <a:cxn ang="0">
                  <a:pos x="190" y="82"/>
                </a:cxn>
              </a:cxnLst>
              <a:rect l="0" t="0" r="r" b="b"/>
              <a:pathLst>
                <a:path w="1410" h="2984">
                  <a:moveTo>
                    <a:pt x="196" y="75"/>
                  </a:moveTo>
                  <a:cubicBezTo>
                    <a:pt x="106" y="162"/>
                    <a:pt x="72" y="221"/>
                    <a:pt x="73" y="356"/>
                  </a:cubicBezTo>
                  <a:cubicBezTo>
                    <a:pt x="73" y="455"/>
                    <a:pt x="0" y="550"/>
                    <a:pt x="32" y="651"/>
                  </a:cubicBezTo>
                  <a:cubicBezTo>
                    <a:pt x="47" y="699"/>
                    <a:pt x="72" y="735"/>
                    <a:pt x="79" y="787"/>
                  </a:cubicBezTo>
                  <a:cubicBezTo>
                    <a:pt x="87" y="845"/>
                    <a:pt x="86" y="903"/>
                    <a:pt x="86" y="962"/>
                  </a:cubicBezTo>
                  <a:cubicBezTo>
                    <a:pt x="86" y="1017"/>
                    <a:pt x="76" y="1082"/>
                    <a:pt x="87" y="1136"/>
                  </a:cubicBezTo>
                  <a:cubicBezTo>
                    <a:pt x="99" y="1196"/>
                    <a:pt x="131" y="1230"/>
                    <a:pt x="131" y="1295"/>
                  </a:cubicBezTo>
                  <a:cubicBezTo>
                    <a:pt x="134" y="1518"/>
                    <a:pt x="133" y="1760"/>
                    <a:pt x="190" y="1972"/>
                  </a:cubicBezTo>
                  <a:cubicBezTo>
                    <a:pt x="203" y="2021"/>
                    <a:pt x="226" y="2060"/>
                    <a:pt x="223" y="2117"/>
                  </a:cubicBezTo>
                  <a:cubicBezTo>
                    <a:pt x="219" y="2182"/>
                    <a:pt x="197" y="2251"/>
                    <a:pt x="210" y="2319"/>
                  </a:cubicBezTo>
                  <a:cubicBezTo>
                    <a:pt x="219" y="2371"/>
                    <a:pt x="261" y="2406"/>
                    <a:pt x="275" y="2456"/>
                  </a:cubicBezTo>
                  <a:cubicBezTo>
                    <a:pt x="290" y="2510"/>
                    <a:pt x="302" y="2576"/>
                    <a:pt x="307" y="2632"/>
                  </a:cubicBezTo>
                  <a:cubicBezTo>
                    <a:pt x="317" y="2735"/>
                    <a:pt x="250" y="2849"/>
                    <a:pt x="345" y="2921"/>
                  </a:cubicBezTo>
                  <a:cubicBezTo>
                    <a:pt x="428" y="2984"/>
                    <a:pt x="569" y="2964"/>
                    <a:pt x="619" y="2885"/>
                  </a:cubicBezTo>
                  <a:cubicBezTo>
                    <a:pt x="687" y="2777"/>
                    <a:pt x="670" y="2704"/>
                    <a:pt x="629" y="2593"/>
                  </a:cubicBezTo>
                  <a:cubicBezTo>
                    <a:pt x="611" y="2547"/>
                    <a:pt x="575" y="2500"/>
                    <a:pt x="567" y="2451"/>
                  </a:cubicBezTo>
                  <a:cubicBezTo>
                    <a:pt x="558" y="2394"/>
                    <a:pt x="592" y="2359"/>
                    <a:pt x="606" y="2311"/>
                  </a:cubicBezTo>
                  <a:cubicBezTo>
                    <a:pt x="639" y="2199"/>
                    <a:pt x="604" y="2104"/>
                    <a:pt x="594" y="2000"/>
                  </a:cubicBezTo>
                  <a:cubicBezTo>
                    <a:pt x="584" y="1880"/>
                    <a:pt x="601" y="1772"/>
                    <a:pt x="601" y="1654"/>
                  </a:cubicBezTo>
                  <a:cubicBezTo>
                    <a:pt x="601" y="1528"/>
                    <a:pt x="614" y="1407"/>
                    <a:pt x="607" y="1282"/>
                  </a:cubicBezTo>
                  <a:cubicBezTo>
                    <a:pt x="604" y="1224"/>
                    <a:pt x="605" y="1162"/>
                    <a:pt x="607" y="1104"/>
                  </a:cubicBezTo>
                  <a:cubicBezTo>
                    <a:pt x="609" y="1067"/>
                    <a:pt x="605" y="982"/>
                    <a:pt x="621" y="949"/>
                  </a:cubicBezTo>
                  <a:cubicBezTo>
                    <a:pt x="623" y="944"/>
                    <a:pt x="621" y="930"/>
                    <a:pt x="622" y="924"/>
                  </a:cubicBezTo>
                  <a:cubicBezTo>
                    <a:pt x="684" y="947"/>
                    <a:pt x="714" y="1047"/>
                    <a:pt x="731" y="1106"/>
                  </a:cubicBezTo>
                  <a:cubicBezTo>
                    <a:pt x="756" y="1191"/>
                    <a:pt x="788" y="1274"/>
                    <a:pt x="803" y="1360"/>
                  </a:cubicBezTo>
                  <a:cubicBezTo>
                    <a:pt x="831" y="1521"/>
                    <a:pt x="885" y="1669"/>
                    <a:pt x="909" y="1829"/>
                  </a:cubicBezTo>
                  <a:cubicBezTo>
                    <a:pt x="1006" y="1843"/>
                    <a:pt x="927" y="1994"/>
                    <a:pt x="921" y="2047"/>
                  </a:cubicBezTo>
                  <a:cubicBezTo>
                    <a:pt x="909" y="2146"/>
                    <a:pt x="954" y="2232"/>
                    <a:pt x="945" y="2333"/>
                  </a:cubicBezTo>
                  <a:cubicBezTo>
                    <a:pt x="930" y="2511"/>
                    <a:pt x="901" y="2701"/>
                    <a:pt x="909" y="2879"/>
                  </a:cubicBezTo>
                  <a:cubicBezTo>
                    <a:pt x="1023" y="2891"/>
                    <a:pt x="1133" y="2965"/>
                    <a:pt x="1242" y="2895"/>
                  </a:cubicBezTo>
                  <a:cubicBezTo>
                    <a:pt x="1296" y="2860"/>
                    <a:pt x="1283" y="2844"/>
                    <a:pt x="1286" y="2771"/>
                  </a:cubicBezTo>
                  <a:cubicBezTo>
                    <a:pt x="1288" y="2708"/>
                    <a:pt x="1298" y="2652"/>
                    <a:pt x="1307" y="2594"/>
                  </a:cubicBezTo>
                  <a:cubicBezTo>
                    <a:pt x="1326" y="2462"/>
                    <a:pt x="1305" y="2322"/>
                    <a:pt x="1312" y="2188"/>
                  </a:cubicBezTo>
                  <a:cubicBezTo>
                    <a:pt x="1319" y="2053"/>
                    <a:pt x="1355" y="1920"/>
                    <a:pt x="1384" y="1791"/>
                  </a:cubicBezTo>
                  <a:cubicBezTo>
                    <a:pt x="1410" y="1674"/>
                    <a:pt x="1389" y="1551"/>
                    <a:pt x="1346" y="1445"/>
                  </a:cubicBezTo>
                  <a:cubicBezTo>
                    <a:pt x="1295" y="1315"/>
                    <a:pt x="1311" y="1172"/>
                    <a:pt x="1292" y="1036"/>
                  </a:cubicBezTo>
                  <a:cubicBezTo>
                    <a:pt x="1283" y="969"/>
                    <a:pt x="1278" y="933"/>
                    <a:pt x="1240" y="879"/>
                  </a:cubicBezTo>
                  <a:cubicBezTo>
                    <a:pt x="1207" y="832"/>
                    <a:pt x="1185" y="795"/>
                    <a:pt x="1182" y="736"/>
                  </a:cubicBezTo>
                  <a:cubicBezTo>
                    <a:pt x="1180" y="707"/>
                    <a:pt x="1177" y="671"/>
                    <a:pt x="1182" y="643"/>
                  </a:cubicBezTo>
                  <a:cubicBezTo>
                    <a:pt x="1186" y="615"/>
                    <a:pt x="1205" y="590"/>
                    <a:pt x="1206" y="564"/>
                  </a:cubicBezTo>
                  <a:cubicBezTo>
                    <a:pt x="1208" y="513"/>
                    <a:pt x="1169" y="484"/>
                    <a:pt x="1137" y="447"/>
                  </a:cubicBezTo>
                  <a:cubicBezTo>
                    <a:pt x="1089" y="389"/>
                    <a:pt x="1065" y="337"/>
                    <a:pt x="1053" y="263"/>
                  </a:cubicBezTo>
                  <a:cubicBezTo>
                    <a:pt x="1038" y="178"/>
                    <a:pt x="1003" y="148"/>
                    <a:pt x="959" y="83"/>
                  </a:cubicBezTo>
                  <a:cubicBezTo>
                    <a:pt x="809" y="57"/>
                    <a:pt x="649" y="33"/>
                    <a:pt x="492" y="11"/>
                  </a:cubicBezTo>
                  <a:cubicBezTo>
                    <a:pt x="413" y="0"/>
                    <a:pt x="246" y="15"/>
                    <a:pt x="190" y="82"/>
                  </a:cubicBezTo>
                </a:path>
              </a:pathLst>
            </a:custGeom>
            <a:solidFill>
              <a:srgbClr val="9999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8" name="Freeform 400"/>
            <p:cNvSpPr>
              <a:spLocks/>
            </p:cNvSpPr>
            <p:nvPr/>
          </p:nvSpPr>
          <p:spPr bwMode="gray">
            <a:xfrm>
              <a:off x="6438768" y="3439809"/>
              <a:ext cx="728050" cy="181000"/>
            </a:xfrm>
            <a:custGeom>
              <a:avLst/>
              <a:gdLst/>
              <a:ahLst/>
              <a:cxnLst>
                <a:cxn ang="0">
                  <a:pos x="64" y="22"/>
                </a:cxn>
                <a:cxn ang="0">
                  <a:pos x="278" y="61"/>
                </a:cxn>
                <a:cxn ang="0">
                  <a:pos x="494" y="74"/>
                </a:cxn>
                <a:cxn ang="0">
                  <a:pos x="736" y="72"/>
                </a:cxn>
                <a:cxn ang="0">
                  <a:pos x="968" y="42"/>
                </a:cxn>
                <a:cxn ang="0">
                  <a:pos x="755" y="217"/>
                </a:cxn>
                <a:cxn ang="0">
                  <a:pos x="423" y="237"/>
                </a:cxn>
                <a:cxn ang="0">
                  <a:pos x="142" y="165"/>
                </a:cxn>
                <a:cxn ang="0">
                  <a:pos x="12" y="133"/>
                </a:cxn>
                <a:cxn ang="0">
                  <a:pos x="64" y="9"/>
                </a:cxn>
              </a:cxnLst>
              <a:rect l="0" t="0" r="r" b="b"/>
              <a:pathLst>
                <a:path w="989" h="246">
                  <a:moveTo>
                    <a:pt x="64" y="22"/>
                  </a:moveTo>
                  <a:cubicBezTo>
                    <a:pt x="117" y="11"/>
                    <a:pt x="219" y="52"/>
                    <a:pt x="278" y="61"/>
                  </a:cubicBezTo>
                  <a:cubicBezTo>
                    <a:pt x="351" y="72"/>
                    <a:pt x="416" y="74"/>
                    <a:pt x="494" y="74"/>
                  </a:cubicBezTo>
                  <a:cubicBezTo>
                    <a:pt x="575" y="74"/>
                    <a:pt x="659" y="84"/>
                    <a:pt x="736" y="72"/>
                  </a:cubicBezTo>
                  <a:cubicBezTo>
                    <a:pt x="817" y="60"/>
                    <a:pt x="883" y="38"/>
                    <a:pt x="968" y="42"/>
                  </a:cubicBezTo>
                  <a:cubicBezTo>
                    <a:pt x="989" y="190"/>
                    <a:pt x="876" y="211"/>
                    <a:pt x="755" y="217"/>
                  </a:cubicBezTo>
                  <a:cubicBezTo>
                    <a:pt x="645" y="223"/>
                    <a:pt x="531" y="246"/>
                    <a:pt x="423" y="237"/>
                  </a:cubicBezTo>
                  <a:cubicBezTo>
                    <a:pt x="328" y="229"/>
                    <a:pt x="238" y="182"/>
                    <a:pt x="142" y="165"/>
                  </a:cubicBezTo>
                  <a:cubicBezTo>
                    <a:pt x="93" y="157"/>
                    <a:pt x="30" y="186"/>
                    <a:pt x="12" y="133"/>
                  </a:cubicBezTo>
                  <a:cubicBezTo>
                    <a:pt x="0" y="99"/>
                    <a:pt x="20" y="0"/>
                    <a:pt x="64" y="9"/>
                  </a:cubicBezTo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9" name="Freeform 401"/>
            <p:cNvSpPr>
              <a:spLocks/>
            </p:cNvSpPr>
            <p:nvPr/>
          </p:nvSpPr>
          <p:spPr bwMode="gray">
            <a:xfrm>
              <a:off x="6749365" y="3479685"/>
              <a:ext cx="204054" cy="165423"/>
            </a:xfrm>
            <a:custGeom>
              <a:avLst/>
              <a:gdLst/>
              <a:ahLst/>
              <a:cxnLst>
                <a:cxn ang="0">
                  <a:pos x="14" y="40"/>
                </a:cxn>
                <a:cxn ang="0">
                  <a:pos x="110" y="21"/>
                </a:cxn>
                <a:cxn ang="0">
                  <a:pos x="204" y="165"/>
                </a:cxn>
                <a:cxn ang="0">
                  <a:pos x="2" y="201"/>
                </a:cxn>
                <a:cxn ang="0">
                  <a:pos x="2" y="171"/>
                </a:cxn>
                <a:cxn ang="0">
                  <a:pos x="184" y="138"/>
                </a:cxn>
                <a:cxn ang="0">
                  <a:pos x="14" y="53"/>
                </a:cxn>
              </a:cxnLst>
              <a:rect l="0" t="0" r="r" b="b"/>
              <a:pathLst>
                <a:path w="277" h="225">
                  <a:moveTo>
                    <a:pt x="14" y="40"/>
                  </a:moveTo>
                  <a:cubicBezTo>
                    <a:pt x="25" y="0"/>
                    <a:pt x="77" y="13"/>
                    <a:pt x="110" y="21"/>
                  </a:cubicBezTo>
                  <a:cubicBezTo>
                    <a:pt x="146" y="65"/>
                    <a:pt x="277" y="65"/>
                    <a:pt x="204" y="165"/>
                  </a:cubicBezTo>
                  <a:cubicBezTo>
                    <a:pt x="165" y="220"/>
                    <a:pt x="59" y="225"/>
                    <a:pt x="2" y="201"/>
                  </a:cubicBezTo>
                  <a:cubicBezTo>
                    <a:pt x="0" y="192"/>
                    <a:pt x="0" y="181"/>
                    <a:pt x="2" y="171"/>
                  </a:cubicBezTo>
                  <a:cubicBezTo>
                    <a:pt x="46" y="169"/>
                    <a:pt x="173" y="202"/>
                    <a:pt x="184" y="138"/>
                  </a:cubicBezTo>
                  <a:cubicBezTo>
                    <a:pt x="196" y="62"/>
                    <a:pt x="58" y="65"/>
                    <a:pt x="14" y="53"/>
                  </a:cubicBezTo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0" name="Freeform 402"/>
            <p:cNvSpPr>
              <a:spLocks/>
            </p:cNvSpPr>
            <p:nvPr/>
          </p:nvSpPr>
          <p:spPr bwMode="gray">
            <a:xfrm>
              <a:off x="6413845" y="2264711"/>
              <a:ext cx="800637" cy="1236158"/>
            </a:xfrm>
            <a:custGeom>
              <a:avLst/>
              <a:gdLst/>
              <a:ahLst/>
              <a:cxnLst>
                <a:cxn ang="0">
                  <a:pos x="326" y="79"/>
                </a:cxn>
                <a:cxn ang="0">
                  <a:pos x="223" y="165"/>
                </a:cxn>
                <a:cxn ang="0">
                  <a:pos x="176" y="376"/>
                </a:cxn>
                <a:cxn ang="0">
                  <a:pos x="125" y="636"/>
                </a:cxn>
                <a:cxn ang="0">
                  <a:pos x="85" y="954"/>
                </a:cxn>
                <a:cxn ang="0">
                  <a:pos x="32" y="1171"/>
                </a:cxn>
                <a:cxn ang="0">
                  <a:pos x="21" y="1390"/>
                </a:cxn>
                <a:cxn ang="0">
                  <a:pos x="67" y="1561"/>
                </a:cxn>
                <a:cxn ang="0">
                  <a:pos x="209" y="1652"/>
                </a:cxn>
                <a:cxn ang="0">
                  <a:pos x="392" y="1658"/>
                </a:cxn>
                <a:cxn ang="0">
                  <a:pos x="561" y="1671"/>
                </a:cxn>
                <a:cxn ang="0">
                  <a:pos x="900" y="1658"/>
                </a:cxn>
                <a:cxn ang="0">
                  <a:pos x="1045" y="1612"/>
                </a:cxn>
                <a:cxn ang="0">
                  <a:pos x="1070" y="1374"/>
                </a:cxn>
                <a:cxn ang="0">
                  <a:pos x="1076" y="805"/>
                </a:cxn>
                <a:cxn ang="0">
                  <a:pos x="835" y="125"/>
                </a:cxn>
                <a:cxn ang="0">
                  <a:pos x="723" y="47"/>
                </a:cxn>
                <a:cxn ang="0">
                  <a:pos x="599" y="52"/>
                </a:cxn>
                <a:cxn ang="0">
                  <a:pos x="300" y="79"/>
                </a:cxn>
              </a:cxnLst>
              <a:rect l="0" t="0" r="r" b="b"/>
              <a:pathLst>
                <a:path w="1088" h="1680">
                  <a:moveTo>
                    <a:pt x="326" y="79"/>
                  </a:moveTo>
                  <a:cubicBezTo>
                    <a:pt x="297" y="119"/>
                    <a:pt x="251" y="133"/>
                    <a:pt x="223" y="165"/>
                  </a:cubicBezTo>
                  <a:cubicBezTo>
                    <a:pt x="172" y="225"/>
                    <a:pt x="180" y="301"/>
                    <a:pt x="176" y="376"/>
                  </a:cubicBezTo>
                  <a:cubicBezTo>
                    <a:pt x="172" y="466"/>
                    <a:pt x="137" y="547"/>
                    <a:pt x="125" y="636"/>
                  </a:cubicBezTo>
                  <a:cubicBezTo>
                    <a:pt x="111" y="743"/>
                    <a:pt x="107" y="850"/>
                    <a:pt x="85" y="954"/>
                  </a:cubicBezTo>
                  <a:cubicBezTo>
                    <a:pt x="69" y="1026"/>
                    <a:pt x="40" y="1095"/>
                    <a:pt x="32" y="1171"/>
                  </a:cubicBezTo>
                  <a:cubicBezTo>
                    <a:pt x="25" y="1244"/>
                    <a:pt x="31" y="1322"/>
                    <a:pt x="21" y="1390"/>
                  </a:cubicBezTo>
                  <a:cubicBezTo>
                    <a:pt x="9" y="1472"/>
                    <a:pt x="0" y="1515"/>
                    <a:pt x="67" y="1561"/>
                  </a:cubicBezTo>
                  <a:cubicBezTo>
                    <a:pt x="111" y="1592"/>
                    <a:pt x="154" y="1641"/>
                    <a:pt x="209" y="1652"/>
                  </a:cubicBezTo>
                  <a:cubicBezTo>
                    <a:pt x="266" y="1663"/>
                    <a:pt x="334" y="1652"/>
                    <a:pt x="392" y="1658"/>
                  </a:cubicBezTo>
                  <a:cubicBezTo>
                    <a:pt x="446" y="1663"/>
                    <a:pt x="503" y="1671"/>
                    <a:pt x="561" y="1671"/>
                  </a:cubicBezTo>
                  <a:cubicBezTo>
                    <a:pt x="674" y="1671"/>
                    <a:pt x="793" y="1680"/>
                    <a:pt x="900" y="1658"/>
                  </a:cubicBezTo>
                  <a:cubicBezTo>
                    <a:pt x="942" y="1650"/>
                    <a:pt x="1014" y="1649"/>
                    <a:pt x="1045" y="1612"/>
                  </a:cubicBezTo>
                  <a:cubicBezTo>
                    <a:pt x="1088" y="1561"/>
                    <a:pt x="1070" y="1445"/>
                    <a:pt x="1070" y="1374"/>
                  </a:cubicBezTo>
                  <a:cubicBezTo>
                    <a:pt x="1070" y="1184"/>
                    <a:pt x="1077" y="994"/>
                    <a:pt x="1076" y="805"/>
                  </a:cubicBezTo>
                  <a:cubicBezTo>
                    <a:pt x="1076" y="561"/>
                    <a:pt x="1059" y="262"/>
                    <a:pt x="835" y="125"/>
                  </a:cubicBezTo>
                  <a:cubicBezTo>
                    <a:pt x="796" y="101"/>
                    <a:pt x="760" y="73"/>
                    <a:pt x="723" y="47"/>
                  </a:cubicBezTo>
                  <a:cubicBezTo>
                    <a:pt x="656" y="0"/>
                    <a:pt x="653" y="1"/>
                    <a:pt x="599" y="52"/>
                  </a:cubicBezTo>
                  <a:cubicBezTo>
                    <a:pt x="500" y="143"/>
                    <a:pt x="422" y="79"/>
                    <a:pt x="300" y="79"/>
                  </a:cubicBezTo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1" name="Freeform 409"/>
            <p:cNvSpPr>
              <a:spLocks/>
            </p:cNvSpPr>
            <p:nvPr/>
          </p:nvSpPr>
          <p:spPr bwMode="gray">
            <a:xfrm>
              <a:off x="6615407" y="2137294"/>
              <a:ext cx="328355" cy="403122"/>
            </a:xfrm>
            <a:custGeom>
              <a:avLst/>
              <a:gdLst/>
              <a:ahLst/>
              <a:cxnLst>
                <a:cxn ang="0">
                  <a:pos x="26" y="83"/>
                </a:cxn>
                <a:cxn ang="0">
                  <a:pos x="386" y="365"/>
                </a:cxn>
                <a:cxn ang="0">
                  <a:pos x="370" y="110"/>
                </a:cxn>
                <a:cxn ang="0">
                  <a:pos x="46" y="102"/>
                </a:cxn>
              </a:cxnLst>
              <a:rect l="0" t="0" r="r" b="b"/>
              <a:pathLst>
                <a:path w="446" h="548">
                  <a:moveTo>
                    <a:pt x="26" y="83"/>
                  </a:moveTo>
                  <a:cubicBezTo>
                    <a:pt x="0" y="271"/>
                    <a:pt x="191" y="548"/>
                    <a:pt x="386" y="365"/>
                  </a:cubicBezTo>
                  <a:cubicBezTo>
                    <a:pt x="446" y="309"/>
                    <a:pt x="413" y="170"/>
                    <a:pt x="370" y="110"/>
                  </a:cubicBezTo>
                  <a:cubicBezTo>
                    <a:pt x="290" y="0"/>
                    <a:pt x="139" y="48"/>
                    <a:pt x="46" y="102"/>
                  </a:cubicBezTo>
                </a:path>
              </a:pathLst>
            </a:custGeom>
            <a:solidFill>
              <a:srgbClr val="F4DDC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2" name="Freeform 410"/>
            <p:cNvSpPr>
              <a:spLocks/>
            </p:cNvSpPr>
            <p:nvPr/>
          </p:nvSpPr>
          <p:spPr bwMode="gray">
            <a:xfrm>
              <a:off x="6625064" y="2176236"/>
              <a:ext cx="290659" cy="196577"/>
            </a:xfrm>
            <a:custGeom>
              <a:avLst/>
              <a:gdLst/>
              <a:ahLst/>
              <a:cxnLst>
                <a:cxn ang="0">
                  <a:pos x="0" y="57"/>
                </a:cxn>
                <a:cxn ang="0">
                  <a:pos x="114" y="220"/>
                </a:cxn>
                <a:cxn ang="0">
                  <a:pos x="327" y="207"/>
                </a:cxn>
                <a:cxn ang="0">
                  <a:pos x="390" y="0"/>
                </a:cxn>
              </a:cxnLst>
              <a:rect l="0" t="0" r="r" b="b"/>
              <a:pathLst>
                <a:path w="395" h="267">
                  <a:moveTo>
                    <a:pt x="0" y="57"/>
                  </a:moveTo>
                  <a:cubicBezTo>
                    <a:pt x="21" y="138"/>
                    <a:pt x="43" y="178"/>
                    <a:pt x="114" y="220"/>
                  </a:cubicBezTo>
                  <a:cubicBezTo>
                    <a:pt x="179" y="260"/>
                    <a:pt x="261" y="267"/>
                    <a:pt x="327" y="207"/>
                  </a:cubicBezTo>
                  <a:cubicBezTo>
                    <a:pt x="395" y="147"/>
                    <a:pt x="385" y="88"/>
                    <a:pt x="390" y="0"/>
                  </a:cubicBezTo>
                </a:path>
              </a:pathLst>
            </a:custGeom>
            <a:solidFill>
              <a:srgbClr val="E2CEC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3" name="Freeform 411"/>
            <p:cNvSpPr>
              <a:spLocks/>
            </p:cNvSpPr>
            <p:nvPr/>
          </p:nvSpPr>
          <p:spPr bwMode="gray">
            <a:xfrm>
              <a:off x="6502944" y="1724515"/>
              <a:ext cx="478202" cy="593780"/>
            </a:xfrm>
            <a:custGeom>
              <a:avLst/>
              <a:gdLst/>
              <a:ahLst/>
              <a:cxnLst>
                <a:cxn ang="0">
                  <a:pos x="120" y="363"/>
                </a:cxn>
                <a:cxn ang="0">
                  <a:pos x="140" y="611"/>
                </a:cxn>
                <a:cxn ang="0">
                  <a:pos x="284" y="761"/>
                </a:cxn>
                <a:cxn ang="0">
                  <a:pos x="497" y="748"/>
                </a:cxn>
                <a:cxn ang="0">
                  <a:pos x="578" y="540"/>
                </a:cxn>
                <a:cxn ang="0">
                  <a:pos x="608" y="538"/>
                </a:cxn>
                <a:cxn ang="0">
                  <a:pos x="642" y="415"/>
                </a:cxn>
                <a:cxn ang="0">
                  <a:pos x="597" y="296"/>
                </a:cxn>
                <a:cxn ang="0">
                  <a:pos x="476" y="77"/>
                </a:cxn>
                <a:cxn ang="0">
                  <a:pos x="87" y="342"/>
                </a:cxn>
                <a:cxn ang="0">
                  <a:pos x="82" y="532"/>
                </a:cxn>
                <a:cxn ang="0">
                  <a:pos x="127" y="585"/>
                </a:cxn>
              </a:cxnLst>
              <a:rect l="0" t="0" r="r" b="b"/>
              <a:pathLst>
                <a:path w="650" h="807">
                  <a:moveTo>
                    <a:pt x="120" y="363"/>
                  </a:moveTo>
                  <a:cubicBezTo>
                    <a:pt x="120" y="450"/>
                    <a:pt x="119" y="530"/>
                    <a:pt x="140" y="611"/>
                  </a:cubicBezTo>
                  <a:cubicBezTo>
                    <a:pt x="161" y="693"/>
                    <a:pt x="213" y="719"/>
                    <a:pt x="284" y="761"/>
                  </a:cubicBezTo>
                  <a:cubicBezTo>
                    <a:pt x="349" y="801"/>
                    <a:pt x="431" y="807"/>
                    <a:pt x="497" y="748"/>
                  </a:cubicBezTo>
                  <a:cubicBezTo>
                    <a:pt x="565" y="687"/>
                    <a:pt x="573" y="628"/>
                    <a:pt x="578" y="540"/>
                  </a:cubicBezTo>
                  <a:cubicBezTo>
                    <a:pt x="587" y="541"/>
                    <a:pt x="600" y="537"/>
                    <a:pt x="608" y="538"/>
                  </a:cubicBezTo>
                  <a:cubicBezTo>
                    <a:pt x="630" y="496"/>
                    <a:pt x="650" y="470"/>
                    <a:pt x="642" y="415"/>
                  </a:cubicBezTo>
                  <a:cubicBezTo>
                    <a:pt x="635" y="362"/>
                    <a:pt x="605" y="352"/>
                    <a:pt x="597" y="296"/>
                  </a:cubicBezTo>
                  <a:cubicBezTo>
                    <a:pt x="583" y="205"/>
                    <a:pt x="567" y="114"/>
                    <a:pt x="476" y="77"/>
                  </a:cubicBezTo>
                  <a:cubicBezTo>
                    <a:pt x="285" y="0"/>
                    <a:pt x="74" y="133"/>
                    <a:pt x="87" y="342"/>
                  </a:cubicBezTo>
                  <a:cubicBezTo>
                    <a:pt x="0" y="360"/>
                    <a:pt x="58" y="488"/>
                    <a:pt x="82" y="532"/>
                  </a:cubicBezTo>
                  <a:cubicBezTo>
                    <a:pt x="111" y="534"/>
                    <a:pt x="124" y="559"/>
                    <a:pt x="127" y="585"/>
                  </a:cubicBezTo>
                </a:path>
              </a:pathLst>
            </a:custGeom>
            <a:solidFill>
              <a:srgbClr val="F4DDC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4" name="Freeform 412"/>
            <p:cNvSpPr>
              <a:spLocks/>
            </p:cNvSpPr>
            <p:nvPr/>
          </p:nvSpPr>
          <p:spPr bwMode="gray">
            <a:xfrm>
              <a:off x="6297644" y="3567849"/>
              <a:ext cx="224303" cy="290036"/>
            </a:xfrm>
            <a:custGeom>
              <a:avLst/>
              <a:gdLst/>
              <a:ahLst/>
              <a:cxnLst>
                <a:cxn ang="0">
                  <a:pos x="54" y="180"/>
                </a:cxn>
                <a:cxn ang="0">
                  <a:pos x="124" y="312"/>
                </a:cxn>
                <a:cxn ang="0">
                  <a:pos x="248" y="388"/>
                </a:cxn>
                <a:cxn ang="0">
                  <a:pos x="295" y="278"/>
                </a:cxn>
                <a:cxn ang="0">
                  <a:pos x="225" y="166"/>
                </a:cxn>
                <a:cxn ang="0">
                  <a:pos x="27" y="161"/>
                </a:cxn>
              </a:cxnLst>
              <a:rect l="0" t="0" r="r" b="b"/>
              <a:pathLst>
                <a:path w="305" h="394">
                  <a:moveTo>
                    <a:pt x="54" y="180"/>
                  </a:moveTo>
                  <a:cubicBezTo>
                    <a:pt x="51" y="221"/>
                    <a:pt x="101" y="280"/>
                    <a:pt x="124" y="312"/>
                  </a:cubicBezTo>
                  <a:cubicBezTo>
                    <a:pt x="155" y="357"/>
                    <a:pt x="188" y="394"/>
                    <a:pt x="248" y="388"/>
                  </a:cubicBezTo>
                  <a:cubicBezTo>
                    <a:pt x="261" y="346"/>
                    <a:pt x="289" y="322"/>
                    <a:pt x="295" y="278"/>
                  </a:cubicBezTo>
                  <a:cubicBezTo>
                    <a:pt x="305" y="206"/>
                    <a:pt x="278" y="202"/>
                    <a:pt x="225" y="166"/>
                  </a:cubicBezTo>
                  <a:cubicBezTo>
                    <a:pt x="188" y="140"/>
                    <a:pt x="0" y="0"/>
                    <a:pt x="27" y="161"/>
                  </a:cubicBezTo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5" name="Freeform 413"/>
            <p:cNvSpPr>
              <a:spLocks/>
            </p:cNvSpPr>
            <p:nvPr/>
          </p:nvSpPr>
          <p:spPr bwMode="gray">
            <a:xfrm>
              <a:off x="7153422" y="3553207"/>
              <a:ext cx="180377" cy="270098"/>
            </a:xfrm>
            <a:custGeom>
              <a:avLst/>
              <a:gdLst/>
              <a:ahLst/>
              <a:cxnLst>
                <a:cxn ang="0">
                  <a:pos x="215" y="161"/>
                </a:cxn>
                <a:cxn ang="0">
                  <a:pos x="170" y="247"/>
                </a:cxn>
                <a:cxn ang="0">
                  <a:pos x="71" y="357"/>
                </a:cxn>
                <a:cxn ang="0">
                  <a:pos x="6" y="227"/>
                </a:cxn>
                <a:cxn ang="0">
                  <a:pos x="221" y="148"/>
                </a:cxn>
              </a:cxnLst>
              <a:rect l="0" t="0" r="r" b="b"/>
              <a:pathLst>
                <a:path w="245" h="367">
                  <a:moveTo>
                    <a:pt x="215" y="161"/>
                  </a:moveTo>
                  <a:cubicBezTo>
                    <a:pt x="237" y="200"/>
                    <a:pt x="202" y="231"/>
                    <a:pt x="170" y="247"/>
                  </a:cubicBezTo>
                  <a:cubicBezTo>
                    <a:pt x="170" y="302"/>
                    <a:pt x="133" y="367"/>
                    <a:pt x="71" y="357"/>
                  </a:cubicBezTo>
                  <a:cubicBezTo>
                    <a:pt x="22" y="349"/>
                    <a:pt x="0" y="278"/>
                    <a:pt x="6" y="227"/>
                  </a:cubicBezTo>
                  <a:cubicBezTo>
                    <a:pt x="17" y="135"/>
                    <a:pt x="245" y="0"/>
                    <a:pt x="221" y="148"/>
                  </a:cubicBezTo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6" name="Freeform 414"/>
            <p:cNvSpPr>
              <a:spLocks/>
            </p:cNvSpPr>
            <p:nvPr/>
          </p:nvSpPr>
          <p:spPr bwMode="gray">
            <a:xfrm>
              <a:off x="6348424" y="3672212"/>
              <a:ext cx="136140" cy="190034"/>
            </a:xfrm>
            <a:custGeom>
              <a:avLst/>
              <a:gdLst/>
              <a:ahLst/>
              <a:cxnLst>
                <a:cxn ang="0">
                  <a:pos x="110" y="4"/>
                </a:cxn>
                <a:cxn ang="0">
                  <a:pos x="74" y="71"/>
                </a:cxn>
                <a:cxn ang="0">
                  <a:pos x="74" y="134"/>
                </a:cxn>
                <a:cxn ang="0">
                  <a:pos x="178" y="229"/>
                </a:cxn>
                <a:cxn ang="0">
                  <a:pos x="126" y="249"/>
                </a:cxn>
                <a:cxn ang="0">
                  <a:pos x="73" y="210"/>
                </a:cxn>
                <a:cxn ang="0">
                  <a:pos x="10" y="90"/>
                </a:cxn>
                <a:cxn ang="0">
                  <a:pos x="107" y="0"/>
                </a:cxn>
              </a:cxnLst>
              <a:rect l="0" t="0" r="r" b="b"/>
              <a:pathLst>
                <a:path w="185" h="258">
                  <a:moveTo>
                    <a:pt x="110" y="4"/>
                  </a:moveTo>
                  <a:cubicBezTo>
                    <a:pt x="132" y="37"/>
                    <a:pt x="94" y="53"/>
                    <a:pt x="74" y="71"/>
                  </a:cubicBezTo>
                  <a:cubicBezTo>
                    <a:pt x="44" y="99"/>
                    <a:pt x="53" y="104"/>
                    <a:pt x="74" y="134"/>
                  </a:cubicBezTo>
                  <a:cubicBezTo>
                    <a:pt x="106" y="179"/>
                    <a:pt x="109" y="228"/>
                    <a:pt x="178" y="229"/>
                  </a:cubicBezTo>
                  <a:cubicBezTo>
                    <a:pt x="185" y="258"/>
                    <a:pt x="143" y="255"/>
                    <a:pt x="126" y="249"/>
                  </a:cubicBezTo>
                  <a:cubicBezTo>
                    <a:pt x="110" y="244"/>
                    <a:pt x="85" y="223"/>
                    <a:pt x="73" y="210"/>
                  </a:cubicBezTo>
                  <a:cubicBezTo>
                    <a:pt x="46" y="182"/>
                    <a:pt x="0" y="133"/>
                    <a:pt x="10" y="90"/>
                  </a:cubicBezTo>
                  <a:cubicBezTo>
                    <a:pt x="20" y="49"/>
                    <a:pt x="76" y="24"/>
                    <a:pt x="107" y="0"/>
                  </a:cubicBezTo>
                </a:path>
              </a:pathLst>
            </a:cu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7" name="Freeform 419"/>
            <p:cNvSpPr>
              <a:spLocks/>
            </p:cNvSpPr>
            <p:nvPr/>
          </p:nvSpPr>
          <p:spPr bwMode="gray">
            <a:xfrm>
              <a:off x="6762761" y="2319852"/>
              <a:ext cx="239880" cy="247045"/>
            </a:xfrm>
            <a:custGeom>
              <a:avLst/>
              <a:gdLst/>
              <a:ahLst/>
              <a:cxnLst>
                <a:cxn ang="0">
                  <a:pos x="177" y="266"/>
                </a:cxn>
                <a:cxn ang="0">
                  <a:pos x="267" y="187"/>
                </a:cxn>
                <a:cxn ang="0">
                  <a:pos x="282" y="34"/>
                </a:cxn>
                <a:cxn ang="0">
                  <a:pos x="180" y="188"/>
                </a:cxn>
                <a:cxn ang="0">
                  <a:pos x="170" y="275"/>
                </a:cxn>
                <a:cxn ang="0">
                  <a:pos x="134" y="282"/>
                </a:cxn>
                <a:cxn ang="0">
                  <a:pos x="115" y="282"/>
                </a:cxn>
                <a:cxn ang="0">
                  <a:pos x="104" y="298"/>
                </a:cxn>
                <a:cxn ang="0">
                  <a:pos x="24" y="260"/>
                </a:cxn>
                <a:cxn ang="0">
                  <a:pos x="144" y="155"/>
                </a:cxn>
              </a:cxnLst>
              <a:rect l="0" t="0" r="r" b="b"/>
              <a:pathLst>
                <a:path w="326" h="336">
                  <a:moveTo>
                    <a:pt x="177" y="266"/>
                  </a:moveTo>
                  <a:cubicBezTo>
                    <a:pt x="186" y="318"/>
                    <a:pt x="258" y="202"/>
                    <a:pt x="267" y="187"/>
                  </a:cubicBezTo>
                  <a:cubicBezTo>
                    <a:pt x="287" y="153"/>
                    <a:pt x="326" y="57"/>
                    <a:pt x="282" y="34"/>
                  </a:cubicBezTo>
                  <a:cubicBezTo>
                    <a:pt x="213" y="0"/>
                    <a:pt x="180" y="141"/>
                    <a:pt x="180" y="188"/>
                  </a:cubicBezTo>
                  <a:cubicBezTo>
                    <a:pt x="180" y="212"/>
                    <a:pt x="189" y="258"/>
                    <a:pt x="170" y="275"/>
                  </a:cubicBezTo>
                  <a:cubicBezTo>
                    <a:pt x="163" y="281"/>
                    <a:pt x="143" y="280"/>
                    <a:pt x="134" y="282"/>
                  </a:cubicBezTo>
                  <a:cubicBezTo>
                    <a:pt x="129" y="284"/>
                    <a:pt x="120" y="280"/>
                    <a:pt x="115" y="282"/>
                  </a:cubicBezTo>
                  <a:cubicBezTo>
                    <a:pt x="107" y="286"/>
                    <a:pt x="110" y="295"/>
                    <a:pt x="104" y="298"/>
                  </a:cubicBezTo>
                  <a:cubicBezTo>
                    <a:pt x="60" y="325"/>
                    <a:pt x="0" y="336"/>
                    <a:pt x="24" y="260"/>
                  </a:cubicBezTo>
                  <a:cubicBezTo>
                    <a:pt x="42" y="204"/>
                    <a:pt x="111" y="200"/>
                    <a:pt x="144" y="155"/>
                  </a:cubicBezTo>
                </a:path>
              </a:pathLst>
            </a:cu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8" name="Freeform 420"/>
            <p:cNvSpPr>
              <a:spLocks/>
            </p:cNvSpPr>
            <p:nvPr/>
          </p:nvSpPr>
          <p:spPr bwMode="gray">
            <a:xfrm>
              <a:off x="6588303" y="2355990"/>
              <a:ext cx="182558" cy="211842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23" y="96"/>
                </a:cxn>
                <a:cxn ang="0">
                  <a:pos x="54" y="156"/>
                </a:cxn>
                <a:cxn ang="0">
                  <a:pos x="91" y="288"/>
                </a:cxn>
                <a:cxn ang="0">
                  <a:pos x="107" y="237"/>
                </a:cxn>
                <a:cxn ang="0">
                  <a:pos x="157" y="244"/>
                </a:cxn>
                <a:cxn ang="0">
                  <a:pos x="189" y="230"/>
                </a:cxn>
                <a:cxn ang="0">
                  <a:pos x="212" y="247"/>
                </a:cxn>
                <a:cxn ang="0">
                  <a:pos x="232" y="216"/>
                </a:cxn>
                <a:cxn ang="0">
                  <a:pos x="173" y="180"/>
                </a:cxn>
                <a:cxn ang="0">
                  <a:pos x="114" y="110"/>
                </a:cxn>
                <a:cxn ang="0">
                  <a:pos x="75" y="35"/>
                </a:cxn>
                <a:cxn ang="0">
                  <a:pos x="0" y="41"/>
                </a:cxn>
              </a:cxnLst>
              <a:rect l="0" t="0" r="r" b="b"/>
              <a:pathLst>
                <a:path w="248" h="288">
                  <a:moveTo>
                    <a:pt x="0" y="38"/>
                  </a:moveTo>
                  <a:cubicBezTo>
                    <a:pt x="14" y="53"/>
                    <a:pt x="14" y="78"/>
                    <a:pt x="23" y="96"/>
                  </a:cubicBezTo>
                  <a:cubicBezTo>
                    <a:pt x="34" y="117"/>
                    <a:pt x="46" y="134"/>
                    <a:pt x="54" y="156"/>
                  </a:cubicBezTo>
                  <a:cubicBezTo>
                    <a:pt x="72" y="201"/>
                    <a:pt x="78" y="242"/>
                    <a:pt x="91" y="288"/>
                  </a:cubicBezTo>
                  <a:cubicBezTo>
                    <a:pt x="91" y="266"/>
                    <a:pt x="86" y="247"/>
                    <a:pt x="107" y="237"/>
                  </a:cubicBezTo>
                  <a:cubicBezTo>
                    <a:pt x="127" y="227"/>
                    <a:pt x="141" y="245"/>
                    <a:pt x="157" y="244"/>
                  </a:cubicBezTo>
                  <a:cubicBezTo>
                    <a:pt x="169" y="243"/>
                    <a:pt x="174" y="229"/>
                    <a:pt x="189" y="230"/>
                  </a:cubicBezTo>
                  <a:cubicBezTo>
                    <a:pt x="202" y="231"/>
                    <a:pt x="207" y="245"/>
                    <a:pt x="212" y="247"/>
                  </a:cubicBezTo>
                  <a:cubicBezTo>
                    <a:pt x="235" y="252"/>
                    <a:pt x="248" y="241"/>
                    <a:pt x="232" y="216"/>
                  </a:cubicBezTo>
                  <a:cubicBezTo>
                    <a:pt x="222" y="201"/>
                    <a:pt x="189" y="191"/>
                    <a:pt x="173" y="180"/>
                  </a:cubicBezTo>
                  <a:cubicBezTo>
                    <a:pt x="146" y="162"/>
                    <a:pt x="130" y="138"/>
                    <a:pt x="114" y="110"/>
                  </a:cubicBezTo>
                  <a:cubicBezTo>
                    <a:pt x="101" y="85"/>
                    <a:pt x="93" y="57"/>
                    <a:pt x="75" y="35"/>
                  </a:cubicBezTo>
                  <a:cubicBezTo>
                    <a:pt x="46" y="0"/>
                    <a:pt x="34" y="24"/>
                    <a:pt x="0" y="41"/>
                  </a:cubicBezTo>
                </a:path>
              </a:pathLst>
            </a:cu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9" name="Freeform 422"/>
            <p:cNvSpPr>
              <a:spLocks/>
            </p:cNvSpPr>
            <p:nvPr/>
          </p:nvSpPr>
          <p:spPr bwMode="gray">
            <a:xfrm>
              <a:off x="6131286" y="2316737"/>
              <a:ext cx="522439" cy="1497534"/>
            </a:xfrm>
            <a:custGeom>
              <a:avLst/>
              <a:gdLst/>
              <a:ahLst/>
              <a:cxnLst>
                <a:cxn ang="0">
                  <a:pos x="710" y="8"/>
                </a:cxn>
                <a:cxn ang="0">
                  <a:pos x="461" y="124"/>
                </a:cxn>
                <a:cxn ang="0">
                  <a:pos x="220" y="242"/>
                </a:cxn>
                <a:cxn ang="0">
                  <a:pos x="97" y="511"/>
                </a:cxn>
                <a:cxn ang="0">
                  <a:pos x="45" y="889"/>
                </a:cxn>
                <a:cxn ang="0">
                  <a:pos x="19" y="1215"/>
                </a:cxn>
                <a:cxn ang="0">
                  <a:pos x="92" y="1547"/>
                </a:cxn>
                <a:cxn ang="0">
                  <a:pos x="103" y="1672"/>
                </a:cxn>
                <a:cxn ang="0">
                  <a:pos x="161" y="1815"/>
                </a:cxn>
                <a:cxn ang="0">
                  <a:pos x="285" y="2035"/>
                </a:cxn>
                <a:cxn ang="0">
                  <a:pos x="350" y="1892"/>
                </a:cxn>
                <a:cxn ang="0">
                  <a:pos x="424" y="1784"/>
                </a:cxn>
                <a:cxn ang="0">
                  <a:pos x="436" y="1691"/>
                </a:cxn>
                <a:cxn ang="0">
                  <a:pos x="438" y="1566"/>
                </a:cxn>
                <a:cxn ang="0">
                  <a:pos x="346" y="1448"/>
                </a:cxn>
                <a:cxn ang="0">
                  <a:pos x="312" y="1328"/>
                </a:cxn>
                <a:cxn ang="0">
                  <a:pos x="346" y="1417"/>
                </a:cxn>
                <a:cxn ang="0">
                  <a:pos x="351" y="1515"/>
                </a:cxn>
                <a:cxn ang="0">
                  <a:pos x="442" y="1684"/>
                </a:cxn>
                <a:cxn ang="0">
                  <a:pos x="480" y="1383"/>
                </a:cxn>
                <a:cxn ang="0">
                  <a:pos x="645" y="1164"/>
                </a:cxn>
                <a:cxn ang="0">
                  <a:pos x="651" y="830"/>
                </a:cxn>
                <a:cxn ang="0">
                  <a:pos x="633" y="484"/>
                </a:cxn>
                <a:cxn ang="0">
                  <a:pos x="638" y="211"/>
                </a:cxn>
                <a:cxn ang="0">
                  <a:pos x="689" y="0"/>
                </a:cxn>
              </a:cxnLst>
              <a:rect l="0" t="0" r="r" b="b"/>
              <a:pathLst>
                <a:path w="710" h="2035">
                  <a:moveTo>
                    <a:pt x="710" y="8"/>
                  </a:moveTo>
                  <a:cubicBezTo>
                    <a:pt x="634" y="55"/>
                    <a:pt x="553" y="92"/>
                    <a:pt x="461" y="124"/>
                  </a:cubicBezTo>
                  <a:cubicBezTo>
                    <a:pt x="373" y="155"/>
                    <a:pt x="294" y="189"/>
                    <a:pt x="220" y="242"/>
                  </a:cubicBezTo>
                  <a:cubicBezTo>
                    <a:pt x="122" y="311"/>
                    <a:pt x="102" y="391"/>
                    <a:pt x="97" y="511"/>
                  </a:cubicBezTo>
                  <a:cubicBezTo>
                    <a:pt x="92" y="641"/>
                    <a:pt x="50" y="759"/>
                    <a:pt x="45" y="889"/>
                  </a:cubicBezTo>
                  <a:cubicBezTo>
                    <a:pt x="40" y="1001"/>
                    <a:pt x="36" y="1107"/>
                    <a:pt x="19" y="1215"/>
                  </a:cubicBezTo>
                  <a:cubicBezTo>
                    <a:pt x="0" y="1330"/>
                    <a:pt x="58" y="1440"/>
                    <a:pt x="92" y="1547"/>
                  </a:cubicBezTo>
                  <a:cubicBezTo>
                    <a:pt x="109" y="1602"/>
                    <a:pt x="106" y="1613"/>
                    <a:pt x="103" y="1672"/>
                  </a:cubicBezTo>
                  <a:cubicBezTo>
                    <a:pt x="100" y="1744"/>
                    <a:pt x="128" y="1759"/>
                    <a:pt x="161" y="1815"/>
                  </a:cubicBezTo>
                  <a:cubicBezTo>
                    <a:pt x="199" y="1882"/>
                    <a:pt x="204" y="1990"/>
                    <a:pt x="285" y="2035"/>
                  </a:cubicBezTo>
                  <a:cubicBezTo>
                    <a:pt x="302" y="1952"/>
                    <a:pt x="281" y="1934"/>
                    <a:pt x="350" y="1892"/>
                  </a:cubicBezTo>
                  <a:cubicBezTo>
                    <a:pt x="393" y="1865"/>
                    <a:pt x="418" y="1834"/>
                    <a:pt x="424" y="1784"/>
                  </a:cubicBezTo>
                  <a:cubicBezTo>
                    <a:pt x="484" y="1758"/>
                    <a:pt x="441" y="1724"/>
                    <a:pt x="436" y="1691"/>
                  </a:cubicBezTo>
                  <a:cubicBezTo>
                    <a:pt x="430" y="1650"/>
                    <a:pt x="449" y="1610"/>
                    <a:pt x="438" y="1566"/>
                  </a:cubicBezTo>
                  <a:cubicBezTo>
                    <a:pt x="423" y="1511"/>
                    <a:pt x="375" y="1496"/>
                    <a:pt x="346" y="1448"/>
                  </a:cubicBezTo>
                  <a:cubicBezTo>
                    <a:pt x="323" y="1410"/>
                    <a:pt x="333" y="1365"/>
                    <a:pt x="312" y="1328"/>
                  </a:cubicBezTo>
                  <a:cubicBezTo>
                    <a:pt x="315" y="1365"/>
                    <a:pt x="336" y="1385"/>
                    <a:pt x="346" y="1417"/>
                  </a:cubicBezTo>
                  <a:cubicBezTo>
                    <a:pt x="357" y="1451"/>
                    <a:pt x="344" y="1485"/>
                    <a:pt x="351" y="1515"/>
                  </a:cubicBezTo>
                  <a:cubicBezTo>
                    <a:pt x="364" y="1569"/>
                    <a:pt x="421" y="1628"/>
                    <a:pt x="442" y="1684"/>
                  </a:cubicBezTo>
                  <a:cubicBezTo>
                    <a:pt x="541" y="1665"/>
                    <a:pt x="458" y="1450"/>
                    <a:pt x="480" y="1383"/>
                  </a:cubicBezTo>
                  <a:cubicBezTo>
                    <a:pt x="507" y="1304"/>
                    <a:pt x="600" y="1240"/>
                    <a:pt x="645" y="1164"/>
                  </a:cubicBezTo>
                  <a:cubicBezTo>
                    <a:pt x="695" y="1079"/>
                    <a:pt x="681" y="927"/>
                    <a:pt x="651" y="830"/>
                  </a:cubicBezTo>
                  <a:cubicBezTo>
                    <a:pt x="617" y="717"/>
                    <a:pt x="628" y="605"/>
                    <a:pt x="633" y="484"/>
                  </a:cubicBezTo>
                  <a:cubicBezTo>
                    <a:pt x="637" y="395"/>
                    <a:pt x="637" y="302"/>
                    <a:pt x="638" y="211"/>
                  </a:cubicBezTo>
                  <a:cubicBezTo>
                    <a:pt x="639" y="165"/>
                    <a:pt x="655" y="22"/>
                    <a:pt x="689" y="0"/>
                  </a:cubicBezTo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0" name="Freeform 423"/>
            <p:cNvSpPr>
              <a:spLocks/>
            </p:cNvSpPr>
            <p:nvPr/>
          </p:nvSpPr>
          <p:spPr bwMode="gray">
            <a:xfrm>
              <a:off x="6927562" y="2289634"/>
              <a:ext cx="524620" cy="1473857"/>
            </a:xfrm>
            <a:custGeom>
              <a:avLst/>
              <a:gdLst/>
              <a:ahLst/>
              <a:cxnLst>
                <a:cxn ang="0">
                  <a:pos x="26" y="26"/>
                </a:cxn>
                <a:cxn ang="0">
                  <a:pos x="78" y="195"/>
                </a:cxn>
                <a:cxn ang="0">
                  <a:pos x="78" y="378"/>
                </a:cxn>
                <a:cxn ang="0">
                  <a:pos x="52" y="756"/>
                </a:cxn>
                <a:cxn ang="0">
                  <a:pos x="223" y="1375"/>
                </a:cxn>
                <a:cxn ang="0">
                  <a:pos x="289" y="1722"/>
                </a:cxn>
                <a:cxn ang="0">
                  <a:pos x="365" y="1853"/>
                </a:cxn>
                <a:cxn ang="0">
                  <a:pos x="500" y="2003"/>
                </a:cxn>
                <a:cxn ang="0">
                  <a:pos x="605" y="1786"/>
                </a:cxn>
                <a:cxn ang="0">
                  <a:pos x="660" y="1638"/>
                </a:cxn>
                <a:cxn ang="0">
                  <a:pos x="690" y="1636"/>
                </a:cxn>
                <a:cxn ang="0">
                  <a:pos x="664" y="1494"/>
                </a:cxn>
                <a:cxn ang="0">
                  <a:pos x="685" y="1355"/>
                </a:cxn>
                <a:cxn ang="0">
                  <a:pos x="685" y="1173"/>
                </a:cxn>
                <a:cxn ang="0">
                  <a:pos x="698" y="996"/>
                </a:cxn>
                <a:cxn ang="0">
                  <a:pos x="581" y="306"/>
                </a:cxn>
                <a:cxn ang="0">
                  <a:pos x="553" y="209"/>
                </a:cxn>
                <a:cxn ang="0">
                  <a:pos x="478" y="156"/>
                </a:cxn>
                <a:cxn ang="0">
                  <a:pos x="255" y="58"/>
                </a:cxn>
                <a:cxn ang="0">
                  <a:pos x="124" y="53"/>
                </a:cxn>
                <a:cxn ang="0">
                  <a:pos x="0" y="0"/>
                </a:cxn>
              </a:cxnLst>
              <a:rect l="0" t="0" r="r" b="b"/>
              <a:pathLst>
                <a:path w="713" h="2003">
                  <a:moveTo>
                    <a:pt x="26" y="26"/>
                  </a:moveTo>
                  <a:cubicBezTo>
                    <a:pt x="41" y="88"/>
                    <a:pt x="75" y="128"/>
                    <a:pt x="78" y="195"/>
                  </a:cubicBezTo>
                  <a:cubicBezTo>
                    <a:pt x="81" y="255"/>
                    <a:pt x="81" y="318"/>
                    <a:pt x="78" y="378"/>
                  </a:cubicBezTo>
                  <a:cubicBezTo>
                    <a:pt x="72" y="504"/>
                    <a:pt x="69" y="632"/>
                    <a:pt x="52" y="756"/>
                  </a:cubicBezTo>
                  <a:cubicBezTo>
                    <a:pt x="21" y="976"/>
                    <a:pt x="157" y="1175"/>
                    <a:pt x="223" y="1375"/>
                  </a:cubicBezTo>
                  <a:cubicBezTo>
                    <a:pt x="259" y="1483"/>
                    <a:pt x="243" y="1613"/>
                    <a:pt x="289" y="1722"/>
                  </a:cubicBezTo>
                  <a:cubicBezTo>
                    <a:pt x="305" y="1763"/>
                    <a:pt x="322" y="1844"/>
                    <a:pt x="365" y="1853"/>
                  </a:cubicBezTo>
                  <a:cubicBezTo>
                    <a:pt x="439" y="1868"/>
                    <a:pt x="480" y="1987"/>
                    <a:pt x="500" y="2003"/>
                  </a:cubicBezTo>
                  <a:cubicBezTo>
                    <a:pt x="528" y="1954"/>
                    <a:pt x="585" y="1837"/>
                    <a:pt x="605" y="1786"/>
                  </a:cubicBezTo>
                  <a:cubicBezTo>
                    <a:pt x="627" y="1729"/>
                    <a:pt x="664" y="1706"/>
                    <a:pt x="660" y="1638"/>
                  </a:cubicBezTo>
                  <a:cubicBezTo>
                    <a:pt x="669" y="1639"/>
                    <a:pt x="681" y="1635"/>
                    <a:pt x="690" y="1636"/>
                  </a:cubicBezTo>
                  <a:cubicBezTo>
                    <a:pt x="713" y="1578"/>
                    <a:pt x="679" y="1543"/>
                    <a:pt x="664" y="1494"/>
                  </a:cubicBezTo>
                  <a:cubicBezTo>
                    <a:pt x="646" y="1434"/>
                    <a:pt x="677" y="1415"/>
                    <a:pt x="685" y="1355"/>
                  </a:cubicBezTo>
                  <a:cubicBezTo>
                    <a:pt x="693" y="1296"/>
                    <a:pt x="680" y="1233"/>
                    <a:pt x="685" y="1173"/>
                  </a:cubicBezTo>
                  <a:cubicBezTo>
                    <a:pt x="690" y="1114"/>
                    <a:pt x="705" y="1058"/>
                    <a:pt x="698" y="996"/>
                  </a:cubicBezTo>
                  <a:cubicBezTo>
                    <a:pt x="673" y="769"/>
                    <a:pt x="636" y="526"/>
                    <a:pt x="581" y="306"/>
                  </a:cubicBezTo>
                  <a:cubicBezTo>
                    <a:pt x="574" y="278"/>
                    <a:pt x="570" y="231"/>
                    <a:pt x="553" y="209"/>
                  </a:cubicBezTo>
                  <a:cubicBezTo>
                    <a:pt x="533" y="182"/>
                    <a:pt x="477" y="162"/>
                    <a:pt x="478" y="156"/>
                  </a:cubicBezTo>
                  <a:cubicBezTo>
                    <a:pt x="389" y="166"/>
                    <a:pt x="332" y="77"/>
                    <a:pt x="255" y="58"/>
                  </a:cubicBezTo>
                  <a:cubicBezTo>
                    <a:pt x="213" y="48"/>
                    <a:pt x="165" y="63"/>
                    <a:pt x="124" y="53"/>
                  </a:cubicBezTo>
                  <a:cubicBezTo>
                    <a:pt x="82" y="43"/>
                    <a:pt x="34" y="21"/>
                    <a:pt x="0" y="0"/>
                  </a:cubicBezTo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1" name="Freeform 425"/>
            <p:cNvSpPr>
              <a:spLocks/>
            </p:cNvSpPr>
            <p:nvPr/>
          </p:nvSpPr>
          <p:spPr bwMode="gray">
            <a:xfrm>
              <a:off x="6702324" y="2488391"/>
              <a:ext cx="224615" cy="991294"/>
            </a:xfrm>
            <a:custGeom>
              <a:avLst/>
              <a:gdLst/>
              <a:ahLst/>
              <a:cxnLst>
                <a:cxn ang="0">
                  <a:pos x="65" y="43"/>
                </a:cxn>
                <a:cxn ang="0">
                  <a:pos x="51" y="199"/>
                </a:cxn>
                <a:cxn ang="0">
                  <a:pos x="12" y="343"/>
                </a:cxn>
                <a:cxn ang="0">
                  <a:pos x="25" y="499"/>
                </a:cxn>
                <a:cxn ang="0">
                  <a:pos x="6" y="676"/>
                </a:cxn>
                <a:cxn ang="0">
                  <a:pos x="19" y="1021"/>
                </a:cxn>
                <a:cxn ang="0">
                  <a:pos x="19" y="1222"/>
                </a:cxn>
                <a:cxn ang="0">
                  <a:pos x="125" y="1313"/>
                </a:cxn>
                <a:cxn ang="0">
                  <a:pos x="215" y="1300"/>
                </a:cxn>
                <a:cxn ang="0">
                  <a:pos x="274" y="1238"/>
                </a:cxn>
                <a:cxn ang="0">
                  <a:pos x="260" y="923"/>
                </a:cxn>
                <a:cxn ang="0">
                  <a:pos x="233" y="599"/>
                </a:cxn>
                <a:cxn ang="0">
                  <a:pos x="195" y="271"/>
                </a:cxn>
                <a:cxn ang="0">
                  <a:pos x="109" y="5"/>
                </a:cxn>
                <a:cxn ang="0">
                  <a:pos x="71" y="10"/>
                </a:cxn>
              </a:cxnLst>
              <a:rect l="0" t="0" r="r" b="b"/>
              <a:pathLst>
                <a:path w="305" h="1347">
                  <a:moveTo>
                    <a:pt x="65" y="43"/>
                  </a:moveTo>
                  <a:cubicBezTo>
                    <a:pt x="65" y="98"/>
                    <a:pt x="64" y="149"/>
                    <a:pt x="51" y="199"/>
                  </a:cubicBezTo>
                  <a:cubicBezTo>
                    <a:pt x="38" y="249"/>
                    <a:pt x="15" y="290"/>
                    <a:pt x="12" y="343"/>
                  </a:cubicBezTo>
                  <a:cubicBezTo>
                    <a:pt x="10" y="396"/>
                    <a:pt x="24" y="446"/>
                    <a:pt x="25" y="499"/>
                  </a:cubicBezTo>
                  <a:cubicBezTo>
                    <a:pt x="27" y="562"/>
                    <a:pt x="9" y="614"/>
                    <a:pt x="6" y="676"/>
                  </a:cubicBezTo>
                  <a:cubicBezTo>
                    <a:pt x="1" y="794"/>
                    <a:pt x="13" y="908"/>
                    <a:pt x="19" y="1021"/>
                  </a:cubicBezTo>
                  <a:cubicBezTo>
                    <a:pt x="21" y="1070"/>
                    <a:pt x="0" y="1184"/>
                    <a:pt x="19" y="1222"/>
                  </a:cubicBezTo>
                  <a:cubicBezTo>
                    <a:pt x="28" y="1241"/>
                    <a:pt x="107" y="1301"/>
                    <a:pt x="125" y="1313"/>
                  </a:cubicBezTo>
                  <a:cubicBezTo>
                    <a:pt x="174" y="1347"/>
                    <a:pt x="167" y="1337"/>
                    <a:pt x="215" y="1300"/>
                  </a:cubicBezTo>
                  <a:cubicBezTo>
                    <a:pt x="241" y="1280"/>
                    <a:pt x="266" y="1268"/>
                    <a:pt x="274" y="1238"/>
                  </a:cubicBezTo>
                  <a:cubicBezTo>
                    <a:pt x="305" y="1224"/>
                    <a:pt x="260" y="978"/>
                    <a:pt x="260" y="923"/>
                  </a:cubicBezTo>
                  <a:cubicBezTo>
                    <a:pt x="260" y="807"/>
                    <a:pt x="243" y="709"/>
                    <a:pt x="233" y="599"/>
                  </a:cubicBezTo>
                  <a:cubicBezTo>
                    <a:pt x="223" y="492"/>
                    <a:pt x="225" y="372"/>
                    <a:pt x="195" y="271"/>
                  </a:cubicBezTo>
                  <a:cubicBezTo>
                    <a:pt x="171" y="188"/>
                    <a:pt x="157" y="79"/>
                    <a:pt x="109" y="5"/>
                  </a:cubicBezTo>
                  <a:cubicBezTo>
                    <a:pt x="94" y="0"/>
                    <a:pt x="80" y="4"/>
                    <a:pt x="71" y="10"/>
                  </a:cubicBezTo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2" name="Freeform 426"/>
            <p:cNvSpPr>
              <a:spLocks/>
            </p:cNvSpPr>
            <p:nvPr/>
          </p:nvSpPr>
          <p:spPr bwMode="gray">
            <a:xfrm>
              <a:off x="6710424" y="2429511"/>
              <a:ext cx="114021" cy="150158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144" y="76"/>
                </a:cxn>
                <a:cxn ang="0">
                  <a:pos x="27" y="55"/>
                </a:cxn>
              </a:cxnLst>
              <a:rect l="0" t="0" r="r" b="b"/>
              <a:pathLst>
                <a:path w="155" h="204">
                  <a:moveTo>
                    <a:pt x="27" y="55"/>
                  </a:moveTo>
                  <a:cubicBezTo>
                    <a:pt x="77" y="0"/>
                    <a:pt x="89" y="9"/>
                    <a:pt x="144" y="76"/>
                  </a:cubicBezTo>
                  <a:cubicBezTo>
                    <a:pt x="155" y="204"/>
                    <a:pt x="0" y="167"/>
                    <a:pt x="27" y="55"/>
                  </a:cubicBezTo>
                </a:path>
              </a:pathLst>
            </a:custGeom>
            <a:solidFill>
              <a:srgbClr val="808080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3" name="Freeform 427"/>
            <p:cNvSpPr>
              <a:spLocks/>
            </p:cNvSpPr>
            <p:nvPr/>
          </p:nvSpPr>
          <p:spPr bwMode="gray">
            <a:xfrm>
              <a:off x="6691420" y="2404277"/>
              <a:ext cx="152339" cy="142993"/>
            </a:xfrm>
            <a:custGeom>
              <a:avLst/>
              <a:gdLst/>
              <a:ahLst/>
              <a:cxnLst>
                <a:cxn ang="0">
                  <a:pos x="27" y="78"/>
                </a:cxn>
                <a:cxn ang="0">
                  <a:pos x="196" y="66"/>
                </a:cxn>
                <a:cxn ang="0">
                  <a:pos x="27" y="78"/>
                </a:cxn>
              </a:cxnLst>
              <a:rect l="0" t="0" r="r" b="b"/>
              <a:pathLst>
                <a:path w="207" h="194">
                  <a:moveTo>
                    <a:pt x="27" y="78"/>
                  </a:moveTo>
                  <a:cubicBezTo>
                    <a:pt x="77" y="23"/>
                    <a:pt x="142" y="0"/>
                    <a:pt x="196" y="66"/>
                  </a:cubicBezTo>
                  <a:cubicBezTo>
                    <a:pt x="207" y="194"/>
                    <a:pt x="0" y="190"/>
                    <a:pt x="27" y="78"/>
                  </a:cubicBezTo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4" name="Freeform 428"/>
            <p:cNvSpPr>
              <a:spLocks/>
            </p:cNvSpPr>
            <p:nvPr/>
          </p:nvSpPr>
          <p:spPr bwMode="gray">
            <a:xfrm>
              <a:off x="6592665" y="2313310"/>
              <a:ext cx="158881" cy="236141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44" y="157"/>
                </a:cxn>
                <a:cxn ang="0">
                  <a:pos x="116" y="321"/>
                </a:cxn>
                <a:cxn ang="0">
                  <a:pos x="199" y="157"/>
                </a:cxn>
                <a:cxn ang="0">
                  <a:pos x="64" y="0"/>
                </a:cxn>
              </a:cxnLst>
              <a:rect l="0" t="0" r="r" b="b"/>
              <a:pathLst>
                <a:path w="216" h="321">
                  <a:moveTo>
                    <a:pt x="64" y="0"/>
                  </a:moveTo>
                  <a:cubicBezTo>
                    <a:pt x="0" y="59"/>
                    <a:pt x="8" y="82"/>
                    <a:pt x="44" y="157"/>
                  </a:cubicBezTo>
                  <a:cubicBezTo>
                    <a:pt x="69" y="212"/>
                    <a:pt x="82" y="269"/>
                    <a:pt x="116" y="321"/>
                  </a:cubicBezTo>
                  <a:cubicBezTo>
                    <a:pt x="139" y="272"/>
                    <a:pt x="216" y="223"/>
                    <a:pt x="199" y="157"/>
                  </a:cubicBezTo>
                  <a:cubicBezTo>
                    <a:pt x="190" y="118"/>
                    <a:pt x="98" y="14"/>
                    <a:pt x="64" y="0"/>
                  </a:cubicBezTo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5" name="Freeform 429"/>
            <p:cNvSpPr>
              <a:spLocks/>
            </p:cNvSpPr>
            <p:nvPr/>
          </p:nvSpPr>
          <p:spPr bwMode="gray">
            <a:xfrm>
              <a:off x="6809803" y="2256611"/>
              <a:ext cx="209661" cy="280379"/>
            </a:xfrm>
            <a:custGeom>
              <a:avLst/>
              <a:gdLst/>
              <a:ahLst/>
              <a:cxnLst>
                <a:cxn ang="0">
                  <a:pos x="139" y="0"/>
                </a:cxn>
                <a:cxn ang="0">
                  <a:pos x="14" y="230"/>
                </a:cxn>
                <a:cxn ang="0">
                  <a:pos x="108" y="381"/>
                </a:cxn>
                <a:cxn ang="0">
                  <a:pos x="139" y="0"/>
                </a:cxn>
              </a:cxnLst>
              <a:rect l="0" t="0" r="r" b="b"/>
              <a:pathLst>
                <a:path w="285" h="381">
                  <a:moveTo>
                    <a:pt x="139" y="0"/>
                  </a:moveTo>
                  <a:cubicBezTo>
                    <a:pt x="137" y="100"/>
                    <a:pt x="30" y="143"/>
                    <a:pt x="14" y="230"/>
                  </a:cubicBezTo>
                  <a:cubicBezTo>
                    <a:pt x="0" y="301"/>
                    <a:pt x="66" y="333"/>
                    <a:pt x="108" y="381"/>
                  </a:cubicBezTo>
                  <a:cubicBezTo>
                    <a:pt x="181" y="285"/>
                    <a:pt x="285" y="67"/>
                    <a:pt x="139" y="0"/>
                  </a:cubicBez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6" name="Freeform 430"/>
            <p:cNvSpPr>
              <a:spLocks/>
            </p:cNvSpPr>
            <p:nvPr/>
          </p:nvSpPr>
          <p:spPr bwMode="gray">
            <a:xfrm>
              <a:off x="6759646" y="3542926"/>
              <a:ext cx="114021" cy="34580"/>
            </a:xfrm>
            <a:custGeom>
              <a:avLst/>
              <a:gdLst/>
              <a:ahLst/>
              <a:cxnLst>
                <a:cxn ang="0">
                  <a:pos x="0" y="45"/>
                </a:cxn>
                <a:cxn ang="0">
                  <a:pos x="155" y="44"/>
                </a:cxn>
                <a:cxn ang="0">
                  <a:pos x="0" y="19"/>
                </a:cxn>
              </a:cxnLst>
              <a:rect l="0" t="0" r="r" b="b"/>
              <a:pathLst>
                <a:path w="155" h="47">
                  <a:moveTo>
                    <a:pt x="0" y="45"/>
                  </a:moveTo>
                  <a:cubicBezTo>
                    <a:pt x="51" y="45"/>
                    <a:pt x="104" y="47"/>
                    <a:pt x="155" y="44"/>
                  </a:cubicBezTo>
                  <a:cubicBezTo>
                    <a:pt x="142" y="0"/>
                    <a:pt x="41" y="19"/>
                    <a:pt x="0" y="19"/>
                  </a:cubicBezTo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7" name="Freeform 431"/>
            <p:cNvSpPr>
              <a:spLocks/>
            </p:cNvSpPr>
            <p:nvPr/>
          </p:nvSpPr>
          <p:spPr bwMode="gray">
            <a:xfrm>
              <a:off x="6783945" y="1717973"/>
              <a:ext cx="205300" cy="330224"/>
            </a:xfrm>
            <a:custGeom>
              <a:avLst/>
              <a:gdLst/>
              <a:ahLst/>
              <a:cxnLst>
                <a:cxn ang="0">
                  <a:pos x="110" y="150"/>
                </a:cxn>
                <a:cxn ang="0">
                  <a:pos x="144" y="299"/>
                </a:cxn>
                <a:cxn ang="0">
                  <a:pos x="174" y="301"/>
                </a:cxn>
                <a:cxn ang="0">
                  <a:pos x="213" y="449"/>
                </a:cxn>
                <a:cxn ang="0">
                  <a:pos x="215" y="412"/>
                </a:cxn>
                <a:cxn ang="0">
                  <a:pos x="246" y="423"/>
                </a:cxn>
                <a:cxn ang="0">
                  <a:pos x="242" y="321"/>
                </a:cxn>
                <a:cxn ang="0">
                  <a:pos x="265" y="332"/>
                </a:cxn>
                <a:cxn ang="0">
                  <a:pos x="254" y="268"/>
                </a:cxn>
                <a:cxn ang="0">
                  <a:pos x="272" y="274"/>
                </a:cxn>
                <a:cxn ang="0">
                  <a:pos x="144" y="64"/>
                </a:cxn>
                <a:cxn ang="0">
                  <a:pos x="36" y="32"/>
                </a:cxn>
                <a:cxn ang="0">
                  <a:pos x="78" y="150"/>
                </a:cxn>
              </a:cxnLst>
              <a:rect l="0" t="0" r="r" b="b"/>
              <a:pathLst>
                <a:path w="279" h="449">
                  <a:moveTo>
                    <a:pt x="110" y="150"/>
                  </a:moveTo>
                  <a:cubicBezTo>
                    <a:pt x="154" y="187"/>
                    <a:pt x="141" y="247"/>
                    <a:pt x="144" y="299"/>
                  </a:cubicBezTo>
                  <a:cubicBezTo>
                    <a:pt x="153" y="298"/>
                    <a:pt x="165" y="302"/>
                    <a:pt x="174" y="301"/>
                  </a:cubicBezTo>
                  <a:cubicBezTo>
                    <a:pt x="177" y="347"/>
                    <a:pt x="156" y="440"/>
                    <a:pt x="213" y="449"/>
                  </a:cubicBezTo>
                  <a:cubicBezTo>
                    <a:pt x="212" y="438"/>
                    <a:pt x="217" y="423"/>
                    <a:pt x="215" y="412"/>
                  </a:cubicBezTo>
                  <a:cubicBezTo>
                    <a:pt x="223" y="417"/>
                    <a:pt x="240" y="420"/>
                    <a:pt x="246" y="423"/>
                  </a:cubicBezTo>
                  <a:cubicBezTo>
                    <a:pt x="253" y="387"/>
                    <a:pt x="238" y="357"/>
                    <a:pt x="242" y="321"/>
                  </a:cubicBezTo>
                  <a:cubicBezTo>
                    <a:pt x="248" y="324"/>
                    <a:pt x="258" y="327"/>
                    <a:pt x="265" y="332"/>
                  </a:cubicBezTo>
                  <a:cubicBezTo>
                    <a:pt x="265" y="310"/>
                    <a:pt x="261" y="287"/>
                    <a:pt x="254" y="268"/>
                  </a:cubicBezTo>
                  <a:cubicBezTo>
                    <a:pt x="261" y="269"/>
                    <a:pt x="266" y="272"/>
                    <a:pt x="272" y="274"/>
                  </a:cubicBezTo>
                  <a:cubicBezTo>
                    <a:pt x="279" y="182"/>
                    <a:pt x="203" y="125"/>
                    <a:pt x="144" y="64"/>
                  </a:cubicBezTo>
                  <a:cubicBezTo>
                    <a:pt x="125" y="43"/>
                    <a:pt x="67" y="0"/>
                    <a:pt x="36" y="32"/>
                  </a:cubicBezTo>
                  <a:cubicBezTo>
                    <a:pt x="0" y="71"/>
                    <a:pt x="65" y="124"/>
                    <a:pt x="78" y="150"/>
                  </a:cubicBezTo>
                </a:path>
              </a:pathLst>
            </a:custGeom>
            <a:solidFill>
              <a:srgbClr val="877468"/>
            </a:solidFill>
            <a:ln w="5" cap="flat">
              <a:solidFill>
                <a:srgbClr val="736357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8" name="Freeform 432"/>
            <p:cNvSpPr>
              <a:spLocks/>
            </p:cNvSpPr>
            <p:nvPr/>
          </p:nvSpPr>
          <p:spPr bwMode="gray">
            <a:xfrm>
              <a:off x="6783945" y="1717973"/>
              <a:ext cx="205300" cy="330224"/>
            </a:xfrm>
            <a:custGeom>
              <a:avLst/>
              <a:gdLst/>
              <a:ahLst/>
              <a:cxnLst>
                <a:cxn ang="0">
                  <a:pos x="110" y="150"/>
                </a:cxn>
                <a:cxn ang="0">
                  <a:pos x="144" y="299"/>
                </a:cxn>
                <a:cxn ang="0">
                  <a:pos x="174" y="301"/>
                </a:cxn>
                <a:cxn ang="0">
                  <a:pos x="213" y="449"/>
                </a:cxn>
                <a:cxn ang="0">
                  <a:pos x="215" y="412"/>
                </a:cxn>
                <a:cxn ang="0">
                  <a:pos x="246" y="423"/>
                </a:cxn>
                <a:cxn ang="0">
                  <a:pos x="242" y="321"/>
                </a:cxn>
                <a:cxn ang="0">
                  <a:pos x="265" y="332"/>
                </a:cxn>
                <a:cxn ang="0">
                  <a:pos x="254" y="268"/>
                </a:cxn>
                <a:cxn ang="0">
                  <a:pos x="272" y="274"/>
                </a:cxn>
                <a:cxn ang="0">
                  <a:pos x="144" y="64"/>
                </a:cxn>
                <a:cxn ang="0">
                  <a:pos x="36" y="32"/>
                </a:cxn>
                <a:cxn ang="0">
                  <a:pos x="78" y="150"/>
                </a:cxn>
              </a:cxnLst>
              <a:rect l="0" t="0" r="r" b="b"/>
              <a:pathLst>
                <a:path w="279" h="449">
                  <a:moveTo>
                    <a:pt x="110" y="150"/>
                  </a:moveTo>
                  <a:cubicBezTo>
                    <a:pt x="154" y="187"/>
                    <a:pt x="141" y="247"/>
                    <a:pt x="144" y="299"/>
                  </a:cubicBezTo>
                  <a:cubicBezTo>
                    <a:pt x="153" y="298"/>
                    <a:pt x="165" y="302"/>
                    <a:pt x="174" y="301"/>
                  </a:cubicBezTo>
                  <a:cubicBezTo>
                    <a:pt x="177" y="347"/>
                    <a:pt x="156" y="440"/>
                    <a:pt x="213" y="449"/>
                  </a:cubicBezTo>
                  <a:cubicBezTo>
                    <a:pt x="212" y="438"/>
                    <a:pt x="217" y="423"/>
                    <a:pt x="215" y="412"/>
                  </a:cubicBezTo>
                  <a:cubicBezTo>
                    <a:pt x="223" y="417"/>
                    <a:pt x="240" y="420"/>
                    <a:pt x="246" y="423"/>
                  </a:cubicBezTo>
                  <a:cubicBezTo>
                    <a:pt x="253" y="387"/>
                    <a:pt x="238" y="357"/>
                    <a:pt x="242" y="321"/>
                  </a:cubicBezTo>
                  <a:cubicBezTo>
                    <a:pt x="248" y="324"/>
                    <a:pt x="258" y="327"/>
                    <a:pt x="265" y="332"/>
                  </a:cubicBezTo>
                  <a:cubicBezTo>
                    <a:pt x="265" y="310"/>
                    <a:pt x="261" y="287"/>
                    <a:pt x="254" y="268"/>
                  </a:cubicBezTo>
                  <a:cubicBezTo>
                    <a:pt x="261" y="269"/>
                    <a:pt x="266" y="272"/>
                    <a:pt x="272" y="274"/>
                  </a:cubicBezTo>
                  <a:cubicBezTo>
                    <a:pt x="279" y="182"/>
                    <a:pt x="203" y="125"/>
                    <a:pt x="144" y="64"/>
                  </a:cubicBezTo>
                  <a:cubicBezTo>
                    <a:pt x="125" y="43"/>
                    <a:pt x="67" y="0"/>
                    <a:pt x="36" y="32"/>
                  </a:cubicBezTo>
                  <a:cubicBezTo>
                    <a:pt x="0" y="71"/>
                    <a:pt x="65" y="124"/>
                    <a:pt x="78" y="150"/>
                  </a:cubicBezTo>
                </a:path>
              </a:pathLst>
            </a:custGeom>
            <a:noFill/>
            <a:ln w="5" cap="flat">
              <a:solidFill>
                <a:srgbClr val="736357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9" name="Freeform 433"/>
            <p:cNvSpPr>
              <a:spLocks/>
            </p:cNvSpPr>
            <p:nvPr/>
          </p:nvSpPr>
          <p:spPr bwMode="gray">
            <a:xfrm>
              <a:off x="6519766" y="1695854"/>
              <a:ext cx="424618" cy="386299"/>
            </a:xfrm>
            <a:custGeom>
              <a:avLst/>
              <a:gdLst/>
              <a:ahLst/>
              <a:cxnLst>
                <a:cxn ang="0">
                  <a:pos x="19" y="409"/>
                </a:cxn>
                <a:cxn ang="0">
                  <a:pos x="45" y="401"/>
                </a:cxn>
                <a:cxn ang="0">
                  <a:pos x="96" y="525"/>
                </a:cxn>
                <a:cxn ang="0">
                  <a:pos x="97" y="441"/>
                </a:cxn>
                <a:cxn ang="0">
                  <a:pos x="116" y="371"/>
                </a:cxn>
                <a:cxn ang="0">
                  <a:pos x="92" y="324"/>
                </a:cxn>
                <a:cxn ang="0">
                  <a:pos x="129" y="343"/>
                </a:cxn>
                <a:cxn ang="0">
                  <a:pos x="131" y="227"/>
                </a:cxn>
                <a:cxn ang="0">
                  <a:pos x="200" y="212"/>
                </a:cxn>
                <a:cxn ang="0">
                  <a:pos x="216" y="175"/>
                </a:cxn>
                <a:cxn ang="0">
                  <a:pos x="264" y="182"/>
                </a:cxn>
                <a:cxn ang="0">
                  <a:pos x="443" y="193"/>
                </a:cxn>
                <a:cxn ang="0">
                  <a:pos x="353" y="2"/>
                </a:cxn>
                <a:cxn ang="0">
                  <a:pos x="353" y="2"/>
                </a:cxn>
                <a:cxn ang="0">
                  <a:pos x="375" y="31"/>
                </a:cxn>
                <a:cxn ang="0">
                  <a:pos x="196" y="18"/>
                </a:cxn>
                <a:cxn ang="0">
                  <a:pos x="226" y="57"/>
                </a:cxn>
                <a:cxn ang="0">
                  <a:pos x="93" y="102"/>
                </a:cxn>
                <a:cxn ang="0">
                  <a:pos x="124" y="115"/>
                </a:cxn>
                <a:cxn ang="0">
                  <a:pos x="27" y="254"/>
                </a:cxn>
                <a:cxn ang="0">
                  <a:pos x="27" y="343"/>
                </a:cxn>
                <a:cxn ang="0">
                  <a:pos x="0" y="414"/>
                </a:cxn>
                <a:cxn ang="0">
                  <a:pos x="50" y="403"/>
                </a:cxn>
                <a:cxn ang="0">
                  <a:pos x="65" y="441"/>
                </a:cxn>
              </a:cxnLst>
              <a:rect l="0" t="0" r="r" b="b"/>
              <a:pathLst>
                <a:path w="577" h="525">
                  <a:moveTo>
                    <a:pt x="19" y="409"/>
                  </a:moveTo>
                  <a:cubicBezTo>
                    <a:pt x="29" y="405"/>
                    <a:pt x="36" y="410"/>
                    <a:pt x="45" y="401"/>
                  </a:cubicBezTo>
                  <a:cubicBezTo>
                    <a:pt x="87" y="433"/>
                    <a:pt x="29" y="516"/>
                    <a:pt x="96" y="525"/>
                  </a:cubicBezTo>
                  <a:cubicBezTo>
                    <a:pt x="98" y="498"/>
                    <a:pt x="93" y="468"/>
                    <a:pt x="97" y="441"/>
                  </a:cubicBezTo>
                  <a:cubicBezTo>
                    <a:pt x="101" y="415"/>
                    <a:pt x="126" y="405"/>
                    <a:pt x="116" y="371"/>
                  </a:cubicBezTo>
                  <a:cubicBezTo>
                    <a:pt x="96" y="357"/>
                    <a:pt x="93" y="351"/>
                    <a:pt x="92" y="324"/>
                  </a:cubicBezTo>
                  <a:cubicBezTo>
                    <a:pt x="102" y="332"/>
                    <a:pt x="118" y="334"/>
                    <a:pt x="129" y="343"/>
                  </a:cubicBezTo>
                  <a:cubicBezTo>
                    <a:pt x="131" y="305"/>
                    <a:pt x="129" y="265"/>
                    <a:pt x="131" y="227"/>
                  </a:cubicBezTo>
                  <a:cubicBezTo>
                    <a:pt x="157" y="228"/>
                    <a:pt x="178" y="222"/>
                    <a:pt x="200" y="212"/>
                  </a:cubicBezTo>
                  <a:cubicBezTo>
                    <a:pt x="209" y="208"/>
                    <a:pt x="206" y="178"/>
                    <a:pt x="216" y="175"/>
                  </a:cubicBezTo>
                  <a:cubicBezTo>
                    <a:pt x="232" y="170"/>
                    <a:pt x="248" y="182"/>
                    <a:pt x="264" y="182"/>
                  </a:cubicBezTo>
                  <a:cubicBezTo>
                    <a:pt x="318" y="181"/>
                    <a:pt x="384" y="207"/>
                    <a:pt x="443" y="193"/>
                  </a:cubicBezTo>
                  <a:cubicBezTo>
                    <a:pt x="577" y="163"/>
                    <a:pt x="444" y="13"/>
                    <a:pt x="353" y="2"/>
                  </a:cubicBezTo>
                  <a:cubicBezTo>
                    <a:pt x="350" y="0"/>
                    <a:pt x="350" y="0"/>
                    <a:pt x="353" y="2"/>
                  </a:cubicBezTo>
                  <a:cubicBezTo>
                    <a:pt x="362" y="11"/>
                    <a:pt x="367" y="23"/>
                    <a:pt x="375" y="31"/>
                  </a:cubicBezTo>
                  <a:cubicBezTo>
                    <a:pt x="319" y="16"/>
                    <a:pt x="258" y="15"/>
                    <a:pt x="196" y="18"/>
                  </a:cubicBezTo>
                  <a:cubicBezTo>
                    <a:pt x="206" y="28"/>
                    <a:pt x="213" y="46"/>
                    <a:pt x="226" y="57"/>
                  </a:cubicBezTo>
                  <a:cubicBezTo>
                    <a:pt x="184" y="54"/>
                    <a:pt x="128" y="79"/>
                    <a:pt x="93" y="102"/>
                  </a:cubicBezTo>
                  <a:cubicBezTo>
                    <a:pt x="112" y="103"/>
                    <a:pt x="112" y="111"/>
                    <a:pt x="124" y="115"/>
                  </a:cubicBezTo>
                  <a:cubicBezTo>
                    <a:pt x="82" y="146"/>
                    <a:pt x="40" y="207"/>
                    <a:pt x="27" y="254"/>
                  </a:cubicBezTo>
                  <a:cubicBezTo>
                    <a:pt x="19" y="285"/>
                    <a:pt x="30" y="314"/>
                    <a:pt x="27" y="343"/>
                  </a:cubicBezTo>
                  <a:cubicBezTo>
                    <a:pt x="24" y="372"/>
                    <a:pt x="13" y="386"/>
                    <a:pt x="0" y="414"/>
                  </a:cubicBezTo>
                  <a:cubicBezTo>
                    <a:pt x="15" y="407"/>
                    <a:pt x="37" y="408"/>
                    <a:pt x="50" y="403"/>
                  </a:cubicBezTo>
                  <a:cubicBezTo>
                    <a:pt x="46" y="424"/>
                    <a:pt x="61" y="429"/>
                    <a:pt x="65" y="441"/>
                  </a:cubicBezTo>
                </a:path>
              </a:pathLst>
            </a:custGeom>
            <a:solidFill>
              <a:srgbClr val="736357"/>
            </a:solidFill>
            <a:ln w="5" cap="flat">
              <a:solidFill>
                <a:srgbClr val="736357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50" name="Freeform 434"/>
            <p:cNvSpPr>
              <a:spLocks/>
            </p:cNvSpPr>
            <p:nvPr/>
          </p:nvSpPr>
          <p:spPr bwMode="gray">
            <a:xfrm>
              <a:off x="6519766" y="1695854"/>
              <a:ext cx="424618" cy="386299"/>
            </a:xfrm>
            <a:custGeom>
              <a:avLst/>
              <a:gdLst/>
              <a:ahLst/>
              <a:cxnLst>
                <a:cxn ang="0">
                  <a:pos x="19" y="409"/>
                </a:cxn>
                <a:cxn ang="0">
                  <a:pos x="45" y="401"/>
                </a:cxn>
                <a:cxn ang="0">
                  <a:pos x="96" y="525"/>
                </a:cxn>
                <a:cxn ang="0">
                  <a:pos x="97" y="441"/>
                </a:cxn>
                <a:cxn ang="0">
                  <a:pos x="116" y="371"/>
                </a:cxn>
                <a:cxn ang="0">
                  <a:pos x="92" y="324"/>
                </a:cxn>
                <a:cxn ang="0">
                  <a:pos x="129" y="343"/>
                </a:cxn>
                <a:cxn ang="0">
                  <a:pos x="131" y="227"/>
                </a:cxn>
                <a:cxn ang="0">
                  <a:pos x="200" y="212"/>
                </a:cxn>
                <a:cxn ang="0">
                  <a:pos x="216" y="175"/>
                </a:cxn>
                <a:cxn ang="0">
                  <a:pos x="264" y="182"/>
                </a:cxn>
                <a:cxn ang="0">
                  <a:pos x="443" y="193"/>
                </a:cxn>
                <a:cxn ang="0">
                  <a:pos x="353" y="2"/>
                </a:cxn>
                <a:cxn ang="0">
                  <a:pos x="353" y="2"/>
                </a:cxn>
                <a:cxn ang="0">
                  <a:pos x="375" y="31"/>
                </a:cxn>
                <a:cxn ang="0">
                  <a:pos x="196" y="18"/>
                </a:cxn>
                <a:cxn ang="0">
                  <a:pos x="226" y="57"/>
                </a:cxn>
                <a:cxn ang="0">
                  <a:pos x="93" y="102"/>
                </a:cxn>
                <a:cxn ang="0">
                  <a:pos x="124" y="115"/>
                </a:cxn>
                <a:cxn ang="0">
                  <a:pos x="27" y="254"/>
                </a:cxn>
                <a:cxn ang="0">
                  <a:pos x="27" y="343"/>
                </a:cxn>
                <a:cxn ang="0">
                  <a:pos x="0" y="414"/>
                </a:cxn>
                <a:cxn ang="0">
                  <a:pos x="50" y="403"/>
                </a:cxn>
                <a:cxn ang="0">
                  <a:pos x="65" y="441"/>
                </a:cxn>
              </a:cxnLst>
              <a:rect l="0" t="0" r="r" b="b"/>
              <a:pathLst>
                <a:path w="577" h="525">
                  <a:moveTo>
                    <a:pt x="19" y="409"/>
                  </a:moveTo>
                  <a:cubicBezTo>
                    <a:pt x="29" y="405"/>
                    <a:pt x="36" y="410"/>
                    <a:pt x="45" y="401"/>
                  </a:cubicBezTo>
                  <a:cubicBezTo>
                    <a:pt x="87" y="433"/>
                    <a:pt x="29" y="516"/>
                    <a:pt x="96" y="525"/>
                  </a:cubicBezTo>
                  <a:cubicBezTo>
                    <a:pt x="98" y="498"/>
                    <a:pt x="93" y="468"/>
                    <a:pt x="97" y="441"/>
                  </a:cubicBezTo>
                  <a:cubicBezTo>
                    <a:pt x="101" y="415"/>
                    <a:pt x="126" y="405"/>
                    <a:pt x="116" y="371"/>
                  </a:cubicBezTo>
                  <a:cubicBezTo>
                    <a:pt x="96" y="357"/>
                    <a:pt x="93" y="351"/>
                    <a:pt x="92" y="324"/>
                  </a:cubicBezTo>
                  <a:cubicBezTo>
                    <a:pt x="102" y="332"/>
                    <a:pt x="118" y="334"/>
                    <a:pt x="129" y="343"/>
                  </a:cubicBezTo>
                  <a:cubicBezTo>
                    <a:pt x="131" y="305"/>
                    <a:pt x="129" y="265"/>
                    <a:pt x="131" y="227"/>
                  </a:cubicBezTo>
                  <a:cubicBezTo>
                    <a:pt x="157" y="228"/>
                    <a:pt x="178" y="222"/>
                    <a:pt x="200" y="212"/>
                  </a:cubicBezTo>
                  <a:cubicBezTo>
                    <a:pt x="209" y="208"/>
                    <a:pt x="206" y="178"/>
                    <a:pt x="216" y="175"/>
                  </a:cubicBezTo>
                  <a:cubicBezTo>
                    <a:pt x="232" y="170"/>
                    <a:pt x="248" y="182"/>
                    <a:pt x="264" y="182"/>
                  </a:cubicBezTo>
                  <a:cubicBezTo>
                    <a:pt x="318" y="181"/>
                    <a:pt x="384" y="207"/>
                    <a:pt x="443" y="193"/>
                  </a:cubicBezTo>
                  <a:cubicBezTo>
                    <a:pt x="577" y="163"/>
                    <a:pt x="444" y="13"/>
                    <a:pt x="353" y="2"/>
                  </a:cubicBezTo>
                  <a:cubicBezTo>
                    <a:pt x="350" y="0"/>
                    <a:pt x="350" y="0"/>
                    <a:pt x="353" y="2"/>
                  </a:cubicBezTo>
                  <a:cubicBezTo>
                    <a:pt x="362" y="11"/>
                    <a:pt x="367" y="23"/>
                    <a:pt x="375" y="31"/>
                  </a:cubicBezTo>
                  <a:cubicBezTo>
                    <a:pt x="319" y="16"/>
                    <a:pt x="258" y="15"/>
                    <a:pt x="196" y="18"/>
                  </a:cubicBezTo>
                  <a:cubicBezTo>
                    <a:pt x="206" y="28"/>
                    <a:pt x="213" y="46"/>
                    <a:pt x="226" y="57"/>
                  </a:cubicBezTo>
                  <a:cubicBezTo>
                    <a:pt x="184" y="54"/>
                    <a:pt x="128" y="79"/>
                    <a:pt x="93" y="102"/>
                  </a:cubicBezTo>
                  <a:cubicBezTo>
                    <a:pt x="112" y="103"/>
                    <a:pt x="112" y="111"/>
                    <a:pt x="124" y="115"/>
                  </a:cubicBezTo>
                  <a:cubicBezTo>
                    <a:pt x="82" y="146"/>
                    <a:pt x="40" y="207"/>
                    <a:pt x="27" y="254"/>
                  </a:cubicBezTo>
                  <a:cubicBezTo>
                    <a:pt x="19" y="285"/>
                    <a:pt x="30" y="314"/>
                    <a:pt x="27" y="343"/>
                  </a:cubicBezTo>
                  <a:cubicBezTo>
                    <a:pt x="24" y="372"/>
                    <a:pt x="13" y="386"/>
                    <a:pt x="0" y="414"/>
                  </a:cubicBezTo>
                  <a:cubicBezTo>
                    <a:pt x="15" y="407"/>
                    <a:pt x="37" y="408"/>
                    <a:pt x="50" y="403"/>
                  </a:cubicBezTo>
                  <a:cubicBezTo>
                    <a:pt x="46" y="424"/>
                    <a:pt x="61" y="429"/>
                    <a:pt x="65" y="441"/>
                  </a:cubicBezTo>
                </a:path>
              </a:pathLst>
            </a:custGeom>
            <a:noFill/>
            <a:ln w="5" cap="flat">
              <a:solidFill>
                <a:srgbClr val="736357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51" name="Freeform 444"/>
            <p:cNvSpPr>
              <a:spLocks/>
            </p:cNvSpPr>
            <p:nvPr/>
          </p:nvSpPr>
          <p:spPr bwMode="gray">
            <a:xfrm>
              <a:off x="7233798" y="3867231"/>
              <a:ext cx="115267" cy="3246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130"/>
                </a:cxn>
                <a:cxn ang="0">
                  <a:pos x="44" y="243"/>
                </a:cxn>
                <a:cxn ang="0">
                  <a:pos x="139" y="441"/>
                </a:cxn>
                <a:cxn ang="0">
                  <a:pos x="98" y="202"/>
                </a:cxn>
                <a:cxn ang="0">
                  <a:pos x="26" y="0"/>
                </a:cxn>
              </a:cxnLst>
              <a:rect l="0" t="0" r="r" b="b"/>
              <a:pathLst>
                <a:path w="157" h="441">
                  <a:moveTo>
                    <a:pt x="0" y="0"/>
                  </a:moveTo>
                  <a:cubicBezTo>
                    <a:pt x="25" y="31"/>
                    <a:pt x="10" y="89"/>
                    <a:pt x="8" y="130"/>
                  </a:cubicBezTo>
                  <a:cubicBezTo>
                    <a:pt x="5" y="187"/>
                    <a:pt x="14" y="198"/>
                    <a:pt x="44" y="243"/>
                  </a:cubicBezTo>
                  <a:cubicBezTo>
                    <a:pt x="84" y="302"/>
                    <a:pt x="97" y="379"/>
                    <a:pt x="139" y="441"/>
                  </a:cubicBezTo>
                  <a:cubicBezTo>
                    <a:pt x="157" y="374"/>
                    <a:pt x="122" y="264"/>
                    <a:pt x="98" y="202"/>
                  </a:cubicBezTo>
                  <a:cubicBezTo>
                    <a:pt x="84" y="166"/>
                    <a:pt x="57" y="9"/>
                    <a:pt x="26" y="0"/>
                  </a:cubicBezTo>
                </a:path>
              </a:pathLst>
            </a:custGeom>
            <a:solidFill>
              <a:srgbClr val="9999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52" name="Freeform 445"/>
            <p:cNvSpPr>
              <a:spLocks/>
            </p:cNvSpPr>
            <p:nvPr/>
          </p:nvSpPr>
          <p:spPr bwMode="gray">
            <a:xfrm>
              <a:off x="6998902" y="2492129"/>
              <a:ext cx="172900" cy="1040516"/>
            </a:xfrm>
            <a:custGeom>
              <a:avLst/>
              <a:gdLst/>
              <a:ahLst/>
              <a:cxnLst>
                <a:cxn ang="0">
                  <a:pos x="182" y="6"/>
                </a:cxn>
                <a:cxn ang="0">
                  <a:pos x="153" y="153"/>
                </a:cxn>
                <a:cxn ang="0">
                  <a:pos x="113" y="319"/>
                </a:cxn>
                <a:cxn ang="0">
                  <a:pos x="12" y="625"/>
                </a:cxn>
                <a:cxn ang="0">
                  <a:pos x="13" y="772"/>
                </a:cxn>
                <a:cxn ang="0">
                  <a:pos x="61" y="907"/>
                </a:cxn>
                <a:cxn ang="0">
                  <a:pos x="159" y="1190"/>
                </a:cxn>
                <a:cxn ang="0">
                  <a:pos x="172" y="1414"/>
                </a:cxn>
                <a:cxn ang="0">
                  <a:pos x="221" y="1268"/>
                </a:cxn>
                <a:cxn ang="0">
                  <a:pos x="215" y="1104"/>
                </a:cxn>
                <a:cxn ang="0">
                  <a:pos x="186" y="1037"/>
                </a:cxn>
                <a:cxn ang="0">
                  <a:pos x="171" y="962"/>
                </a:cxn>
                <a:cxn ang="0">
                  <a:pos x="109" y="812"/>
                </a:cxn>
                <a:cxn ang="0">
                  <a:pos x="58" y="678"/>
                </a:cxn>
                <a:cxn ang="0">
                  <a:pos x="74" y="514"/>
                </a:cxn>
                <a:cxn ang="0">
                  <a:pos x="140" y="392"/>
                </a:cxn>
                <a:cxn ang="0">
                  <a:pos x="182" y="231"/>
                </a:cxn>
                <a:cxn ang="0">
                  <a:pos x="179" y="0"/>
                </a:cxn>
              </a:cxnLst>
              <a:rect l="0" t="0" r="r" b="b"/>
              <a:pathLst>
                <a:path w="235" h="1414">
                  <a:moveTo>
                    <a:pt x="182" y="6"/>
                  </a:moveTo>
                  <a:cubicBezTo>
                    <a:pt x="187" y="55"/>
                    <a:pt x="160" y="106"/>
                    <a:pt x="153" y="153"/>
                  </a:cubicBezTo>
                  <a:cubicBezTo>
                    <a:pt x="143" y="209"/>
                    <a:pt x="124" y="263"/>
                    <a:pt x="113" y="319"/>
                  </a:cubicBezTo>
                  <a:cubicBezTo>
                    <a:pt x="94" y="425"/>
                    <a:pt x="35" y="523"/>
                    <a:pt x="12" y="625"/>
                  </a:cubicBezTo>
                  <a:cubicBezTo>
                    <a:pt x="0" y="678"/>
                    <a:pt x="0" y="720"/>
                    <a:pt x="13" y="772"/>
                  </a:cubicBezTo>
                  <a:cubicBezTo>
                    <a:pt x="24" y="821"/>
                    <a:pt x="44" y="860"/>
                    <a:pt x="61" y="907"/>
                  </a:cubicBezTo>
                  <a:cubicBezTo>
                    <a:pt x="92" y="1001"/>
                    <a:pt x="129" y="1095"/>
                    <a:pt x="159" y="1190"/>
                  </a:cubicBezTo>
                  <a:cubicBezTo>
                    <a:pt x="180" y="1256"/>
                    <a:pt x="174" y="1340"/>
                    <a:pt x="172" y="1414"/>
                  </a:cubicBezTo>
                  <a:cubicBezTo>
                    <a:pt x="227" y="1400"/>
                    <a:pt x="221" y="1312"/>
                    <a:pt x="221" y="1268"/>
                  </a:cubicBezTo>
                  <a:cubicBezTo>
                    <a:pt x="221" y="1215"/>
                    <a:pt x="235" y="1154"/>
                    <a:pt x="215" y="1104"/>
                  </a:cubicBezTo>
                  <a:cubicBezTo>
                    <a:pt x="207" y="1083"/>
                    <a:pt x="193" y="1060"/>
                    <a:pt x="186" y="1037"/>
                  </a:cubicBezTo>
                  <a:cubicBezTo>
                    <a:pt x="178" y="1012"/>
                    <a:pt x="179" y="986"/>
                    <a:pt x="171" y="962"/>
                  </a:cubicBezTo>
                  <a:cubicBezTo>
                    <a:pt x="154" y="910"/>
                    <a:pt x="129" y="862"/>
                    <a:pt x="109" y="812"/>
                  </a:cubicBezTo>
                  <a:cubicBezTo>
                    <a:pt x="92" y="767"/>
                    <a:pt x="67" y="724"/>
                    <a:pt x="58" y="678"/>
                  </a:cubicBezTo>
                  <a:cubicBezTo>
                    <a:pt x="47" y="622"/>
                    <a:pt x="65" y="567"/>
                    <a:pt x="74" y="514"/>
                  </a:cubicBezTo>
                  <a:cubicBezTo>
                    <a:pt x="82" y="461"/>
                    <a:pt x="109" y="435"/>
                    <a:pt x="140" y="392"/>
                  </a:cubicBezTo>
                  <a:cubicBezTo>
                    <a:pt x="173" y="346"/>
                    <a:pt x="182" y="291"/>
                    <a:pt x="182" y="231"/>
                  </a:cubicBezTo>
                  <a:cubicBezTo>
                    <a:pt x="182" y="161"/>
                    <a:pt x="203" y="66"/>
                    <a:pt x="179" y="0"/>
                  </a:cubicBezTo>
                </a:path>
              </a:pathLst>
            </a:custGeom>
            <a:solidFill>
              <a:srgbClr val="9999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53" name="Freeform 446"/>
            <p:cNvSpPr>
              <a:spLocks/>
            </p:cNvSpPr>
            <p:nvPr/>
          </p:nvSpPr>
          <p:spPr bwMode="gray">
            <a:xfrm>
              <a:off x="7054978" y="2357236"/>
              <a:ext cx="87541" cy="118694"/>
            </a:xfrm>
            <a:custGeom>
              <a:avLst/>
              <a:gdLst/>
              <a:ahLst/>
              <a:cxnLst>
                <a:cxn ang="0">
                  <a:pos x="2" y="150"/>
                </a:cxn>
                <a:cxn ang="0">
                  <a:pos x="74" y="85"/>
                </a:cxn>
                <a:cxn ang="0">
                  <a:pos x="0" y="0"/>
                </a:cxn>
                <a:cxn ang="0">
                  <a:pos x="58" y="46"/>
                </a:cxn>
                <a:cxn ang="0">
                  <a:pos x="119" y="97"/>
                </a:cxn>
                <a:cxn ang="0">
                  <a:pos x="5" y="156"/>
                </a:cxn>
              </a:cxnLst>
              <a:rect l="0" t="0" r="r" b="b"/>
              <a:pathLst>
                <a:path w="119" h="161">
                  <a:moveTo>
                    <a:pt x="2" y="150"/>
                  </a:moveTo>
                  <a:cubicBezTo>
                    <a:pt x="25" y="129"/>
                    <a:pt x="51" y="107"/>
                    <a:pt x="74" y="85"/>
                  </a:cubicBezTo>
                  <a:cubicBezTo>
                    <a:pt x="44" y="60"/>
                    <a:pt x="26" y="28"/>
                    <a:pt x="0" y="0"/>
                  </a:cubicBezTo>
                  <a:cubicBezTo>
                    <a:pt x="23" y="7"/>
                    <a:pt x="42" y="29"/>
                    <a:pt x="58" y="46"/>
                  </a:cubicBezTo>
                  <a:cubicBezTo>
                    <a:pt x="77" y="65"/>
                    <a:pt x="99" y="78"/>
                    <a:pt x="119" y="97"/>
                  </a:cubicBezTo>
                  <a:cubicBezTo>
                    <a:pt x="84" y="117"/>
                    <a:pt x="50" y="161"/>
                    <a:pt x="5" y="156"/>
                  </a:cubicBezTo>
                </a:path>
              </a:pathLst>
            </a:custGeom>
            <a:solidFill>
              <a:srgbClr val="9999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54" name="Freeform 452"/>
            <p:cNvSpPr>
              <a:spLocks/>
            </p:cNvSpPr>
            <p:nvPr/>
          </p:nvSpPr>
          <p:spPr bwMode="gray">
            <a:xfrm>
              <a:off x="7238159" y="2486833"/>
              <a:ext cx="69783" cy="374461"/>
            </a:xfrm>
            <a:custGeom>
              <a:avLst/>
              <a:gdLst/>
              <a:ahLst/>
              <a:cxnLst>
                <a:cxn ang="0">
                  <a:pos x="60" y="135"/>
                </a:cxn>
                <a:cxn ang="0">
                  <a:pos x="36" y="251"/>
                </a:cxn>
                <a:cxn ang="0">
                  <a:pos x="26" y="385"/>
                </a:cxn>
                <a:cxn ang="0">
                  <a:pos x="17" y="509"/>
                </a:cxn>
                <a:cxn ang="0">
                  <a:pos x="17" y="411"/>
                </a:cxn>
                <a:cxn ang="0">
                  <a:pos x="27" y="301"/>
                </a:cxn>
                <a:cxn ang="0">
                  <a:pos x="36" y="183"/>
                </a:cxn>
                <a:cxn ang="0">
                  <a:pos x="95" y="0"/>
                </a:cxn>
                <a:cxn ang="0">
                  <a:pos x="60" y="135"/>
                </a:cxn>
              </a:cxnLst>
              <a:rect l="0" t="0" r="r" b="b"/>
              <a:pathLst>
                <a:path w="95" h="509">
                  <a:moveTo>
                    <a:pt x="60" y="135"/>
                  </a:moveTo>
                  <a:cubicBezTo>
                    <a:pt x="52" y="173"/>
                    <a:pt x="44" y="211"/>
                    <a:pt x="36" y="251"/>
                  </a:cubicBezTo>
                  <a:cubicBezTo>
                    <a:pt x="28" y="296"/>
                    <a:pt x="30" y="339"/>
                    <a:pt x="26" y="385"/>
                  </a:cubicBezTo>
                  <a:cubicBezTo>
                    <a:pt x="22" y="420"/>
                    <a:pt x="29" y="479"/>
                    <a:pt x="17" y="509"/>
                  </a:cubicBezTo>
                  <a:cubicBezTo>
                    <a:pt x="0" y="486"/>
                    <a:pt x="13" y="438"/>
                    <a:pt x="17" y="411"/>
                  </a:cubicBezTo>
                  <a:cubicBezTo>
                    <a:pt x="23" y="375"/>
                    <a:pt x="22" y="337"/>
                    <a:pt x="27" y="301"/>
                  </a:cubicBezTo>
                  <a:cubicBezTo>
                    <a:pt x="33" y="263"/>
                    <a:pt x="36" y="224"/>
                    <a:pt x="36" y="183"/>
                  </a:cubicBezTo>
                  <a:cubicBezTo>
                    <a:pt x="36" y="118"/>
                    <a:pt x="59" y="51"/>
                    <a:pt x="95" y="0"/>
                  </a:cubicBezTo>
                  <a:cubicBezTo>
                    <a:pt x="91" y="46"/>
                    <a:pt x="69" y="89"/>
                    <a:pt x="60" y="135"/>
                  </a:cubicBezTo>
                  <a:close/>
                </a:path>
              </a:pathLst>
            </a:custGeom>
            <a:solidFill>
              <a:srgbClr val="9999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55" name="Freeform 454"/>
            <p:cNvSpPr>
              <a:spLocks/>
            </p:cNvSpPr>
            <p:nvPr/>
          </p:nvSpPr>
          <p:spPr bwMode="gray">
            <a:xfrm>
              <a:off x="7058405" y="2467830"/>
              <a:ext cx="76637" cy="29907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104" y="38"/>
                </a:cxn>
                <a:cxn ang="0">
                  <a:pos x="0" y="0"/>
                </a:cxn>
              </a:cxnLst>
              <a:rect l="0" t="0" r="r" b="b"/>
              <a:pathLst>
                <a:path w="104" h="41">
                  <a:moveTo>
                    <a:pt x="6" y="6"/>
                  </a:moveTo>
                  <a:cubicBezTo>
                    <a:pt x="44" y="26"/>
                    <a:pt x="69" y="33"/>
                    <a:pt x="104" y="38"/>
                  </a:cubicBezTo>
                  <a:cubicBezTo>
                    <a:pt x="74" y="41"/>
                    <a:pt x="9" y="19"/>
                    <a:pt x="0" y="0"/>
                  </a:cubicBezTo>
                </a:path>
              </a:pathLst>
            </a:custGeom>
            <a:solidFill>
              <a:srgbClr val="151B1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56" name="Freeform 455"/>
            <p:cNvSpPr>
              <a:spLocks/>
            </p:cNvSpPr>
            <p:nvPr/>
          </p:nvSpPr>
          <p:spPr bwMode="gray">
            <a:xfrm>
              <a:off x="6433160" y="2396178"/>
              <a:ext cx="177262" cy="676336"/>
            </a:xfrm>
            <a:custGeom>
              <a:avLst/>
              <a:gdLst/>
              <a:ahLst/>
              <a:cxnLst>
                <a:cxn ang="0">
                  <a:pos x="113" y="15"/>
                </a:cxn>
                <a:cxn ang="0">
                  <a:pos x="54" y="101"/>
                </a:cxn>
                <a:cxn ang="0">
                  <a:pos x="94" y="129"/>
                </a:cxn>
                <a:cxn ang="0">
                  <a:pos x="129" y="171"/>
                </a:cxn>
                <a:cxn ang="0">
                  <a:pos x="22" y="186"/>
                </a:cxn>
                <a:cxn ang="0">
                  <a:pos x="54" y="374"/>
                </a:cxn>
                <a:cxn ang="0">
                  <a:pos x="106" y="540"/>
                </a:cxn>
                <a:cxn ang="0">
                  <a:pos x="187" y="685"/>
                </a:cxn>
                <a:cxn ang="0">
                  <a:pos x="236" y="831"/>
                </a:cxn>
                <a:cxn ang="0">
                  <a:pos x="211" y="919"/>
                </a:cxn>
                <a:cxn ang="0">
                  <a:pos x="193" y="763"/>
                </a:cxn>
                <a:cxn ang="0">
                  <a:pos x="136" y="634"/>
                </a:cxn>
                <a:cxn ang="0">
                  <a:pos x="41" y="355"/>
                </a:cxn>
                <a:cxn ang="0">
                  <a:pos x="9" y="166"/>
                </a:cxn>
                <a:cxn ang="0">
                  <a:pos x="106" y="175"/>
                </a:cxn>
                <a:cxn ang="0">
                  <a:pos x="24" y="100"/>
                </a:cxn>
                <a:cxn ang="0">
                  <a:pos x="112" y="0"/>
                </a:cxn>
                <a:cxn ang="0">
                  <a:pos x="54" y="110"/>
                </a:cxn>
              </a:cxnLst>
              <a:rect l="0" t="0" r="r" b="b"/>
              <a:pathLst>
                <a:path w="241" h="919">
                  <a:moveTo>
                    <a:pt x="113" y="15"/>
                  </a:moveTo>
                  <a:cubicBezTo>
                    <a:pt x="116" y="41"/>
                    <a:pt x="76" y="89"/>
                    <a:pt x="54" y="101"/>
                  </a:cubicBezTo>
                  <a:cubicBezTo>
                    <a:pt x="60" y="116"/>
                    <a:pt x="81" y="117"/>
                    <a:pt x="94" y="129"/>
                  </a:cubicBezTo>
                  <a:cubicBezTo>
                    <a:pt x="108" y="141"/>
                    <a:pt x="113" y="162"/>
                    <a:pt x="129" y="171"/>
                  </a:cubicBezTo>
                  <a:cubicBezTo>
                    <a:pt x="96" y="186"/>
                    <a:pt x="58" y="182"/>
                    <a:pt x="22" y="186"/>
                  </a:cubicBezTo>
                  <a:cubicBezTo>
                    <a:pt x="18" y="259"/>
                    <a:pt x="37" y="306"/>
                    <a:pt x="54" y="374"/>
                  </a:cubicBezTo>
                  <a:cubicBezTo>
                    <a:pt x="68" y="431"/>
                    <a:pt x="81" y="488"/>
                    <a:pt x="106" y="540"/>
                  </a:cubicBezTo>
                  <a:cubicBezTo>
                    <a:pt x="130" y="590"/>
                    <a:pt x="166" y="632"/>
                    <a:pt x="187" y="685"/>
                  </a:cubicBezTo>
                  <a:cubicBezTo>
                    <a:pt x="205" y="732"/>
                    <a:pt x="228" y="780"/>
                    <a:pt x="236" y="831"/>
                  </a:cubicBezTo>
                  <a:cubicBezTo>
                    <a:pt x="241" y="862"/>
                    <a:pt x="237" y="899"/>
                    <a:pt x="211" y="919"/>
                  </a:cubicBezTo>
                  <a:cubicBezTo>
                    <a:pt x="207" y="860"/>
                    <a:pt x="214" y="817"/>
                    <a:pt x="193" y="763"/>
                  </a:cubicBezTo>
                  <a:cubicBezTo>
                    <a:pt x="177" y="721"/>
                    <a:pt x="155" y="678"/>
                    <a:pt x="136" y="634"/>
                  </a:cubicBezTo>
                  <a:cubicBezTo>
                    <a:pt x="98" y="543"/>
                    <a:pt x="56" y="451"/>
                    <a:pt x="41" y="355"/>
                  </a:cubicBezTo>
                  <a:cubicBezTo>
                    <a:pt x="31" y="297"/>
                    <a:pt x="0" y="226"/>
                    <a:pt x="9" y="166"/>
                  </a:cubicBezTo>
                  <a:cubicBezTo>
                    <a:pt x="42" y="164"/>
                    <a:pt x="75" y="180"/>
                    <a:pt x="106" y="175"/>
                  </a:cubicBezTo>
                  <a:cubicBezTo>
                    <a:pt x="99" y="141"/>
                    <a:pt x="25" y="130"/>
                    <a:pt x="24" y="100"/>
                  </a:cubicBezTo>
                  <a:cubicBezTo>
                    <a:pt x="24" y="77"/>
                    <a:pt x="91" y="6"/>
                    <a:pt x="112" y="0"/>
                  </a:cubicBezTo>
                  <a:cubicBezTo>
                    <a:pt x="98" y="36"/>
                    <a:pt x="69" y="74"/>
                    <a:pt x="54" y="110"/>
                  </a:cubicBezTo>
                </a:path>
              </a:pathLst>
            </a:custGeom>
            <a:solidFill>
              <a:srgbClr val="9999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57" name="Freeform 456"/>
            <p:cNvSpPr>
              <a:spLocks/>
            </p:cNvSpPr>
            <p:nvPr/>
          </p:nvSpPr>
          <p:spPr bwMode="gray">
            <a:xfrm>
              <a:off x="6162128" y="2513314"/>
              <a:ext cx="292840" cy="1079458"/>
            </a:xfrm>
            <a:custGeom>
              <a:avLst/>
              <a:gdLst/>
              <a:ahLst/>
              <a:cxnLst>
                <a:cxn ang="0">
                  <a:pos x="246" y="894"/>
                </a:cxn>
                <a:cxn ang="0">
                  <a:pos x="78" y="946"/>
                </a:cxn>
                <a:cxn ang="0">
                  <a:pos x="44" y="1005"/>
                </a:cxn>
                <a:cxn ang="0">
                  <a:pos x="124" y="1031"/>
                </a:cxn>
                <a:cxn ang="0">
                  <a:pos x="74" y="973"/>
                </a:cxn>
                <a:cxn ang="0">
                  <a:pos x="128" y="983"/>
                </a:cxn>
                <a:cxn ang="0">
                  <a:pos x="184" y="965"/>
                </a:cxn>
                <a:cxn ang="0">
                  <a:pos x="191" y="998"/>
                </a:cxn>
                <a:cxn ang="0">
                  <a:pos x="236" y="992"/>
                </a:cxn>
                <a:cxn ang="0">
                  <a:pos x="234" y="1083"/>
                </a:cxn>
                <a:cxn ang="0">
                  <a:pos x="262" y="1168"/>
                </a:cxn>
                <a:cxn ang="0">
                  <a:pos x="203" y="1242"/>
                </a:cxn>
                <a:cxn ang="0">
                  <a:pos x="268" y="1259"/>
                </a:cxn>
                <a:cxn ang="0">
                  <a:pos x="295" y="1316"/>
                </a:cxn>
                <a:cxn ang="0">
                  <a:pos x="291" y="1359"/>
                </a:cxn>
                <a:cxn ang="0">
                  <a:pos x="304" y="1439"/>
                </a:cxn>
                <a:cxn ang="0">
                  <a:pos x="386" y="1432"/>
                </a:cxn>
                <a:cxn ang="0">
                  <a:pos x="392" y="1361"/>
                </a:cxn>
                <a:cxn ang="0">
                  <a:pos x="302" y="1190"/>
                </a:cxn>
                <a:cxn ang="0">
                  <a:pos x="262" y="988"/>
                </a:cxn>
                <a:cxn ang="0">
                  <a:pos x="259" y="766"/>
                </a:cxn>
                <a:cxn ang="0">
                  <a:pos x="239" y="541"/>
                </a:cxn>
                <a:cxn ang="0">
                  <a:pos x="239" y="381"/>
                </a:cxn>
                <a:cxn ang="0">
                  <a:pos x="204" y="267"/>
                </a:cxn>
                <a:cxn ang="0">
                  <a:pos x="161" y="146"/>
                </a:cxn>
                <a:cxn ang="0">
                  <a:pos x="145" y="0"/>
                </a:cxn>
                <a:cxn ang="0">
                  <a:pos x="170" y="245"/>
                </a:cxn>
                <a:cxn ang="0">
                  <a:pos x="193" y="375"/>
                </a:cxn>
                <a:cxn ang="0">
                  <a:pos x="209" y="476"/>
                </a:cxn>
                <a:cxn ang="0">
                  <a:pos x="184" y="477"/>
                </a:cxn>
                <a:cxn ang="0">
                  <a:pos x="217" y="583"/>
                </a:cxn>
                <a:cxn ang="0">
                  <a:pos x="226" y="708"/>
                </a:cxn>
                <a:cxn ang="0">
                  <a:pos x="249" y="819"/>
                </a:cxn>
                <a:cxn ang="0">
                  <a:pos x="252" y="903"/>
                </a:cxn>
              </a:cxnLst>
              <a:rect l="0" t="0" r="r" b="b"/>
              <a:pathLst>
                <a:path w="398" h="1467">
                  <a:moveTo>
                    <a:pt x="246" y="894"/>
                  </a:moveTo>
                  <a:cubicBezTo>
                    <a:pt x="249" y="955"/>
                    <a:pt x="115" y="932"/>
                    <a:pt x="78" y="946"/>
                  </a:cubicBezTo>
                  <a:cubicBezTo>
                    <a:pt x="50" y="957"/>
                    <a:pt x="0" y="986"/>
                    <a:pt x="44" y="1005"/>
                  </a:cubicBezTo>
                  <a:cubicBezTo>
                    <a:pt x="71" y="1016"/>
                    <a:pt x="102" y="1008"/>
                    <a:pt x="124" y="1031"/>
                  </a:cubicBezTo>
                  <a:cubicBezTo>
                    <a:pt x="119" y="1009"/>
                    <a:pt x="55" y="994"/>
                    <a:pt x="74" y="973"/>
                  </a:cubicBezTo>
                  <a:cubicBezTo>
                    <a:pt x="89" y="955"/>
                    <a:pt x="115" y="980"/>
                    <a:pt x="128" y="983"/>
                  </a:cubicBezTo>
                  <a:cubicBezTo>
                    <a:pt x="152" y="987"/>
                    <a:pt x="163" y="976"/>
                    <a:pt x="184" y="965"/>
                  </a:cubicBezTo>
                  <a:cubicBezTo>
                    <a:pt x="191" y="973"/>
                    <a:pt x="192" y="986"/>
                    <a:pt x="191" y="998"/>
                  </a:cubicBezTo>
                  <a:cubicBezTo>
                    <a:pt x="205" y="995"/>
                    <a:pt x="219" y="989"/>
                    <a:pt x="236" y="992"/>
                  </a:cubicBezTo>
                  <a:cubicBezTo>
                    <a:pt x="238" y="1036"/>
                    <a:pt x="205" y="1048"/>
                    <a:pt x="234" y="1083"/>
                  </a:cubicBezTo>
                  <a:cubicBezTo>
                    <a:pt x="257" y="1110"/>
                    <a:pt x="271" y="1125"/>
                    <a:pt x="262" y="1168"/>
                  </a:cubicBezTo>
                  <a:cubicBezTo>
                    <a:pt x="254" y="1208"/>
                    <a:pt x="214" y="1200"/>
                    <a:pt x="203" y="1242"/>
                  </a:cubicBezTo>
                  <a:cubicBezTo>
                    <a:pt x="188" y="1298"/>
                    <a:pt x="235" y="1264"/>
                    <a:pt x="268" y="1259"/>
                  </a:cubicBezTo>
                  <a:cubicBezTo>
                    <a:pt x="271" y="1285"/>
                    <a:pt x="284" y="1295"/>
                    <a:pt x="295" y="1316"/>
                  </a:cubicBezTo>
                  <a:cubicBezTo>
                    <a:pt x="309" y="1343"/>
                    <a:pt x="302" y="1341"/>
                    <a:pt x="291" y="1359"/>
                  </a:cubicBezTo>
                  <a:cubicBezTo>
                    <a:pt x="278" y="1381"/>
                    <a:pt x="247" y="1439"/>
                    <a:pt x="304" y="1439"/>
                  </a:cubicBezTo>
                  <a:cubicBezTo>
                    <a:pt x="319" y="1467"/>
                    <a:pt x="369" y="1455"/>
                    <a:pt x="386" y="1432"/>
                  </a:cubicBezTo>
                  <a:cubicBezTo>
                    <a:pt x="398" y="1416"/>
                    <a:pt x="394" y="1386"/>
                    <a:pt x="392" y="1361"/>
                  </a:cubicBezTo>
                  <a:cubicBezTo>
                    <a:pt x="338" y="1323"/>
                    <a:pt x="318" y="1253"/>
                    <a:pt x="302" y="1190"/>
                  </a:cubicBezTo>
                  <a:cubicBezTo>
                    <a:pt x="285" y="1123"/>
                    <a:pt x="264" y="1060"/>
                    <a:pt x="262" y="988"/>
                  </a:cubicBezTo>
                  <a:cubicBezTo>
                    <a:pt x="261" y="914"/>
                    <a:pt x="266" y="842"/>
                    <a:pt x="259" y="766"/>
                  </a:cubicBezTo>
                  <a:cubicBezTo>
                    <a:pt x="252" y="690"/>
                    <a:pt x="239" y="619"/>
                    <a:pt x="239" y="541"/>
                  </a:cubicBezTo>
                  <a:cubicBezTo>
                    <a:pt x="239" y="491"/>
                    <a:pt x="249" y="430"/>
                    <a:pt x="239" y="381"/>
                  </a:cubicBezTo>
                  <a:cubicBezTo>
                    <a:pt x="232" y="345"/>
                    <a:pt x="215" y="303"/>
                    <a:pt x="204" y="267"/>
                  </a:cubicBezTo>
                  <a:cubicBezTo>
                    <a:pt x="191" y="227"/>
                    <a:pt x="171" y="188"/>
                    <a:pt x="161" y="146"/>
                  </a:cubicBezTo>
                  <a:cubicBezTo>
                    <a:pt x="151" y="101"/>
                    <a:pt x="158" y="42"/>
                    <a:pt x="145" y="0"/>
                  </a:cubicBezTo>
                  <a:cubicBezTo>
                    <a:pt x="136" y="85"/>
                    <a:pt x="159" y="162"/>
                    <a:pt x="170" y="245"/>
                  </a:cubicBezTo>
                  <a:cubicBezTo>
                    <a:pt x="176" y="290"/>
                    <a:pt x="181" y="331"/>
                    <a:pt x="193" y="375"/>
                  </a:cubicBezTo>
                  <a:cubicBezTo>
                    <a:pt x="200" y="404"/>
                    <a:pt x="215" y="446"/>
                    <a:pt x="209" y="476"/>
                  </a:cubicBezTo>
                  <a:cubicBezTo>
                    <a:pt x="202" y="474"/>
                    <a:pt x="192" y="478"/>
                    <a:pt x="184" y="477"/>
                  </a:cubicBezTo>
                  <a:cubicBezTo>
                    <a:pt x="178" y="514"/>
                    <a:pt x="208" y="549"/>
                    <a:pt x="217" y="583"/>
                  </a:cubicBezTo>
                  <a:cubicBezTo>
                    <a:pt x="229" y="624"/>
                    <a:pt x="224" y="664"/>
                    <a:pt x="226" y="708"/>
                  </a:cubicBezTo>
                  <a:cubicBezTo>
                    <a:pt x="228" y="743"/>
                    <a:pt x="257" y="784"/>
                    <a:pt x="249" y="819"/>
                  </a:cubicBezTo>
                  <a:cubicBezTo>
                    <a:pt x="241" y="858"/>
                    <a:pt x="217" y="866"/>
                    <a:pt x="252" y="903"/>
                  </a:cubicBezTo>
                </a:path>
              </a:pathLst>
            </a:custGeom>
            <a:solidFill>
              <a:srgbClr val="9999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58" name="Freeform 458"/>
            <p:cNvSpPr>
              <a:spLocks/>
            </p:cNvSpPr>
            <p:nvPr/>
          </p:nvSpPr>
          <p:spPr bwMode="gray">
            <a:xfrm>
              <a:off x="6186427" y="3125473"/>
              <a:ext cx="137697" cy="42680"/>
            </a:xfrm>
            <a:custGeom>
              <a:avLst/>
              <a:gdLst/>
              <a:ahLst/>
              <a:cxnLst>
                <a:cxn ang="0">
                  <a:pos x="174" y="58"/>
                </a:cxn>
                <a:cxn ang="0">
                  <a:pos x="105" y="26"/>
                </a:cxn>
                <a:cxn ang="0">
                  <a:pos x="8" y="35"/>
                </a:cxn>
                <a:cxn ang="0">
                  <a:pos x="108" y="6"/>
                </a:cxn>
                <a:cxn ang="0">
                  <a:pos x="187" y="55"/>
                </a:cxn>
              </a:cxnLst>
              <a:rect l="0" t="0" r="r" b="b"/>
              <a:pathLst>
                <a:path w="187" h="58">
                  <a:moveTo>
                    <a:pt x="174" y="58"/>
                  </a:moveTo>
                  <a:cubicBezTo>
                    <a:pt x="176" y="32"/>
                    <a:pt x="125" y="23"/>
                    <a:pt x="105" y="26"/>
                  </a:cubicBezTo>
                  <a:cubicBezTo>
                    <a:pt x="70" y="30"/>
                    <a:pt x="46" y="44"/>
                    <a:pt x="8" y="35"/>
                  </a:cubicBezTo>
                  <a:cubicBezTo>
                    <a:pt x="0" y="0"/>
                    <a:pt x="85" y="2"/>
                    <a:pt x="108" y="6"/>
                  </a:cubicBezTo>
                  <a:cubicBezTo>
                    <a:pt x="143" y="13"/>
                    <a:pt x="162" y="33"/>
                    <a:pt x="187" y="55"/>
                  </a:cubicBezTo>
                </a:path>
              </a:pathLst>
            </a:custGeom>
            <a:solidFill>
              <a:srgbClr val="9999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59" name="Freeform 461"/>
            <p:cNvSpPr>
              <a:spLocks/>
            </p:cNvSpPr>
            <p:nvPr/>
          </p:nvSpPr>
          <p:spPr bwMode="gray">
            <a:xfrm>
              <a:off x="6558708" y="2407393"/>
              <a:ext cx="43614" cy="175081"/>
            </a:xfrm>
            <a:custGeom>
              <a:avLst/>
              <a:gdLst/>
              <a:ahLst/>
              <a:cxnLst>
                <a:cxn ang="0">
                  <a:pos x="59" y="39"/>
                </a:cxn>
                <a:cxn ang="0">
                  <a:pos x="45" y="238"/>
                </a:cxn>
                <a:cxn ang="0">
                  <a:pos x="56" y="0"/>
                </a:cxn>
              </a:cxnLst>
              <a:rect l="0" t="0" r="r" b="b"/>
              <a:pathLst>
                <a:path w="59" h="238">
                  <a:moveTo>
                    <a:pt x="59" y="39"/>
                  </a:moveTo>
                  <a:cubicBezTo>
                    <a:pt x="26" y="97"/>
                    <a:pt x="49" y="175"/>
                    <a:pt x="45" y="238"/>
                  </a:cubicBezTo>
                  <a:cubicBezTo>
                    <a:pt x="0" y="222"/>
                    <a:pt x="51" y="36"/>
                    <a:pt x="56" y="0"/>
                  </a:cubicBezTo>
                </a:path>
              </a:pathLst>
            </a:custGeom>
            <a:solidFill>
              <a:srgbClr val="9999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0" name="Freeform 462"/>
            <p:cNvSpPr>
              <a:spLocks/>
            </p:cNvSpPr>
            <p:nvPr/>
          </p:nvSpPr>
          <p:spPr bwMode="gray">
            <a:xfrm>
              <a:off x="6736904" y="3212391"/>
              <a:ext cx="170096" cy="269475"/>
            </a:xfrm>
            <a:custGeom>
              <a:avLst/>
              <a:gdLst/>
              <a:ahLst/>
              <a:cxnLst>
                <a:cxn ang="0">
                  <a:pos x="39" y="283"/>
                </a:cxn>
                <a:cxn ang="0">
                  <a:pos x="84" y="296"/>
                </a:cxn>
                <a:cxn ang="0">
                  <a:pos x="208" y="215"/>
                </a:cxn>
                <a:cxn ang="0">
                  <a:pos x="212" y="0"/>
                </a:cxn>
                <a:cxn ang="0">
                  <a:pos x="228" y="156"/>
                </a:cxn>
                <a:cxn ang="0">
                  <a:pos x="228" y="244"/>
                </a:cxn>
                <a:cxn ang="0">
                  <a:pos x="186" y="300"/>
                </a:cxn>
                <a:cxn ang="0">
                  <a:pos x="74" y="333"/>
                </a:cxn>
                <a:cxn ang="0">
                  <a:pos x="0" y="245"/>
                </a:cxn>
                <a:cxn ang="0">
                  <a:pos x="42" y="289"/>
                </a:cxn>
              </a:cxnLst>
              <a:rect l="0" t="0" r="r" b="b"/>
              <a:pathLst>
                <a:path w="231" h="366">
                  <a:moveTo>
                    <a:pt x="39" y="283"/>
                  </a:moveTo>
                  <a:cubicBezTo>
                    <a:pt x="54" y="286"/>
                    <a:pt x="69" y="293"/>
                    <a:pt x="84" y="296"/>
                  </a:cubicBezTo>
                  <a:cubicBezTo>
                    <a:pt x="128" y="362"/>
                    <a:pt x="201" y="258"/>
                    <a:pt x="208" y="215"/>
                  </a:cubicBezTo>
                  <a:cubicBezTo>
                    <a:pt x="220" y="144"/>
                    <a:pt x="222" y="70"/>
                    <a:pt x="212" y="0"/>
                  </a:cubicBezTo>
                  <a:cubicBezTo>
                    <a:pt x="212" y="56"/>
                    <a:pt x="228" y="99"/>
                    <a:pt x="228" y="156"/>
                  </a:cubicBezTo>
                  <a:cubicBezTo>
                    <a:pt x="228" y="184"/>
                    <a:pt x="231" y="215"/>
                    <a:pt x="228" y="244"/>
                  </a:cubicBezTo>
                  <a:cubicBezTo>
                    <a:pt x="225" y="279"/>
                    <a:pt x="213" y="284"/>
                    <a:pt x="186" y="300"/>
                  </a:cubicBezTo>
                  <a:cubicBezTo>
                    <a:pt x="143" y="326"/>
                    <a:pt x="122" y="366"/>
                    <a:pt x="74" y="333"/>
                  </a:cubicBezTo>
                  <a:cubicBezTo>
                    <a:pt x="52" y="317"/>
                    <a:pt x="1" y="270"/>
                    <a:pt x="0" y="245"/>
                  </a:cubicBezTo>
                  <a:cubicBezTo>
                    <a:pt x="11" y="262"/>
                    <a:pt x="34" y="272"/>
                    <a:pt x="42" y="289"/>
                  </a:cubicBezTo>
                </a:path>
              </a:pathLst>
            </a:custGeom>
            <a:solidFill>
              <a:srgbClr val="808080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1" name="Freeform 463"/>
            <p:cNvSpPr>
              <a:spLocks/>
            </p:cNvSpPr>
            <p:nvPr/>
          </p:nvSpPr>
          <p:spPr bwMode="gray">
            <a:xfrm>
              <a:off x="6734723" y="2534809"/>
              <a:ext cx="33957" cy="136140"/>
            </a:xfrm>
            <a:custGeom>
              <a:avLst/>
              <a:gdLst/>
              <a:ahLst/>
              <a:cxnLst>
                <a:cxn ang="0">
                  <a:pos x="35" y="10"/>
                </a:cxn>
                <a:cxn ang="0">
                  <a:pos x="3" y="185"/>
                </a:cxn>
                <a:cxn ang="0">
                  <a:pos x="22" y="95"/>
                </a:cxn>
                <a:cxn ang="0">
                  <a:pos x="32" y="0"/>
                </a:cxn>
              </a:cxnLst>
              <a:rect l="0" t="0" r="r" b="b"/>
              <a:pathLst>
                <a:path w="46" h="185">
                  <a:moveTo>
                    <a:pt x="35" y="10"/>
                  </a:moveTo>
                  <a:cubicBezTo>
                    <a:pt x="46" y="74"/>
                    <a:pt x="39" y="134"/>
                    <a:pt x="3" y="185"/>
                  </a:cubicBezTo>
                  <a:cubicBezTo>
                    <a:pt x="0" y="153"/>
                    <a:pt x="21" y="128"/>
                    <a:pt x="22" y="95"/>
                  </a:cubicBezTo>
                  <a:cubicBezTo>
                    <a:pt x="24" y="72"/>
                    <a:pt x="13" y="7"/>
                    <a:pt x="32" y="0"/>
                  </a:cubicBezTo>
                </a:path>
              </a:pathLst>
            </a:custGeom>
            <a:solidFill>
              <a:srgbClr val="808080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2" name="Freeform 464"/>
            <p:cNvSpPr>
              <a:spLocks/>
            </p:cNvSpPr>
            <p:nvPr/>
          </p:nvSpPr>
          <p:spPr bwMode="gray">
            <a:xfrm>
              <a:off x="6714162" y="2443530"/>
              <a:ext cx="34580" cy="69783"/>
            </a:xfrm>
            <a:custGeom>
              <a:avLst/>
              <a:gdLst/>
              <a:ahLst/>
              <a:cxnLst>
                <a:cxn ang="0">
                  <a:pos x="41" y="0"/>
                </a:cxn>
                <a:cxn ang="0">
                  <a:pos x="42" y="50"/>
                </a:cxn>
                <a:cxn ang="0">
                  <a:pos x="30" y="95"/>
                </a:cxn>
                <a:cxn ang="0">
                  <a:pos x="2" y="85"/>
                </a:cxn>
                <a:cxn ang="0">
                  <a:pos x="37" y="0"/>
                </a:cxn>
              </a:cxnLst>
              <a:rect l="0" t="0" r="r" b="b"/>
              <a:pathLst>
                <a:path w="47" h="95">
                  <a:moveTo>
                    <a:pt x="41" y="0"/>
                  </a:moveTo>
                  <a:cubicBezTo>
                    <a:pt x="42" y="16"/>
                    <a:pt x="47" y="34"/>
                    <a:pt x="42" y="50"/>
                  </a:cubicBezTo>
                  <a:cubicBezTo>
                    <a:pt x="35" y="67"/>
                    <a:pt x="8" y="78"/>
                    <a:pt x="30" y="95"/>
                  </a:cubicBezTo>
                  <a:cubicBezTo>
                    <a:pt x="20" y="93"/>
                    <a:pt x="11" y="89"/>
                    <a:pt x="2" y="85"/>
                  </a:cubicBezTo>
                  <a:cubicBezTo>
                    <a:pt x="0" y="56"/>
                    <a:pt x="43" y="38"/>
                    <a:pt x="37" y="0"/>
                  </a:cubicBezTo>
                </a:path>
              </a:pathLst>
            </a:custGeom>
            <a:solidFill>
              <a:srgbClr val="808080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3" name="Freeform 465"/>
            <p:cNvSpPr>
              <a:spLocks/>
            </p:cNvSpPr>
            <p:nvPr/>
          </p:nvSpPr>
          <p:spPr bwMode="gray">
            <a:xfrm>
              <a:off x="6775222" y="2443530"/>
              <a:ext cx="58257" cy="77260"/>
            </a:xfrm>
            <a:custGeom>
              <a:avLst/>
              <a:gdLst/>
              <a:ahLst/>
              <a:cxnLst>
                <a:cxn ang="0">
                  <a:pos x="59" y="10"/>
                </a:cxn>
                <a:cxn ang="0">
                  <a:pos x="52" y="59"/>
                </a:cxn>
                <a:cxn ang="0">
                  <a:pos x="0" y="89"/>
                </a:cxn>
                <a:cxn ang="0">
                  <a:pos x="58" y="65"/>
                </a:cxn>
                <a:cxn ang="0">
                  <a:pos x="59" y="0"/>
                </a:cxn>
              </a:cxnLst>
              <a:rect l="0" t="0" r="r" b="b"/>
              <a:pathLst>
                <a:path w="79" h="105">
                  <a:moveTo>
                    <a:pt x="59" y="10"/>
                  </a:moveTo>
                  <a:cubicBezTo>
                    <a:pt x="35" y="18"/>
                    <a:pt x="58" y="43"/>
                    <a:pt x="52" y="59"/>
                  </a:cubicBezTo>
                  <a:cubicBezTo>
                    <a:pt x="45" y="78"/>
                    <a:pt x="20" y="86"/>
                    <a:pt x="0" y="89"/>
                  </a:cubicBezTo>
                  <a:cubicBezTo>
                    <a:pt x="16" y="105"/>
                    <a:pt x="47" y="79"/>
                    <a:pt x="58" y="65"/>
                  </a:cubicBezTo>
                  <a:cubicBezTo>
                    <a:pt x="79" y="39"/>
                    <a:pt x="66" y="28"/>
                    <a:pt x="59" y="0"/>
                  </a:cubicBezTo>
                </a:path>
              </a:pathLst>
            </a:custGeom>
            <a:solidFill>
              <a:srgbClr val="808080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4" name="Freeform 466"/>
            <p:cNvSpPr>
              <a:spLocks/>
            </p:cNvSpPr>
            <p:nvPr/>
          </p:nvSpPr>
          <p:spPr bwMode="gray">
            <a:xfrm>
              <a:off x="6620703" y="2318918"/>
              <a:ext cx="50157" cy="177573"/>
            </a:xfrm>
            <a:custGeom>
              <a:avLst/>
              <a:gdLst/>
              <a:ahLst/>
              <a:cxnLst>
                <a:cxn ang="0">
                  <a:pos x="33" y="6"/>
                </a:cxn>
                <a:cxn ang="0">
                  <a:pos x="25" y="74"/>
                </a:cxn>
                <a:cxn ang="0">
                  <a:pos x="27" y="133"/>
                </a:cxn>
                <a:cxn ang="0">
                  <a:pos x="50" y="182"/>
                </a:cxn>
                <a:cxn ang="0">
                  <a:pos x="68" y="241"/>
                </a:cxn>
                <a:cxn ang="0">
                  <a:pos x="14" y="120"/>
                </a:cxn>
                <a:cxn ang="0">
                  <a:pos x="11" y="53"/>
                </a:cxn>
                <a:cxn ang="0">
                  <a:pos x="42" y="0"/>
                </a:cxn>
              </a:cxnLst>
              <a:rect l="0" t="0" r="r" b="b"/>
              <a:pathLst>
                <a:path w="68" h="241">
                  <a:moveTo>
                    <a:pt x="33" y="6"/>
                  </a:moveTo>
                  <a:cubicBezTo>
                    <a:pt x="32" y="36"/>
                    <a:pt x="32" y="50"/>
                    <a:pt x="25" y="74"/>
                  </a:cubicBezTo>
                  <a:cubicBezTo>
                    <a:pt x="20" y="94"/>
                    <a:pt x="17" y="112"/>
                    <a:pt x="27" y="133"/>
                  </a:cubicBezTo>
                  <a:cubicBezTo>
                    <a:pt x="36" y="151"/>
                    <a:pt x="45" y="158"/>
                    <a:pt x="50" y="182"/>
                  </a:cubicBezTo>
                  <a:cubicBezTo>
                    <a:pt x="54" y="201"/>
                    <a:pt x="57" y="226"/>
                    <a:pt x="68" y="241"/>
                  </a:cubicBezTo>
                  <a:cubicBezTo>
                    <a:pt x="43" y="205"/>
                    <a:pt x="33" y="160"/>
                    <a:pt x="14" y="120"/>
                  </a:cubicBezTo>
                  <a:cubicBezTo>
                    <a:pt x="0" y="90"/>
                    <a:pt x="1" y="83"/>
                    <a:pt x="11" y="53"/>
                  </a:cubicBezTo>
                  <a:cubicBezTo>
                    <a:pt x="17" y="35"/>
                    <a:pt x="20" y="2"/>
                    <a:pt x="42" y="0"/>
                  </a:cubicBezTo>
                </a:path>
              </a:pathLst>
            </a:cu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5" name="Freeform 467"/>
            <p:cNvSpPr>
              <a:spLocks/>
            </p:cNvSpPr>
            <p:nvPr/>
          </p:nvSpPr>
          <p:spPr bwMode="gray">
            <a:xfrm>
              <a:off x="6885505" y="2262530"/>
              <a:ext cx="76637" cy="100002"/>
            </a:xfrm>
            <a:custGeom>
              <a:avLst/>
              <a:gdLst/>
              <a:ahLst/>
              <a:cxnLst>
                <a:cxn ang="0">
                  <a:pos x="7" y="83"/>
                </a:cxn>
                <a:cxn ang="0">
                  <a:pos x="56" y="31"/>
                </a:cxn>
                <a:cxn ang="0">
                  <a:pos x="98" y="136"/>
                </a:cxn>
                <a:cxn ang="0">
                  <a:pos x="42" y="0"/>
                </a:cxn>
                <a:cxn ang="0">
                  <a:pos x="0" y="80"/>
                </a:cxn>
              </a:cxnLst>
              <a:rect l="0" t="0" r="r" b="b"/>
              <a:pathLst>
                <a:path w="104" h="136">
                  <a:moveTo>
                    <a:pt x="7" y="83"/>
                  </a:moveTo>
                  <a:cubicBezTo>
                    <a:pt x="40" y="86"/>
                    <a:pt x="38" y="46"/>
                    <a:pt x="56" y="31"/>
                  </a:cubicBezTo>
                  <a:cubicBezTo>
                    <a:pt x="77" y="53"/>
                    <a:pt x="104" y="105"/>
                    <a:pt x="98" y="136"/>
                  </a:cubicBezTo>
                  <a:cubicBezTo>
                    <a:pt x="98" y="87"/>
                    <a:pt x="97" y="20"/>
                    <a:pt x="42" y="0"/>
                  </a:cubicBezTo>
                  <a:cubicBezTo>
                    <a:pt x="28" y="23"/>
                    <a:pt x="29" y="70"/>
                    <a:pt x="0" y="80"/>
                  </a:cubicBezTo>
                </a:path>
              </a:pathLst>
            </a:cu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6" name="Freeform 468"/>
            <p:cNvSpPr>
              <a:spLocks/>
            </p:cNvSpPr>
            <p:nvPr/>
          </p:nvSpPr>
          <p:spPr bwMode="gray">
            <a:xfrm>
              <a:off x="7193298" y="3644485"/>
              <a:ext cx="91279" cy="180065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39" y="71"/>
                </a:cxn>
                <a:cxn ang="0">
                  <a:pos x="77" y="121"/>
                </a:cxn>
                <a:cxn ang="0">
                  <a:pos x="0" y="221"/>
                </a:cxn>
                <a:cxn ang="0">
                  <a:pos x="0" y="234"/>
                </a:cxn>
                <a:cxn ang="0">
                  <a:pos x="120" y="111"/>
                </a:cxn>
                <a:cxn ang="0">
                  <a:pos x="16" y="9"/>
                </a:cxn>
              </a:cxnLst>
              <a:rect l="0" t="0" r="r" b="b"/>
              <a:pathLst>
                <a:path w="124" h="245">
                  <a:moveTo>
                    <a:pt x="0" y="19"/>
                  </a:moveTo>
                  <a:cubicBezTo>
                    <a:pt x="19" y="33"/>
                    <a:pt x="28" y="52"/>
                    <a:pt x="39" y="71"/>
                  </a:cubicBezTo>
                  <a:cubicBezTo>
                    <a:pt x="48" y="88"/>
                    <a:pt x="67" y="103"/>
                    <a:pt x="77" y="121"/>
                  </a:cubicBezTo>
                  <a:cubicBezTo>
                    <a:pt x="102" y="165"/>
                    <a:pt x="43" y="222"/>
                    <a:pt x="0" y="221"/>
                  </a:cubicBezTo>
                  <a:cubicBezTo>
                    <a:pt x="0" y="226"/>
                    <a:pt x="0" y="229"/>
                    <a:pt x="0" y="234"/>
                  </a:cubicBezTo>
                  <a:cubicBezTo>
                    <a:pt x="73" y="245"/>
                    <a:pt x="124" y="177"/>
                    <a:pt x="120" y="111"/>
                  </a:cubicBezTo>
                  <a:cubicBezTo>
                    <a:pt x="77" y="83"/>
                    <a:pt x="85" y="0"/>
                    <a:pt x="16" y="9"/>
                  </a:cubicBezTo>
                </a:path>
              </a:pathLst>
            </a:cu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7" name="Freeform 469"/>
            <p:cNvSpPr>
              <a:spLocks/>
            </p:cNvSpPr>
            <p:nvPr/>
          </p:nvSpPr>
          <p:spPr bwMode="gray">
            <a:xfrm>
              <a:off x="6633787" y="1720153"/>
              <a:ext cx="119317" cy="70406"/>
            </a:xfrm>
            <a:custGeom>
              <a:avLst/>
              <a:gdLst/>
              <a:ahLst/>
              <a:cxnLst>
                <a:cxn ang="0">
                  <a:pos x="97" y="83"/>
                </a:cxn>
                <a:cxn ang="0">
                  <a:pos x="13" y="71"/>
                </a:cxn>
                <a:cxn ang="0">
                  <a:pos x="162" y="53"/>
                </a:cxn>
                <a:cxn ang="0">
                  <a:pos x="0" y="92"/>
                </a:cxn>
                <a:cxn ang="0">
                  <a:pos x="81" y="73"/>
                </a:cxn>
              </a:cxnLst>
              <a:rect l="0" t="0" r="r" b="b"/>
              <a:pathLst>
                <a:path w="162" h="96">
                  <a:moveTo>
                    <a:pt x="97" y="83"/>
                  </a:moveTo>
                  <a:cubicBezTo>
                    <a:pt x="70" y="78"/>
                    <a:pt x="39" y="75"/>
                    <a:pt x="13" y="71"/>
                  </a:cubicBezTo>
                  <a:cubicBezTo>
                    <a:pt x="62" y="52"/>
                    <a:pt x="108" y="56"/>
                    <a:pt x="162" y="53"/>
                  </a:cubicBezTo>
                  <a:cubicBezTo>
                    <a:pt x="130" y="0"/>
                    <a:pt x="15" y="40"/>
                    <a:pt x="0" y="92"/>
                  </a:cubicBezTo>
                  <a:cubicBezTo>
                    <a:pt x="28" y="96"/>
                    <a:pt x="54" y="66"/>
                    <a:pt x="81" y="73"/>
                  </a:cubicBezTo>
                </a:path>
              </a:pathLst>
            </a:custGeom>
            <a:solidFill>
              <a:srgbClr val="877468"/>
            </a:solidFill>
            <a:ln w="5" cap="flat">
              <a:solidFill>
                <a:srgbClr val="736357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8" name="Freeform 470"/>
            <p:cNvSpPr>
              <a:spLocks/>
            </p:cNvSpPr>
            <p:nvPr/>
          </p:nvSpPr>
          <p:spPr bwMode="gray">
            <a:xfrm>
              <a:off x="6633787" y="1720153"/>
              <a:ext cx="119317" cy="70406"/>
            </a:xfrm>
            <a:custGeom>
              <a:avLst/>
              <a:gdLst/>
              <a:ahLst/>
              <a:cxnLst>
                <a:cxn ang="0">
                  <a:pos x="97" y="83"/>
                </a:cxn>
                <a:cxn ang="0">
                  <a:pos x="13" y="71"/>
                </a:cxn>
                <a:cxn ang="0">
                  <a:pos x="162" y="53"/>
                </a:cxn>
                <a:cxn ang="0">
                  <a:pos x="0" y="92"/>
                </a:cxn>
                <a:cxn ang="0">
                  <a:pos x="81" y="73"/>
                </a:cxn>
              </a:cxnLst>
              <a:rect l="0" t="0" r="r" b="b"/>
              <a:pathLst>
                <a:path w="162" h="96">
                  <a:moveTo>
                    <a:pt x="97" y="83"/>
                  </a:moveTo>
                  <a:cubicBezTo>
                    <a:pt x="70" y="78"/>
                    <a:pt x="39" y="75"/>
                    <a:pt x="13" y="71"/>
                  </a:cubicBezTo>
                  <a:cubicBezTo>
                    <a:pt x="62" y="52"/>
                    <a:pt x="108" y="56"/>
                    <a:pt x="162" y="53"/>
                  </a:cubicBezTo>
                  <a:cubicBezTo>
                    <a:pt x="130" y="0"/>
                    <a:pt x="15" y="40"/>
                    <a:pt x="0" y="92"/>
                  </a:cubicBezTo>
                  <a:cubicBezTo>
                    <a:pt x="28" y="96"/>
                    <a:pt x="54" y="66"/>
                    <a:pt x="81" y="73"/>
                  </a:cubicBezTo>
                </a:path>
              </a:pathLst>
            </a:custGeom>
            <a:noFill/>
            <a:ln w="5" cap="flat">
              <a:solidFill>
                <a:srgbClr val="736357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9" name="Freeform 471"/>
            <p:cNvSpPr>
              <a:spLocks/>
            </p:cNvSpPr>
            <p:nvPr/>
          </p:nvSpPr>
          <p:spPr bwMode="gray">
            <a:xfrm>
              <a:off x="6530981" y="1812678"/>
              <a:ext cx="92525" cy="171654"/>
            </a:xfrm>
            <a:custGeom>
              <a:avLst/>
              <a:gdLst/>
              <a:ahLst/>
              <a:cxnLst>
                <a:cxn ang="0">
                  <a:pos x="32" y="163"/>
                </a:cxn>
                <a:cxn ang="0">
                  <a:pos x="77" y="59"/>
                </a:cxn>
                <a:cxn ang="0">
                  <a:pos x="68" y="101"/>
                </a:cxn>
                <a:cxn ang="0">
                  <a:pos x="126" y="6"/>
                </a:cxn>
                <a:cxn ang="0">
                  <a:pos x="28" y="94"/>
                </a:cxn>
                <a:cxn ang="0">
                  <a:pos x="22" y="172"/>
                </a:cxn>
                <a:cxn ang="0">
                  <a:pos x="0" y="233"/>
                </a:cxn>
                <a:cxn ang="0">
                  <a:pos x="32" y="149"/>
                </a:cxn>
              </a:cxnLst>
              <a:rect l="0" t="0" r="r" b="b"/>
              <a:pathLst>
                <a:path w="126" h="233">
                  <a:moveTo>
                    <a:pt x="32" y="163"/>
                  </a:moveTo>
                  <a:cubicBezTo>
                    <a:pt x="36" y="122"/>
                    <a:pt x="51" y="88"/>
                    <a:pt x="77" y="59"/>
                  </a:cubicBezTo>
                  <a:cubicBezTo>
                    <a:pt x="72" y="72"/>
                    <a:pt x="61" y="88"/>
                    <a:pt x="68" y="101"/>
                  </a:cubicBezTo>
                  <a:cubicBezTo>
                    <a:pt x="85" y="68"/>
                    <a:pt x="107" y="39"/>
                    <a:pt x="126" y="6"/>
                  </a:cubicBezTo>
                  <a:cubicBezTo>
                    <a:pt x="85" y="0"/>
                    <a:pt x="40" y="59"/>
                    <a:pt x="28" y="94"/>
                  </a:cubicBezTo>
                  <a:cubicBezTo>
                    <a:pt x="21" y="118"/>
                    <a:pt x="28" y="147"/>
                    <a:pt x="22" y="172"/>
                  </a:cubicBezTo>
                  <a:cubicBezTo>
                    <a:pt x="17" y="192"/>
                    <a:pt x="8" y="214"/>
                    <a:pt x="0" y="233"/>
                  </a:cubicBezTo>
                  <a:cubicBezTo>
                    <a:pt x="32" y="213"/>
                    <a:pt x="21" y="179"/>
                    <a:pt x="32" y="149"/>
                  </a:cubicBezTo>
                </a:path>
              </a:pathLst>
            </a:custGeom>
            <a:solidFill>
              <a:srgbClr val="877468"/>
            </a:solidFill>
            <a:ln w="5" cap="flat">
              <a:solidFill>
                <a:srgbClr val="736357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0" name="Freeform 472"/>
            <p:cNvSpPr>
              <a:spLocks/>
            </p:cNvSpPr>
            <p:nvPr/>
          </p:nvSpPr>
          <p:spPr bwMode="gray">
            <a:xfrm>
              <a:off x="6530981" y="1812678"/>
              <a:ext cx="92525" cy="171654"/>
            </a:xfrm>
            <a:custGeom>
              <a:avLst/>
              <a:gdLst/>
              <a:ahLst/>
              <a:cxnLst>
                <a:cxn ang="0">
                  <a:pos x="32" y="163"/>
                </a:cxn>
                <a:cxn ang="0">
                  <a:pos x="77" y="59"/>
                </a:cxn>
                <a:cxn ang="0">
                  <a:pos x="68" y="101"/>
                </a:cxn>
                <a:cxn ang="0">
                  <a:pos x="126" y="6"/>
                </a:cxn>
                <a:cxn ang="0">
                  <a:pos x="28" y="94"/>
                </a:cxn>
                <a:cxn ang="0">
                  <a:pos x="22" y="172"/>
                </a:cxn>
                <a:cxn ang="0">
                  <a:pos x="0" y="233"/>
                </a:cxn>
                <a:cxn ang="0">
                  <a:pos x="32" y="149"/>
                </a:cxn>
              </a:cxnLst>
              <a:rect l="0" t="0" r="r" b="b"/>
              <a:pathLst>
                <a:path w="126" h="233">
                  <a:moveTo>
                    <a:pt x="32" y="163"/>
                  </a:moveTo>
                  <a:cubicBezTo>
                    <a:pt x="36" y="122"/>
                    <a:pt x="51" y="88"/>
                    <a:pt x="77" y="59"/>
                  </a:cubicBezTo>
                  <a:cubicBezTo>
                    <a:pt x="72" y="72"/>
                    <a:pt x="61" y="88"/>
                    <a:pt x="68" y="101"/>
                  </a:cubicBezTo>
                  <a:cubicBezTo>
                    <a:pt x="85" y="68"/>
                    <a:pt x="107" y="39"/>
                    <a:pt x="126" y="6"/>
                  </a:cubicBezTo>
                  <a:cubicBezTo>
                    <a:pt x="85" y="0"/>
                    <a:pt x="40" y="59"/>
                    <a:pt x="28" y="94"/>
                  </a:cubicBezTo>
                  <a:cubicBezTo>
                    <a:pt x="21" y="118"/>
                    <a:pt x="28" y="147"/>
                    <a:pt x="22" y="172"/>
                  </a:cubicBezTo>
                  <a:cubicBezTo>
                    <a:pt x="17" y="192"/>
                    <a:pt x="8" y="214"/>
                    <a:pt x="0" y="233"/>
                  </a:cubicBezTo>
                  <a:cubicBezTo>
                    <a:pt x="32" y="213"/>
                    <a:pt x="21" y="179"/>
                    <a:pt x="32" y="149"/>
                  </a:cubicBezTo>
                </a:path>
              </a:pathLst>
            </a:custGeom>
            <a:noFill/>
            <a:ln w="5" cap="flat">
              <a:solidFill>
                <a:srgbClr val="736357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1" name="Freeform 473"/>
            <p:cNvSpPr>
              <a:spLocks/>
            </p:cNvSpPr>
            <p:nvPr/>
          </p:nvSpPr>
          <p:spPr bwMode="gray">
            <a:xfrm>
              <a:off x="6861205" y="1808940"/>
              <a:ext cx="72275" cy="127417"/>
            </a:xfrm>
            <a:custGeom>
              <a:avLst/>
              <a:gdLst/>
              <a:ahLst/>
              <a:cxnLst>
                <a:cxn ang="0">
                  <a:pos x="10" y="17"/>
                </a:cxn>
                <a:cxn ang="0">
                  <a:pos x="56" y="131"/>
                </a:cxn>
                <a:cxn ang="0">
                  <a:pos x="63" y="86"/>
                </a:cxn>
                <a:cxn ang="0">
                  <a:pos x="88" y="173"/>
                </a:cxn>
                <a:cxn ang="0">
                  <a:pos x="75" y="54"/>
                </a:cxn>
                <a:cxn ang="0">
                  <a:pos x="17" y="2"/>
                </a:cxn>
                <a:cxn ang="0">
                  <a:pos x="0" y="21"/>
                </a:cxn>
              </a:cxnLst>
              <a:rect l="0" t="0" r="r" b="b"/>
              <a:pathLst>
                <a:path w="98" h="173">
                  <a:moveTo>
                    <a:pt x="10" y="17"/>
                  </a:moveTo>
                  <a:cubicBezTo>
                    <a:pt x="44" y="36"/>
                    <a:pt x="57" y="90"/>
                    <a:pt x="56" y="131"/>
                  </a:cubicBezTo>
                  <a:cubicBezTo>
                    <a:pt x="58" y="116"/>
                    <a:pt x="66" y="103"/>
                    <a:pt x="63" y="86"/>
                  </a:cubicBezTo>
                  <a:cubicBezTo>
                    <a:pt x="79" y="107"/>
                    <a:pt x="88" y="146"/>
                    <a:pt x="88" y="173"/>
                  </a:cubicBezTo>
                  <a:cubicBezTo>
                    <a:pt x="86" y="129"/>
                    <a:pt x="98" y="93"/>
                    <a:pt x="75" y="54"/>
                  </a:cubicBezTo>
                  <a:cubicBezTo>
                    <a:pt x="63" y="36"/>
                    <a:pt x="40" y="0"/>
                    <a:pt x="17" y="2"/>
                  </a:cubicBezTo>
                  <a:cubicBezTo>
                    <a:pt x="15" y="13"/>
                    <a:pt x="8" y="15"/>
                    <a:pt x="0" y="21"/>
                  </a:cubicBezTo>
                </a:path>
              </a:pathLst>
            </a:custGeom>
            <a:solidFill>
              <a:srgbClr val="736357"/>
            </a:solidFill>
            <a:ln w="5" cap="flat">
              <a:solidFill>
                <a:srgbClr val="736357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2" name="Freeform 474"/>
            <p:cNvSpPr>
              <a:spLocks/>
            </p:cNvSpPr>
            <p:nvPr/>
          </p:nvSpPr>
          <p:spPr bwMode="gray">
            <a:xfrm>
              <a:off x="6861205" y="1808940"/>
              <a:ext cx="72275" cy="127417"/>
            </a:xfrm>
            <a:custGeom>
              <a:avLst/>
              <a:gdLst/>
              <a:ahLst/>
              <a:cxnLst>
                <a:cxn ang="0">
                  <a:pos x="10" y="17"/>
                </a:cxn>
                <a:cxn ang="0">
                  <a:pos x="56" y="131"/>
                </a:cxn>
                <a:cxn ang="0">
                  <a:pos x="63" y="86"/>
                </a:cxn>
                <a:cxn ang="0">
                  <a:pos x="88" y="173"/>
                </a:cxn>
                <a:cxn ang="0">
                  <a:pos x="75" y="54"/>
                </a:cxn>
                <a:cxn ang="0">
                  <a:pos x="17" y="2"/>
                </a:cxn>
                <a:cxn ang="0">
                  <a:pos x="0" y="21"/>
                </a:cxn>
              </a:cxnLst>
              <a:rect l="0" t="0" r="r" b="b"/>
              <a:pathLst>
                <a:path w="98" h="173">
                  <a:moveTo>
                    <a:pt x="10" y="17"/>
                  </a:moveTo>
                  <a:cubicBezTo>
                    <a:pt x="44" y="36"/>
                    <a:pt x="57" y="90"/>
                    <a:pt x="56" y="131"/>
                  </a:cubicBezTo>
                  <a:cubicBezTo>
                    <a:pt x="58" y="116"/>
                    <a:pt x="66" y="103"/>
                    <a:pt x="63" y="86"/>
                  </a:cubicBezTo>
                  <a:cubicBezTo>
                    <a:pt x="79" y="107"/>
                    <a:pt x="88" y="146"/>
                    <a:pt x="88" y="173"/>
                  </a:cubicBezTo>
                  <a:cubicBezTo>
                    <a:pt x="86" y="129"/>
                    <a:pt x="98" y="93"/>
                    <a:pt x="75" y="54"/>
                  </a:cubicBezTo>
                  <a:cubicBezTo>
                    <a:pt x="63" y="36"/>
                    <a:pt x="40" y="0"/>
                    <a:pt x="17" y="2"/>
                  </a:cubicBezTo>
                  <a:cubicBezTo>
                    <a:pt x="15" y="13"/>
                    <a:pt x="8" y="15"/>
                    <a:pt x="0" y="21"/>
                  </a:cubicBezTo>
                </a:path>
              </a:pathLst>
            </a:custGeom>
            <a:noFill/>
            <a:ln w="5" cap="flat">
              <a:solidFill>
                <a:srgbClr val="736357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3" name="Freeform 475"/>
            <p:cNvSpPr>
              <a:spLocks/>
            </p:cNvSpPr>
            <p:nvPr/>
          </p:nvSpPr>
          <p:spPr bwMode="gray">
            <a:xfrm>
              <a:off x="6771484" y="2991515"/>
              <a:ext cx="114955" cy="326797"/>
            </a:xfrm>
            <a:custGeom>
              <a:avLst/>
              <a:gdLst/>
              <a:ahLst/>
              <a:cxnLst>
                <a:cxn ang="0">
                  <a:pos x="125" y="272"/>
                </a:cxn>
                <a:cxn ang="0">
                  <a:pos x="39" y="423"/>
                </a:cxn>
                <a:cxn ang="0">
                  <a:pos x="49" y="415"/>
                </a:cxn>
                <a:cxn ang="0">
                  <a:pos x="8" y="444"/>
                </a:cxn>
                <a:cxn ang="0">
                  <a:pos x="43" y="384"/>
                </a:cxn>
                <a:cxn ang="0">
                  <a:pos x="86" y="251"/>
                </a:cxn>
                <a:cxn ang="0">
                  <a:pos x="113" y="158"/>
                </a:cxn>
                <a:cxn ang="0">
                  <a:pos x="126" y="64"/>
                </a:cxn>
                <a:cxn ang="0">
                  <a:pos x="138" y="0"/>
                </a:cxn>
                <a:cxn ang="0">
                  <a:pos x="125" y="272"/>
                </a:cxn>
              </a:cxnLst>
              <a:rect l="0" t="0" r="r" b="b"/>
              <a:pathLst>
                <a:path w="156" h="444">
                  <a:moveTo>
                    <a:pt x="125" y="272"/>
                  </a:moveTo>
                  <a:cubicBezTo>
                    <a:pt x="108" y="320"/>
                    <a:pt x="77" y="388"/>
                    <a:pt x="39" y="423"/>
                  </a:cubicBezTo>
                  <a:cubicBezTo>
                    <a:pt x="43" y="419"/>
                    <a:pt x="47" y="417"/>
                    <a:pt x="49" y="415"/>
                  </a:cubicBezTo>
                  <a:cubicBezTo>
                    <a:pt x="42" y="431"/>
                    <a:pt x="24" y="442"/>
                    <a:pt x="8" y="444"/>
                  </a:cubicBezTo>
                  <a:cubicBezTo>
                    <a:pt x="0" y="412"/>
                    <a:pt x="25" y="402"/>
                    <a:pt x="43" y="384"/>
                  </a:cubicBezTo>
                  <a:cubicBezTo>
                    <a:pt x="80" y="348"/>
                    <a:pt x="82" y="304"/>
                    <a:pt x="86" y="251"/>
                  </a:cubicBezTo>
                  <a:cubicBezTo>
                    <a:pt x="89" y="213"/>
                    <a:pt x="102" y="192"/>
                    <a:pt x="113" y="158"/>
                  </a:cubicBezTo>
                  <a:cubicBezTo>
                    <a:pt x="124" y="128"/>
                    <a:pt x="119" y="95"/>
                    <a:pt x="126" y="64"/>
                  </a:cubicBezTo>
                  <a:cubicBezTo>
                    <a:pt x="130" y="42"/>
                    <a:pt x="139" y="24"/>
                    <a:pt x="138" y="0"/>
                  </a:cubicBezTo>
                  <a:cubicBezTo>
                    <a:pt x="138" y="88"/>
                    <a:pt x="156" y="187"/>
                    <a:pt x="125" y="272"/>
                  </a:cubicBezTo>
                  <a:close/>
                </a:path>
              </a:pathLst>
            </a:custGeom>
            <a:solidFill>
              <a:srgbClr val="808080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4" name="Freeform 478"/>
            <p:cNvSpPr>
              <a:spLocks/>
            </p:cNvSpPr>
            <p:nvPr/>
          </p:nvSpPr>
          <p:spPr bwMode="gray">
            <a:xfrm>
              <a:off x="7253424" y="5512742"/>
              <a:ext cx="90033" cy="103740"/>
            </a:xfrm>
            <a:custGeom>
              <a:avLst/>
              <a:gdLst/>
              <a:ahLst/>
              <a:cxnLst>
                <a:cxn ang="0">
                  <a:pos x="35" y="10"/>
                </a:cxn>
                <a:cxn ang="0">
                  <a:pos x="3" y="11"/>
                </a:cxn>
                <a:cxn ang="0">
                  <a:pos x="31" y="40"/>
                </a:cxn>
                <a:cxn ang="0">
                  <a:pos x="51" y="75"/>
                </a:cxn>
                <a:cxn ang="0">
                  <a:pos x="122" y="141"/>
                </a:cxn>
                <a:cxn ang="0">
                  <a:pos x="78" y="81"/>
                </a:cxn>
                <a:cxn ang="0">
                  <a:pos x="41" y="7"/>
                </a:cxn>
                <a:cxn ang="0">
                  <a:pos x="15" y="0"/>
                </a:cxn>
              </a:cxnLst>
              <a:rect l="0" t="0" r="r" b="b"/>
              <a:pathLst>
                <a:path w="122" h="141">
                  <a:moveTo>
                    <a:pt x="35" y="10"/>
                  </a:moveTo>
                  <a:cubicBezTo>
                    <a:pt x="25" y="9"/>
                    <a:pt x="13" y="10"/>
                    <a:pt x="3" y="11"/>
                  </a:cubicBezTo>
                  <a:cubicBezTo>
                    <a:pt x="0" y="29"/>
                    <a:pt x="21" y="31"/>
                    <a:pt x="31" y="40"/>
                  </a:cubicBezTo>
                  <a:cubicBezTo>
                    <a:pt x="42" y="52"/>
                    <a:pt x="45" y="62"/>
                    <a:pt x="51" y="75"/>
                  </a:cubicBezTo>
                  <a:cubicBezTo>
                    <a:pt x="67" y="110"/>
                    <a:pt x="82" y="130"/>
                    <a:pt x="122" y="141"/>
                  </a:cubicBezTo>
                  <a:cubicBezTo>
                    <a:pt x="97" y="125"/>
                    <a:pt x="87" y="105"/>
                    <a:pt x="78" y="81"/>
                  </a:cubicBezTo>
                  <a:cubicBezTo>
                    <a:pt x="67" y="54"/>
                    <a:pt x="48" y="34"/>
                    <a:pt x="41" y="7"/>
                  </a:cubicBezTo>
                  <a:cubicBezTo>
                    <a:pt x="33" y="4"/>
                    <a:pt x="24" y="0"/>
                    <a:pt x="15" y="0"/>
                  </a:cubicBezTo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5" name="Ellipse 129"/>
            <p:cNvSpPr/>
            <p:nvPr/>
          </p:nvSpPr>
          <p:spPr bwMode="gray">
            <a:xfrm>
              <a:off x="6980599" y="1612457"/>
              <a:ext cx="92429" cy="75241"/>
            </a:xfrm>
            <a:prstGeom prst="ellipse">
              <a:avLst/>
            </a:prstGeom>
            <a:gradFill flip="none" rotWithShape="1">
              <a:gsLst>
                <a:gs pos="100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6" name="Stern mit 4 Zacken 130"/>
            <p:cNvSpPr/>
            <p:nvPr/>
          </p:nvSpPr>
          <p:spPr bwMode="gray">
            <a:xfrm>
              <a:off x="6953727" y="1590582"/>
              <a:ext cx="146172" cy="118989"/>
            </a:xfrm>
            <a:prstGeom prst="star4">
              <a:avLst>
                <a:gd name="adj" fmla="val 2866"/>
              </a:avLst>
            </a:prstGeom>
            <a:gradFill flip="none" rotWithShape="1">
              <a:gsLst>
                <a:gs pos="100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pic>
        <p:nvPicPr>
          <p:cNvPr id="78" name="Picture 4" descr="Картинки по запросу smartphone ico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211" y="2534564"/>
            <a:ext cx="783482" cy="78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6" descr="Картинки по запросу laptop icon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18" y="1358338"/>
            <a:ext cx="901140" cy="90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565" y="3797052"/>
            <a:ext cx="748756" cy="748756"/>
          </a:xfrm>
          <a:prstGeom prst="rect">
            <a:avLst/>
          </a:prstGeom>
        </p:spPr>
      </p:pic>
      <p:pic>
        <p:nvPicPr>
          <p:cNvPr id="81" name="Picture 6" descr="Картинки по запросу laptop icon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615" y="1628245"/>
            <a:ext cx="901140" cy="90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608" y="4127907"/>
            <a:ext cx="878077" cy="878077"/>
          </a:xfrm>
          <a:prstGeom prst="rect">
            <a:avLst/>
          </a:prstGeom>
        </p:spPr>
      </p:pic>
      <p:pic>
        <p:nvPicPr>
          <p:cNvPr id="83" name="Picture 4" descr="Картинки по запросу smartphone ico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3082" y="2782942"/>
            <a:ext cx="783482" cy="78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8" name="Group 87"/>
          <p:cNvGrpSpPr/>
          <p:nvPr/>
        </p:nvGrpSpPr>
        <p:grpSpPr>
          <a:xfrm>
            <a:off x="4926753" y="2109094"/>
            <a:ext cx="2131505" cy="1645820"/>
            <a:chOff x="4581988" y="3138855"/>
            <a:chExt cx="2265852" cy="1645820"/>
          </a:xfrm>
        </p:grpSpPr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1988" y="3138855"/>
              <a:ext cx="2265852" cy="164582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8" cstate="print">
              <a:duotone>
                <a:srgbClr val="4F81BD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9861" y="3181563"/>
              <a:ext cx="267530" cy="247842"/>
            </a:xfrm>
            <a:prstGeom prst="rect">
              <a:avLst/>
            </a:prstGeom>
            <a:solidFill>
              <a:sysClr val="window" lastClr="FFFFFF"/>
            </a:solidFill>
          </p:spPr>
        </p:pic>
      </p:grpSp>
      <p:sp>
        <p:nvSpPr>
          <p:cNvPr id="89" name="TextBox 88"/>
          <p:cNvSpPr txBox="1"/>
          <p:nvPr/>
        </p:nvSpPr>
        <p:spPr>
          <a:xfrm>
            <a:off x="2467258" y="2920879"/>
            <a:ext cx="1538606" cy="193899"/>
          </a:xfrm>
          <a:prstGeom prst="rect">
            <a:avLst/>
          </a:prstGeom>
          <a:noFill/>
        </p:spPr>
        <p:txBody>
          <a:bodyPr wrap="square" lIns="0" tIns="36576" rIns="0" bIns="0" rtlCol="0">
            <a:sp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  <a:buClr>
                <a:schemeClr val="accent2"/>
              </a:buClr>
              <a:buSzPct val="70000"/>
            </a:pPr>
            <a:r>
              <a:rPr lang="ru-RU" sz="1200" dirty="0" smtClean="0">
                <a:solidFill>
                  <a:schemeClr val="bg1"/>
                </a:solidFill>
              </a:rPr>
              <a:t>Уведомления</a:t>
            </a:r>
          </a:p>
        </p:txBody>
      </p:sp>
      <p:sp>
        <p:nvSpPr>
          <p:cNvPr id="90" name="Rectangle 89"/>
          <p:cNvSpPr/>
          <p:nvPr/>
        </p:nvSpPr>
        <p:spPr>
          <a:xfrm>
            <a:off x="4614431" y="4260587"/>
            <a:ext cx="2751809" cy="38317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КОНФИДЕНЦИАЛЬНОСТЬ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4614431" y="4693629"/>
            <a:ext cx="2751809" cy="38317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ЦЕЛОСТНОСТЬ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4614431" y="5133444"/>
            <a:ext cx="2751809" cy="38317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ДОСТУПНОСТЬ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2371567" y="2289076"/>
            <a:ext cx="14520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Прогноз исхода дела</a:t>
            </a:r>
          </a:p>
        </p:txBody>
      </p:sp>
      <p:sp>
        <p:nvSpPr>
          <p:cNvPr id="94" name="Rechteck 53"/>
          <p:cNvSpPr/>
          <p:nvPr/>
        </p:nvSpPr>
        <p:spPr bwMode="gray">
          <a:xfrm rot="16200000">
            <a:off x="2351960" y="3363141"/>
            <a:ext cx="3802769" cy="507482"/>
          </a:xfrm>
          <a:prstGeom prst="rect">
            <a:avLst/>
          </a:prstGeom>
          <a:solidFill>
            <a:srgbClr val="FFE600"/>
          </a:solidFill>
          <a:ln w="12700">
            <a:noFill/>
            <a:round/>
            <a:headEnd/>
            <a:tailEnd/>
          </a:ln>
        </p:spPr>
        <p:txBody>
          <a:bodyPr rtlCol="0" anchor="ctr"/>
          <a:lstStyle/>
          <a:p>
            <a:pPr lvl="0" algn="ctr">
              <a:spcAft>
                <a:spcPct val="40000"/>
              </a:spcAft>
            </a:pPr>
            <a:r>
              <a:rPr lang="ru-RU" sz="1600" b="1" kern="0" dirty="0"/>
              <a:t>Единый портал судебных органов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95" name="Rechteck 53"/>
          <p:cNvSpPr/>
          <p:nvPr/>
        </p:nvSpPr>
        <p:spPr bwMode="gray">
          <a:xfrm rot="5400000">
            <a:off x="5858142" y="3381964"/>
            <a:ext cx="3802769" cy="507482"/>
          </a:xfrm>
          <a:prstGeom prst="rect">
            <a:avLst/>
          </a:prstGeom>
          <a:solidFill>
            <a:srgbClr val="FFE600"/>
          </a:solidFill>
          <a:ln w="12700">
            <a:noFill/>
            <a:round/>
            <a:headEnd/>
            <a:tailEnd/>
          </a:ln>
        </p:spPr>
        <p:txBody>
          <a:bodyPr rtlCol="0" anchor="ctr"/>
          <a:lstStyle/>
          <a:p>
            <a:pPr lvl="0" algn="ctr">
              <a:spcAft>
                <a:spcPct val="40000"/>
              </a:spcAft>
            </a:pPr>
            <a:r>
              <a:rPr lang="ru-RU" sz="1600" b="1" kern="0" dirty="0" err="1"/>
              <a:t>Торелик</a:t>
            </a:r>
            <a:r>
              <a:rPr lang="ru-RU" sz="1600" b="1" kern="0" dirty="0"/>
              <a:t> 2.0</a:t>
            </a:r>
          </a:p>
        </p:txBody>
      </p:sp>
      <p:sp>
        <p:nvSpPr>
          <p:cNvPr id="97" name="Rectangle 96"/>
          <p:cNvSpPr/>
          <p:nvPr/>
        </p:nvSpPr>
        <p:spPr>
          <a:xfrm>
            <a:off x="2537226" y="3394072"/>
            <a:ext cx="1420367" cy="563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5000"/>
              </a:lnSpc>
              <a:spcAft>
                <a:spcPts val="600"/>
              </a:spcAft>
              <a:buClr>
                <a:srgbClr val="FFE600"/>
              </a:buClr>
              <a:buSzPct val="70000"/>
            </a:pPr>
            <a:r>
              <a:rPr lang="ru-RU" sz="1200" dirty="0">
                <a:solidFill>
                  <a:schemeClr val="bg1"/>
                </a:solidFill>
              </a:rPr>
              <a:t>Судебный акт в виде цифрового ключа</a:t>
            </a:r>
          </a:p>
        </p:txBody>
      </p:sp>
      <p:sp>
        <p:nvSpPr>
          <p:cNvPr id="98" name="Rectangle 97"/>
          <p:cNvSpPr/>
          <p:nvPr/>
        </p:nvSpPr>
        <p:spPr>
          <a:xfrm>
            <a:off x="2409350" y="4132194"/>
            <a:ext cx="16066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Удаленное участие в заседании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2171740" y="1878788"/>
            <a:ext cx="14520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Аналитика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2283842" y="4793981"/>
            <a:ext cx="1676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Обучающие материалы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2059032" y="5444402"/>
            <a:ext cx="20065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Материалы в электронном виде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8291658" y="1658454"/>
            <a:ext cx="17496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Помощь в принятии решений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8109685" y="2391798"/>
            <a:ext cx="20065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Мгновенный доступ к любой необходимой информации в электронном виде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8109685" y="3592584"/>
            <a:ext cx="17541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Максимально готовый судебный акт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8197987" y="4405819"/>
            <a:ext cx="14486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Мобильность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8396114" y="4895889"/>
            <a:ext cx="14486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Автоматизация рутинных задач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Image result for pc logo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247" y="5060713"/>
            <a:ext cx="614522" cy="61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Rectangle 107"/>
          <p:cNvSpPr/>
          <p:nvPr/>
        </p:nvSpPr>
        <p:spPr>
          <a:xfrm>
            <a:off x="8792160" y="5459602"/>
            <a:ext cx="20065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Обучение по использованию ИТ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1634898" y="1298942"/>
            <a:ext cx="2012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Доступность услуги по медиации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19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91999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 defTabSz="781381"/>
            <a:r>
              <a:rPr lang="ru-RU" sz="9600" b="1" dirty="0" smtClean="0">
                <a:solidFill>
                  <a:srgbClr val="FFFFFF"/>
                </a:solidFill>
              </a:rPr>
              <a:t>РАХМЕТ</a:t>
            </a:r>
          </a:p>
          <a:p>
            <a:pPr algn="ctr" defTabSz="781381"/>
            <a:r>
              <a:rPr lang="ru-RU" sz="9600" b="1" dirty="0" smtClean="0">
                <a:solidFill>
                  <a:srgbClr val="FFFFFF"/>
                </a:solidFill>
              </a:rPr>
              <a:t>СПАСИБО</a:t>
            </a:r>
            <a:endParaRPr lang="ru-RU" sz="9600" b="1" dirty="0">
              <a:solidFill>
                <a:srgbClr val="FFFFFF"/>
              </a:solidFill>
            </a:endParaRPr>
          </a:p>
          <a:p>
            <a:pPr algn="ctr" defTabSz="781381"/>
            <a:r>
              <a:rPr lang="en-US" sz="9600" b="1" dirty="0">
                <a:solidFill>
                  <a:srgbClr val="FFFFFF"/>
                </a:solidFill>
              </a:rPr>
              <a:t>THANK YOU</a:t>
            </a:r>
            <a:endParaRPr lang="en-IN" sz="9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18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Структура </a:t>
            </a:r>
            <a:r>
              <a:rPr lang="ru-RU" sz="3200" dirty="0" smtClean="0"/>
              <a:t>Стратегии </a:t>
            </a:r>
            <a:r>
              <a:rPr lang="ru-RU" sz="3200" dirty="0" err="1" smtClean="0"/>
              <a:t>цифровизации</a:t>
            </a:r>
            <a:r>
              <a:rPr lang="ru-RU" sz="3200" dirty="0"/>
              <a:t/>
            </a:r>
            <a:br>
              <a:rPr lang="ru-RU" sz="3200" dirty="0"/>
            </a:br>
            <a:endParaRPr lang="ru-RU" dirty="0"/>
          </a:p>
        </p:txBody>
      </p:sp>
      <p:sp>
        <p:nvSpPr>
          <p:cNvPr id="5" name="Rectangle 25"/>
          <p:cNvSpPr/>
          <p:nvPr/>
        </p:nvSpPr>
        <p:spPr>
          <a:xfrm>
            <a:off x="10571475" y="1154523"/>
            <a:ext cx="248710" cy="617532"/>
          </a:xfrm>
          <a:custGeom>
            <a:avLst/>
            <a:gdLst>
              <a:gd name="connsiteX0" fmla="*/ 0 w 154433"/>
              <a:gd name="connsiteY0" fmla="*/ 0 h 558000"/>
              <a:gd name="connsiteX1" fmla="*/ 154433 w 154433"/>
              <a:gd name="connsiteY1" fmla="*/ 0 h 558000"/>
              <a:gd name="connsiteX2" fmla="*/ 154433 w 154433"/>
              <a:gd name="connsiteY2" fmla="*/ 558000 h 558000"/>
              <a:gd name="connsiteX3" fmla="*/ 0 w 154433"/>
              <a:gd name="connsiteY3" fmla="*/ 558000 h 558000"/>
              <a:gd name="connsiteX4" fmla="*/ 0 w 154433"/>
              <a:gd name="connsiteY4" fmla="*/ 0 h 558000"/>
              <a:gd name="connsiteX0" fmla="*/ 0 w 154433"/>
              <a:gd name="connsiteY0" fmla="*/ 0 h 558000"/>
              <a:gd name="connsiteX1" fmla="*/ 154433 w 154433"/>
              <a:gd name="connsiteY1" fmla="*/ 0 h 558000"/>
              <a:gd name="connsiteX2" fmla="*/ 144908 w 154433"/>
              <a:gd name="connsiteY2" fmla="*/ 507993 h 558000"/>
              <a:gd name="connsiteX3" fmla="*/ 0 w 154433"/>
              <a:gd name="connsiteY3" fmla="*/ 558000 h 558000"/>
              <a:gd name="connsiteX4" fmla="*/ 0 w 154433"/>
              <a:gd name="connsiteY4" fmla="*/ 0 h 558000"/>
              <a:gd name="connsiteX0" fmla="*/ 0 w 149670"/>
              <a:gd name="connsiteY0" fmla="*/ 38100 h 596100"/>
              <a:gd name="connsiteX1" fmla="*/ 149670 w 149670"/>
              <a:gd name="connsiteY1" fmla="*/ 0 h 596100"/>
              <a:gd name="connsiteX2" fmla="*/ 144908 w 149670"/>
              <a:gd name="connsiteY2" fmla="*/ 546093 h 596100"/>
              <a:gd name="connsiteX3" fmla="*/ 0 w 149670"/>
              <a:gd name="connsiteY3" fmla="*/ 596100 h 596100"/>
              <a:gd name="connsiteX4" fmla="*/ 0 w 149670"/>
              <a:gd name="connsiteY4" fmla="*/ 38100 h 596100"/>
              <a:gd name="connsiteX0" fmla="*/ 0 w 149670"/>
              <a:gd name="connsiteY0" fmla="*/ 61913 h 619913"/>
              <a:gd name="connsiteX1" fmla="*/ 149670 w 149670"/>
              <a:gd name="connsiteY1" fmla="*/ 0 h 619913"/>
              <a:gd name="connsiteX2" fmla="*/ 144908 w 149670"/>
              <a:gd name="connsiteY2" fmla="*/ 569906 h 619913"/>
              <a:gd name="connsiteX3" fmla="*/ 0 w 149670"/>
              <a:gd name="connsiteY3" fmla="*/ 619913 h 619913"/>
              <a:gd name="connsiteX4" fmla="*/ 0 w 149670"/>
              <a:gd name="connsiteY4" fmla="*/ 61913 h 619913"/>
              <a:gd name="connsiteX0" fmla="*/ 0 w 149670"/>
              <a:gd name="connsiteY0" fmla="*/ 61913 h 619913"/>
              <a:gd name="connsiteX1" fmla="*/ 149670 w 149670"/>
              <a:gd name="connsiteY1" fmla="*/ 0 h 619913"/>
              <a:gd name="connsiteX2" fmla="*/ 142526 w 149670"/>
              <a:gd name="connsiteY2" fmla="*/ 548475 h 619913"/>
              <a:gd name="connsiteX3" fmla="*/ 0 w 149670"/>
              <a:gd name="connsiteY3" fmla="*/ 619913 h 619913"/>
              <a:gd name="connsiteX4" fmla="*/ 0 w 149670"/>
              <a:gd name="connsiteY4" fmla="*/ 61913 h 619913"/>
              <a:gd name="connsiteX0" fmla="*/ 0 w 156095"/>
              <a:gd name="connsiteY0" fmla="*/ 61913 h 619913"/>
              <a:gd name="connsiteX1" fmla="*/ 149670 w 156095"/>
              <a:gd name="connsiteY1" fmla="*/ 0 h 619913"/>
              <a:gd name="connsiteX2" fmla="*/ 155915 w 156095"/>
              <a:gd name="connsiteY2" fmla="*/ 562762 h 619913"/>
              <a:gd name="connsiteX3" fmla="*/ 0 w 156095"/>
              <a:gd name="connsiteY3" fmla="*/ 619913 h 619913"/>
              <a:gd name="connsiteX4" fmla="*/ 0 w 156095"/>
              <a:gd name="connsiteY4" fmla="*/ 61913 h 619913"/>
              <a:gd name="connsiteX0" fmla="*/ 0 w 156232"/>
              <a:gd name="connsiteY0" fmla="*/ 59532 h 617532"/>
              <a:gd name="connsiteX1" fmla="*/ 154133 w 156232"/>
              <a:gd name="connsiteY1" fmla="*/ 0 h 617532"/>
              <a:gd name="connsiteX2" fmla="*/ 155915 w 156232"/>
              <a:gd name="connsiteY2" fmla="*/ 560381 h 617532"/>
              <a:gd name="connsiteX3" fmla="*/ 0 w 156232"/>
              <a:gd name="connsiteY3" fmla="*/ 617532 h 617532"/>
              <a:gd name="connsiteX4" fmla="*/ 0 w 156232"/>
              <a:gd name="connsiteY4" fmla="*/ 59532 h 617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32" h="617532">
                <a:moveTo>
                  <a:pt x="0" y="59532"/>
                </a:moveTo>
                <a:lnTo>
                  <a:pt x="154133" y="0"/>
                </a:lnTo>
                <a:cubicBezTo>
                  <a:pt x="152546" y="182031"/>
                  <a:pt x="157502" y="378350"/>
                  <a:pt x="155915" y="560381"/>
                </a:cubicBezTo>
                <a:lnTo>
                  <a:pt x="0" y="617532"/>
                </a:lnTo>
                <a:lnTo>
                  <a:pt x="0" y="59532"/>
                </a:lnTo>
                <a:close/>
              </a:path>
            </a:pathLst>
          </a:custGeom>
          <a:solidFill>
            <a:srgbClr val="C0C0C0"/>
          </a:solidFill>
          <a:ln w="635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38665" y="1241669"/>
            <a:ext cx="9753600" cy="4909953"/>
            <a:chOff x="686840" y="1256738"/>
            <a:chExt cx="10476440" cy="4974015"/>
          </a:xfrm>
        </p:grpSpPr>
        <p:sp>
          <p:nvSpPr>
            <p:cNvPr id="7" name="Abgerundetes Rechteck 4"/>
            <p:cNvSpPr/>
            <p:nvPr/>
          </p:nvSpPr>
          <p:spPr bwMode="gray">
            <a:xfrm>
              <a:off x="1786893" y="1256738"/>
              <a:ext cx="9127678" cy="558000"/>
            </a:xfrm>
            <a:prstGeom prst="rect">
              <a:avLst/>
            </a:prstGeom>
            <a:solidFill>
              <a:srgbClr val="808080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lIns="360000" tIns="0" rIns="0" bIns="0" anchor="ctr"/>
            <a:lstStyle/>
            <a:p>
              <a:r>
                <a:rPr lang="ru-RU" kern="0" dirty="0">
                  <a:solidFill>
                    <a:srgbClr val="FFFFFF"/>
                  </a:solidFill>
                  <a:latin typeface="Arial"/>
                </a:rPr>
                <a:t>Введение</a:t>
              </a:r>
              <a:endParaRPr lang="en-US" kern="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" name="Abgerundetes Rechteck 4"/>
            <p:cNvSpPr/>
            <p:nvPr/>
          </p:nvSpPr>
          <p:spPr bwMode="gray">
            <a:xfrm>
              <a:off x="1786893" y="1917816"/>
              <a:ext cx="9127678" cy="558000"/>
            </a:xfrm>
            <a:prstGeom prst="rect">
              <a:avLst/>
            </a:prstGeom>
            <a:solidFill>
              <a:srgbClr val="808080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lIns="360000" tIns="0" rIns="0" bIns="0" anchor="ctr"/>
            <a:lstStyle/>
            <a:p>
              <a:pPr lvl="0">
                <a:spcAft>
                  <a:spcPts val="0"/>
                </a:spcAft>
              </a:pPr>
              <a:r>
                <a:rPr lang="ru-RU" kern="0" dirty="0">
                  <a:solidFill>
                    <a:srgbClr val="FFFFFF"/>
                  </a:solidFill>
                  <a:latin typeface="Arial"/>
                </a:rPr>
                <a:t>Анализ текущей ситуации</a:t>
              </a:r>
              <a:endParaRPr lang="en-US" kern="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" name="Abgerundetes Rechteck 4"/>
            <p:cNvSpPr/>
            <p:nvPr/>
          </p:nvSpPr>
          <p:spPr bwMode="gray">
            <a:xfrm>
              <a:off x="1786893" y="2694641"/>
              <a:ext cx="9127678" cy="558000"/>
            </a:xfrm>
            <a:prstGeom prst="rect">
              <a:avLst/>
            </a:prstGeom>
            <a:solidFill>
              <a:srgbClr val="808080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lIns="360000" tIns="0" rIns="0" bIns="0" anchor="ctr"/>
            <a:lstStyle/>
            <a:p>
              <a:pPr lvl="0" indent="-190500" defTabSz="801688" eaLnBrk="0" hangingPunct="0">
                <a:spcBef>
                  <a:spcPct val="5000"/>
                </a:spcBef>
                <a:tabLst>
                  <a:tab pos="1168400" algn="l"/>
                </a:tabLst>
                <a:defRPr/>
              </a:pPr>
              <a:r>
                <a:rPr lang="ru-RU" kern="0" dirty="0">
                  <a:solidFill>
                    <a:srgbClr val="FFFFFF"/>
                  </a:solidFill>
                </a:rPr>
                <a:t>Международный опыт</a:t>
              </a:r>
            </a:p>
          </p:txBody>
        </p:sp>
        <p:sp>
          <p:nvSpPr>
            <p:cNvPr id="10" name="Abgerundetes Rechteck 4"/>
            <p:cNvSpPr/>
            <p:nvPr/>
          </p:nvSpPr>
          <p:spPr bwMode="gray">
            <a:xfrm>
              <a:off x="1786893" y="3471466"/>
              <a:ext cx="9127678" cy="558000"/>
            </a:xfrm>
            <a:prstGeom prst="rect">
              <a:avLst/>
            </a:prstGeom>
            <a:solidFill>
              <a:srgbClr val="FFE600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lIns="360000" tIns="0" rIns="0" bIns="0" anchor="ctr"/>
            <a:lstStyle/>
            <a:p>
              <a:pPr indent="-190500" defTabSz="801688" eaLnBrk="0" hangingPunct="0">
                <a:spcBef>
                  <a:spcPct val="5000"/>
                </a:spcBef>
                <a:tabLst>
                  <a:tab pos="1168400" algn="l"/>
                </a:tabLst>
              </a:pPr>
              <a:r>
                <a:rPr lang="ru-RU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Основные цели, задачи, направления развития</a:t>
              </a:r>
            </a:p>
          </p:txBody>
        </p:sp>
        <p:sp>
          <p:nvSpPr>
            <p:cNvPr id="11" name="Abgerundetes Rechteck 4"/>
            <p:cNvSpPr/>
            <p:nvPr/>
          </p:nvSpPr>
          <p:spPr bwMode="gray">
            <a:xfrm>
              <a:off x="1786893" y="4248291"/>
              <a:ext cx="9127678" cy="558000"/>
            </a:xfrm>
            <a:prstGeom prst="rect">
              <a:avLst/>
            </a:prstGeom>
            <a:solidFill>
              <a:srgbClr val="808080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lIns="360000" tIns="0" rIns="0" bIns="0" anchor="ctr"/>
            <a:lstStyle/>
            <a:p>
              <a:pPr lvl="0" indent="-190500" defTabSz="801688" eaLnBrk="0" hangingPunct="0">
                <a:spcBef>
                  <a:spcPct val="5000"/>
                </a:spcBef>
                <a:tabLst>
                  <a:tab pos="1168400" algn="l"/>
                </a:tabLst>
                <a:defRPr/>
              </a:pPr>
              <a:r>
                <a:rPr lang="ru-RU" kern="0" dirty="0">
                  <a:solidFill>
                    <a:srgbClr val="FFFFFF"/>
                  </a:solidFill>
                </a:rPr>
                <a:t>Принципы управления ИКТ, политики и процедуры</a:t>
              </a:r>
            </a:p>
          </p:txBody>
        </p:sp>
        <p:sp>
          <p:nvSpPr>
            <p:cNvPr id="12" name="Abgerundetes Rechteck 4"/>
            <p:cNvSpPr/>
            <p:nvPr/>
          </p:nvSpPr>
          <p:spPr bwMode="gray">
            <a:xfrm>
              <a:off x="1786893" y="4944093"/>
              <a:ext cx="9127678" cy="543600"/>
            </a:xfrm>
            <a:prstGeom prst="rect">
              <a:avLst/>
            </a:prstGeom>
            <a:solidFill>
              <a:srgbClr val="808080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lIns="360000" tIns="0" rIns="0" bIns="0" anchor="ctr"/>
            <a:lstStyle/>
            <a:p>
              <a:pPr lvl="0" indent="-190500" defTabSz="801688" eaLnBrk="0" hangingPunct="0">
                <a:spcBef>
                  <a:spcPct val="5000"/>
                </a:spcBef>
                <a:tabLst>
                  <a:tab pos="1168400" algn="l"/>
                </a:tabLst>
                <a:defRPr/>
              </a:pPr>
              <a:r>
                <a:rPr lang="ru-RU" kern="0" dirty="0">
                  <a:solidFill>
                    <a:srgbClr val="FFFFFF"/>
                  </a:solidFill>
                </a:rPr>
                <a:t>Пути достижения поставленных целей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94481" y="1316270"/>
              <a:ext cx="836063" cy="558000"/>
            </a:xfrm>
            <a:prstGeom prst="rect">
              <a:avLst/>
            </a:prstGeom>
            <a:solidFill>
              <a:srgbClr val="808080"/>
            </a:solidFill>
          </p:spPr>
          <p:txBody>
            <a:bodyPr wrap="square" lIns="0" tIns="36576" rIns="0" bIns="0" rtlCol="0" anchor="ctr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FE600"/>
                </a:buClr>
                <a:buSzPct val="70000"/>
                <a:buFontTx/>
                <a:buNone/>
                <a:tabLst/>
                <a:defRPr kumimoji="0" sz="4000" b="1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defRPr>
              </a:lvl1pPr>
            </a:lstStyle>
            <a:p>
              <a:r>
                <a:rPr lang="en-US" dirty="0"/>
                <a:t>1</a:t>
              </a:r>
              <a:endParaRPr lang="en-IN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94481" y="1976555"/>
              <a:ext cx="836063" cy="558000"/>
            </a:xfrm>
            <a:prstGeom prst="rect">
              <a:avLst/>
            </a:prstGeom>
            <a:solidFill>
              <a:srgbClr val="808080"/>
            </a:solidFill>
          </p:spPr>
          <p:txBody>
            <a:bodyPr wrap="square" lIns="0" tIns="36576" rIns="0" bIns="0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FE600"/>
                </a:buClr>
                <a:buSzPct val="70000"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</a:t>
              </a:r>
              <a:endParaRPr kumimoji="0" lang="en-I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94481" y="2752587"/>
              <a:ext cx="836063" cy="558000"/>
            </a:xfrm>
            <a:prstGeom prst="rect">
              <a:avLst/>
            </a:prstGeom>
            <a:solidFill>
              <a:srgbClr val="808080"/>
            </a:solidFill>
          </p:spPr>
          <p:txBody>
            <a:bodyPr wrap="square" lIns="0" tIns="36576" rIns="0" bIns="0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FE600"/>
                </a:buClr>
                <a:buSzPct val="70000"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</a:t>
              </a:r>
              <a:endParaRPr kumimoji="0" lang="en-I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94481" y="3528619"/>
              <a:ext cx="836063" cy="558000"/>
            </a:xfrm>
            <a:prstGeom prst="rect">
              <a:avLst/>
            </a:prstGeom>
            <a:solidFill>
              <a:srgbClr val="FFE600"/>
            </a:solidFill>
          </p:spPr>
          <p:txBody>
            <a:bodyPr wrap="square" lIns="0" tIns="36576" rIns="0" bIns="0" rtlCol="0" anchor="ctr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FE600"/>
                </a:buClr>
                <a:buSzPct val="70000"/>
                <a:buFontTx/>
                <a:buNone/>
                <a:tabLst/>
                <a:defRPr kumimoji="0" sz="4000" b="1" i="0" u="none" strike="noStrike" kern="0" cap="none" spc="0" normalizeH="0" baseline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</a:defRPr>
              </a:lvl1pPr>
            </a:lstStyle>
            <a:p>
              <a:r>
                <a:rPr lang="en-US" dirty="0"/>
                <a:t>4</a:t>
              </a:r>
              <a:endParaRPr lang="en-IN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94481" y="4304651"/>
              <a:ext cx="836063" cy="558000"/>
            </a:xfrm>
            <a:prstGeom prst="rect">
              <a:avLst/>
            </a:prstGeom>
            <a:solidFill>
              <a:srgbClr val="808080"/>
            </a:solidFill>
          </p:spPr>
          <p:txBody>
            <a:bodyPr wrap="square" lIns="0" tIns="36576" rIns="0" bIns="0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FE600"/>
                </a:buClr>
                <a:buSzPct val="70000"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94481" y="4999657"/>
              <a:ext cx="836063" cy="558000"/>
            </a:xfrm>
            <a:prstGeom prst="rect">
              <a:avLst/>
            </a:prstGeom>
            <a:solidFill>
              <a:srgbClr val="808080"/>
            </a:solidFill>
          </p:spPr>
          <p:txBody>
            <a:bodyPr wrap="square" lIns="0" tIns="36576" rIns="0" bIns="0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FE600"/>
                </a:buClr>
                <a:buSzPct val="70000"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</a:t>
              </a:r>
            </a:p>
          </p:txBody>
        </p:sp>
        <p:sp>
          <p:nvSpPr>
            <p:cNvPr id="19" name="Rectangle 25"/>
            <p:cNvSpPr/>
            <p:nvPr/>
          </p:nvSpPr>
          <p:spPr>
            <a:xfrm>
              <a:off x="1530542" y="4940125"/>
              <a:ext cx="248710" cy="617532"/>
            </a:xfrm>
            <a:custGeom>
              <a:avLst/>
              <a:gdLst>
                <a:gd name="connsiteX0" fmla="*/ 0 w 154433"/>
                <a:gd name="connsiteY0" fmla="*/ 0 h 558000"/>
                <a:gd name="connsiteX1" fmla="*/ 154433 w 154433"/>
                <a:gd name="connsiteY1" fmla="*/ 0 h 558000"/>
                <a:gd name="connsiteX2" fmla="*/ 154433 w 154433"/>
                <a:gd name="connsiteY2" fmla="*/ 558000 h 558000"/>
                <a:gd name="connsiteX3" fmla="*/ 0 w 154433"/>
                <a:gd name="connsiteY3" fmla="*/ 558000 h 558000"/>
                <a:gd name="connsiteX4" fmla="*/ 0 w 154433"/>
                <a:gd name="connsiteY4" fmla="*/ 0 h 558000"/>
                <a:gd name="connsiteX0" fmla="*/ 0 w 154433"/>
                <a:gd name="connsiteY0" fmla="*/ 0 h 558000"/>
                <a:gd name="connsiteX1" fmla="*/ 154433 w 154433"/>
                <a:gd name="connsiteY1" fmla="*/ 0 h 558000"/>
                <a:gd name="connsiteX2" fmla="*/ 144908 w 154433"/>
                <a:gd name="connsiteY2" fmla="*/ 507993 h 558000"/>
                <a:gd name="connsiteX3" fmla="*/ 0 w 154433"/>
                <a:gd name="connsiteY3" fmla="*/ 558000 h 558000"/>
                <a:gd name="connsiteX4" fmla="*/ 0 w 154433"/>
                <a:gd name="connsiteY4" fmla="*/ 0 h 558000"/>
                <a:gd name="connsiteX0" fmla="*/ 0 w 149670"/>
                <a:gd name="connsiteY0" fmla="*/ 38100 h 596100"/>
                <a:gd name="connsiteX1" fmla="*/ 149670 w 149670"/>
                <a:gd name="connsiteY1" fmla="*/ 0 h 596100"/>
                <a:gd name="connsiteX2" fmla="*/ 144908 w 149670"/>
                <a:gd name="connsiteY2" fmla="*/ 546093 h 596100"/>
                <a:gd name="connsiteX3" fmla="*/ 0 w 149670"/>
                <a:gd name="connsiteY3" fmla="*/ 596100 h 596100"/>
                <a:gd name="connsiteX4" fmla="*/ 0 w 149670"/>
                <a:gd name="connsiteY4" fmla="*/ 38100 h 596100"/>
                <a:gd name="connsiteX0" fmla="*/ 0 w 149670"/>
                <a:gd name="connsiteY0" fmla="*/ 61913 h 619913"/>
                <a:gd name="connsiteX1" fmla="*/ 149670 w 149670"/>
                <a:gd name="connsiteY1" fmla="*/ 0 h 619913"/>
                <a:gd name="connsiteX2" fmla="*/ 144908 w 149670"/>
                <a:gd name="connsiteY2" fmla="*/ 569906 h 619913"/>
                <a:gd name="connsiteX3" fmla="*/ 0 w 149670"/>
                <a:gd name="connsiteY3" fmla="*/ 619913 h 619913"/>
                <a:gd name="connsiteX4" fmla="*/ 0 w 149670"/>
                <a:gd name="connsiteY4" fmla="*/ 61913 h 619913"/>
                <a:gd name="connsiteX0" fmla="*/ 0 w 149670"/>
                <a:gd name="connsiteY0" fmla="*/ 61913 h 619913"/>
                <a:gd name="connsiteX1" fmla="*/ 149670 w 149670"/>
                <a:gd name="connsiteY1" fmla="*/ 0 h 619913"/>
                <a:gd name="connsiteX2" fmla="*/ 142526 w 149670"/>
                <a:gd name="connsiteY2" fmla="*/ 548475 h 619913"/>
                <a:gd name="connsiteX3" fmla="*/ 0 w 149670"/>
                <a:gd name="connsiteY3" fmla="*/ 619913 h 619913"/>
                <a:gd name="connsiteX4" fmla="*/ 0 w 149670"/>
                <a:gd name="connsiteY4" fmla="*/ 61913 h 619913"/>
                <a:gd name="connsiteX0" fmla="*/ 0 w 156095"/>
                <a:gd name="connsiteY0" fmla="*/ 61913 h 619913"/>
                <a:gd name="connsiteX1" fmla="*/ 149670 w 156095"/>
                <a:gd name="connsiteY1" fmla="*/ 0 h 619913"/>
                <a:gd name="connsiteX2" fmla="*/ 155915 w 156095"/>
                <a:gd name="connsiteY2" fmla="*/ 562762 h 619913"/>
                <a:gd name="connsiteX3" fmla="*/ 0 w 156095"/>
                <a:gd name="connsiteY3" fmla="*/ 619913 h 619913"/>
                <a:gd name="connsiteX4" fmla="*/ 0 w 156095"/>
                <a:gd name="connsiteY4" fmla="*/ 61913 h 619913"/>
                <a:gd name="connsiteX0" fmla="*/ 0 w 156232"/>
                <a:gd name="connsiteY0" fmla="*/ 59532 h 617532"/>
                <a:gd name="connsiteX1" fmla="*/ 154133 w 156232"/>
                <a:gd name="connsiteY1" fmla="*/ 0 h 617532"/>
                <a:gd name="connsiteX2" fmla="*/ 155915 w 156232"/>
                <a:gd name="connsiteY2" fmla="*/ 560381 h 617532"/>
                <a:gd name="connsiteX3" fmla="*/ 0 w 156232"/>
                <a:gd name="connsiteY3" fmla="*/ 617532 h 617532"/>
                <a:gd name="connsiteX4" fmla="*/ 0 w 156232"/>
                <a:gd name="connsiteY4" fmla="*/ 59532 h 617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232" h="617532">
                  <a:moveTo>
                    <a:pt x="0" y="59532"/>
                  </a:moveTo>
                  <a:lnTo>
                    <a:pt x="154133" y="0"/>
                  </a:lnTo>
                  <a:cubicBezTo>
                    <a:pt x="152546" y="182031"/>
                    <a:pt x="157502" y="378350"/>
                    <a:pt x="155915" y="560381"/>
                  </a:cubicBezTo>
                  <a:lnTo>
                    <a:pt x="0" y="617532"/>
                  </a:lnTo>
                  <a:lnTo>
                    <a:pt x="0" y="59532"/>
                  </a:lnTo>
                  <a:close/>
                </a:path>
              </a:pathLst>
            </a:custGeom>
            <a:solidFill>
              <a:srgbClr val="C0C0C0"/>
            </a:solidFill>
            <a:ln w="635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t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Rectangle 25"/>
            <p:cNvSpPr/>
            <p:nvPr/>
          </p:nvSpPr>
          <p:spPr>
            <a:xfrm>
              <a:off x="1530542" y="4245119"/>
              <a:ext cx="248710" cy="617532"/>
            </a:xfrm>
            <a:custGeom>
              <a:avLst/>
              <a:gdLst>
                <a:gd name="connsiteX0" fmla="*/ 0 w 154433"/>
                <a:gd name="connsiteY0" fmla="*/ 0 h 558000"/>
                <a:gd name="connsiteX1" fmla="*/ 154433 w 154433"/>
                <a:gd name="connsiteY1" fmla="*/ 0 h 558000"/>
                <a:gd name="connsiteX2" fmla="*/ 154433 w 154433"/>
                <a:gd name="connsiteY2" fmla="*/ 558000 h 558000"/>
                <a:gd name="connsiteX3" fmla="*/ 0 w 154433"/>
                <a:gd name="connsiteY3" fmla="*/ 558000 h 558000"/>
                <a:gd name="connsiteX4" fmla="*/ 0 w 154433"/>
                <a:gd name="connsiteY4" fmla="*/ 0 h 558000"/>
                <a:gd name="connsiteX0" fmla="*/ 0 w 154433"/>
                <a:gd name="connsiteY0" fmla="*/ 0 h 558000"/>
                <a:gd name="connsiteX1" fmla="*/ 154433 w 154433"/>
                <a:gd name="connsiteY1" fmla="*/ 0 h 558000"/>
                <a:gd name="connsiteX2" fmla="*/ 144908 w 154433"/>
                <a:gd name="connsiteY2" fmla="*/ 507993 h 558000"/>
                <a:gd name="connsiteX3" fmla="*/ 0 w 154433"/>
                <a:gd name="connsiteY3" fmla="*/ 558000 h 558000"/>
                <a:gd name="connsiteX4" fmla="*/ 0 w 154433"/>
                <a:gd name="connsiteY4" fmla="*/ 0 h 558000"/>
                <a:gd name="connsiteX0" fmla="*/ 0 w 149670"/>
                <a:gd name="connsiteY0" fmla="*/ 38100 h 596100"/>
                <a:gd name="connsiteX1" fmla="*/ 149670 w 149670"/>
                <a:gd name="connsiteY1" fmla="*/ 0 h 596100"/>
                <a:gd name="connsiteX2" fmla="*/ 144908 w 149670"/>
                <a:gd name="connsiteY2" fmla="*/ 546093 h 596100"/>
                <a:gd name="connsiteX3" fmla="*/ 0 w 149670"/>
                <a:gd name="connsiteY3" fmla="*/ 596100 h 596100"/>
                <a:gd name="connsiteX4" fmla="*/ 0 w 149670"/>
                <a:gd name="connsiteY4" fmla="*/ 38100 h 596100"/>
                <a:gd name="connsiteX0" fmla="*/ 0 w 149670"/>
                <a:gd name="connsiteY0" fmla="*/ 61913 h 619913"/>
                <a:gd name="connsiteX1" fmla="*/ 149670 w 149670"/>
                <a:gd name="connsiteY1" fmla="*/ 0 h 619913"/>
                <a:gd name="connsiteX2" fmla="*/ 144908 w 149670"/>
                <a:gd name="connsiteY2" fmla="*/ 569906 h 619913"/>
                <a:gd name="connsiteX3" fmla="*/ 0 w 149670"/>
                <a:gd name="connsiteY3" fmla="*/ 619913 h 619913"/>
                <a:gd name="connsiteX4" fmla="*/ 0 w 149670"/>
                <a:gd name="connsiteY4" fmla="*/ 61913 h 619913"/>
                <a:gd name="connsiteX0" fmla="*/ 0 w 149670"/>
                <a:gd name="connsiteY0" fmla="*/ 61913 h 619913"/>
                <a:gd name="connsiteX1" fmla="*/ 149670 w 149670"/>
                <a:gd name="connsiteY1" fmla="*/ 0 h 619913"/>
                <a:gd name="connsiteX2" fmla="*/ 142526 w 149670"/>
                <a:gd name="connsiteY2" fmla="*/ 548475 h 619913"/>
                <a:gd name="connsiteX3" fmla="*/ 0 w 149670"/>
                <a:gd name="connsiteY3" fmla="*/ 619913 h 619913"/>
                <a:gd name="connsiteX4" fmla="*/ 0 w 149670"/>
                <a:gd name="connsiteY4" fmla="*/ 61913 h 619913"/>
                <a:gd name="connsiteX0" fmla="*/ 0 w 156095"/>
                <a:gd name="connsiteY0" fmla="*/ 61913 h 619913"/>
                <a:gd name="connsiteX1" fmla="*/ 149670 w 156095"/>
                <a:gd name="connsiteY1" fmla="*/ 0 h 619913"/>
                <a:gd name="connsiteX2" fmla="*/ 155915 w 156095"/>
                <a:gd name="connsiteY2" fmla="*/ 562762 h 619913"/>
                <a:gd name="connsiteX3" fmla="*/ 0 w 156095"/>
                <a:gd name="connsiteY3" fmla="*/ 619913 h 619913"/>
                <a:gd name="connsiteX4" fmla="*/ 0 w 156095"/>
                <a:gd name="connsiteY4" fmla="*/ 61913 h 619913"/>
                <a:gd name="connsiteX0" fmla="*/ 0 w 156232"/>
                <a:gd name="connsiteY0" fmla="*/ 59532 h 617532"/>
                <a:gd name="connsiteX1" fmla="*/ 154133 w 156232"/>
                <a:gd name="connsiteY1" fmla="*/ 0 h 617532"/>
                <a:gd name="connsiteX2" fmla="*/ 155915 w 156232"/>
                <a:gd name="connsiteY2" fmla="*/ 560381 h 617532"/>
                <a:gd name="connsiteX3" fmla="*/ 0 w 156232"/>
                <a:gd name="connsiteY3" fmla="*/ 617532 h 617532"/>
                <a:gd name="connsiteX4" fmla="*/ 0 w 156232"/>
                <a:gd name="connsiteY4" fmla="*/ 59532 h 617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232" h="617532">
                  <a:moveTo>
                    <a:pt x="0" y="59532"/>
                  </a:moveTo>
                  <a:lnTo>
                    <a:pt x="154133" y="0"/>
                  </a:lnTo>
                  <a:cubicBezTo>
                    <a:pt x="152546" y="182031"/>
                    <a:pt x="157502" y="378350"/>
                    <a:pt x="155915" y="560381"/>
                  </a:cubicBezTo>
                  <a:lnTo>
                    <a:pt x="0" y="617532"/>
                  </a:lnTo>
                  <a:lnTo>
                    <a:pt x="0" y="59532"/>
                  </a:lnTo>
                  <a:close/>
                </a:path>
              </a:pathLst>
            </a:custGeom>
            <a:solidFill>
              <a:srgbClr val="C0C0C0"/>
            </a:solidFill>
            <a:ln w="635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t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Rectangle 25"/>
            <p:cNvSpPr/>
            <p:nvPr/>
          </p:nvSpPr>
          <p:spPr>
            <a:xfrm>
              <a:off x="1530542" y="3469087"/>
              <a:ext cx="248710" cy="617532"/>
            </a:xfrm>
            <a:custGeom>
              <a:avLst/>
              <a:gdLst>
                <a:gd name="connsiteX0" fmla="*/ 0 w 154433"/>
                <a:gd name="connsiteY0" fmla="*/ 0 h 558000"/>
                <a:gd name="connsiteX1" fmla="*/ 154433 w 154433"/>
                <a:gd name="connsiteY1" fmla="*/ 0 h 558000"/>
                <a:gd name="connsiteX2" fmla="*/ 154433 w 154433"/>
                <a:gd name="connsiteY2" fmla="*/ 558000 h 558000"/>
                <a:gd name="connsiteX3" fmla="*/ 0 w 154433"/>
                <a:gd name="connsiteY3" fmla="*/ 558000 h 558000"/>
                <a:gd name="connsiteX4" fmla="*/ 0 w 154433"/>
                <a:gd name="connsiteY4" fmla="*/ 0 h 558000"/>
                <a:gd name="connsiteX0" fmla="*/ 0 w 154433"/>
                <a:gd name="connsiteY0" fmla="*/ 0 h 558000"/>
                <a:gd name="connsiteX1" fmla="*/ 154433 w 154433"/>
                <a:gd name="connsiteY1" fmla="*/ 0 h 558000"/>
                <a:gd name="connsiteX2" fmla="*/ 144908 w 154433"/>
                <a:gd name="connsiteY2" fmla="*/ 507993 h 558000"/>
                <a:gd name="connsiteX3" fmla="*/ 0 w 154433"/>
                <a:gd name="connsiteY3" fmla="*/ 558000 h 558000"/>
                <a:gd name="connsiteX4" fmla="*/ 0 w 154433"/>
                <a:gd name="connsiteY4" fmla="*/ 0 h 558000"/>
                <a:gd name="connsiteX0" fmla="*/ 0 w 149670"/>
                <a:gd name="connsiteY0" fmla="*/ 38100 h 596100"/>
                <a:gd name="connsiteX1" fmla="*/ 149670 w 149670"/>
                <a:gd name="connsiteY1" fmla="*/ 0 h 596100"/>
                <a:gd name="connsiteX2" fmla="*/ 144908 w 149670"/>
                <a:gd name="connsiteY2" fmla="*/ 546093 h 596100"/>
                <a:gd name="connsiteX3" fmla="*/ 0 w 149670"/>
                <a:gd name="connsiteY3" fmla="*/ 596100 h 596100"/>
                <a:gd name="connsiteX4" fmla="*/ 0 w 149670"/>
                <a:gd name="connsiteY4" fmla="*/ 38100 h 596100"/>
                <a:gd name="connsiteX0" fmla="*/ 0 w 149670"/>
                <a:gd name="connsiteY0" fmla="*/ 61913 h 619913"/>
                <a:gd name="connsiteX1" fmla="*/ 149670 w 149670"/>
                <a:gd name="connsiteY1" fmla="*/ 0 h 619913"/>
                <a:gd name="connsiteX2" fmla="*/ 144908 w 149670"/>
                <a:gd name="connsiteY2" fmla="*/ 569906 h 619913"/>
                <a:gd name="connsiteX3" fmla="*/ 0 w 149670"/>
                <a:gd name="connsiteY3" fmla="*/ 619913 h 619913"/>
                <a:gd name="connsiteX4" fmla="*/ 0 w 149670"/>
                <a:gd name="connsiteY4" fmla="*/ 61913 h 619913"/>
                <a:gd name="connsiteX0" fmla="*/ 0 w 149670"/>
                <a:gd name="connsiteY0" fmla="*/ 61913 h 619913"/>
                <a:gd name="connsiteX1" fmla="*/ 149670 w 149670"/>
                <a:gd name="connsiteY1" fmla="*/ 0 h 619913"/>
                <a:gd name="connsiteX2" fmla="*/ 142526 w 149670"/>
                <a:gd name="connsiteY2" fmla="*/ 548475 h 619913"/>
                <a:gd name="connsiteX3" fmla="*/ 0 w 149670"/>
                <a:gd name="connsiteY3" fmla="*/ 619913 h 619913"/>
                <a:gd name="connsiteX4" fmla="*/ 0 w 149670"/>
                <a:gd name="connsiteY4" fmla="*/ 61913 h 619913"/>
                <a:gd name="connsiteX0" fmla="*/ 0 w 156095"/>
                <a:gd name="connsiteY0" fmla="*/ 61913 h 619913"/>
                <a:gd name="connsiteX1" fmla="*/ 149670 w 156095"/>
                <a:gd name="connsiteY1" fmla="*/ 0 h 619913"/>
                <a:gd name="connsiteX2" fmla="*/ 155915 w 156095"/>
                <a:gd name="connsiteY2" fmla="*/ 562762 h 619913"/>
                <a:gd name="connsiteX3" fmla="*/ 0 w 156095"/>
                <a:gd name="connsiteY3" fmla="*/ 619913 h 619913"/>
                <a:gd name="connsiteX4" fmla="*/ 0 w 156095"/>
                <a:gd name="connsiteY4" fmla="*/ 61913 h 619913"/>
                <a:gd name="connsiteX0" fmla="*/ 0 w 156232"/>
                <a:gd name="connsiteY0" fmla="*/ 59532 h 617532"/>
                <a:gd name="connsiteX1" fmla="*/ 154133 w 156232"/>
                <a:gd name="connsiteY1" fmla="*/ 0 h 617532"/>
                <a:gd name="connsiteX2" fmla="*/ 155915 w 156232"/>
                <a:gd name="connsiteY2" fmla="*/ 560381 h 617532"/>
                <a:gd name="connsiteX3" fmla="*/ 0 w 156232"/>
                <a:gd name="connsiteY3" fmla="*/ 617532 h 617532"/>
                <a:gd name="connsiteX4" fmla="*/ 0 w 156232"/>
                <a:gd name="connsiteY4" fmla="*/ 59532 h 617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232" h="617532">
                  <a:moveTo>
                    <a:pt x="0" y="59532"/>
                  </a:moveTo>
                  <a:lnTo>
                    <a:pt x="154133" y="0"/>
                  </a:lnTo>
                  <a:cubicBezTo>
                    <a:pt x="152546" y="182031"/>
                    <a:pt x="157502" y="378350"/>
                    <a:pt x="155915" y="560381"/>
                  </a:cubicBezTo>
                  <a:lnTo>
                    <a:pt x="0" y="617532"/>
                  </a:lnTo>
                  <a:lnTo>
                    <a:pt x="0" y="59532"/>
                  </a:lnTo>
                  <a:close/>
                </a:path>
              </a:pathLst>
            </a:custGeom>
            <a:solidFill>
              <a:srgbClr val="C0C0C0"/>
            </a:solidFill>
            <a:ln w="635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t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Rectangle 25"/>
            <p:cNvSpPr/>
            <p:nvPr/>
          </p:nvSpPr>
          <p:spPr>
            <a:xfrm>
              <a:off x="1530542" y="2693055"/>
              <a:ext cx="248710" cy="617532"/>
            </a:xfrm>
            <a:custGeom>
              <a:avLst/>
              <a:gdLst>
                <a:gd name="connsiteX0" fmla="*/ 0 w 154433"/>
                <a:gd name="connsiteY0" fmla="*/ 0 h 558000"/>
                <a:gd name="connsiteX1" fmla="*/ 154433 w 154433"/>
                <a:gd name="connsiteY1" fmla="*/ 0 h 558000"/>
                <a:gd name="connsiteX2" fmla="*/ 154433 w 154433"/>
                <a:gd name="connsiteY2" fmla="*/ 558000 h 558000"/>
                <a:gd name="connsiteX3" fmla="*/ 0 w 154433"/>
                <a:gd name="connsiteY3" fmla="*/ 558000 h 558000"/>
                <a:gd name="connsiteX4" fmla="*/ 0 w 154433"/>
                <a:gd name="connsiteY4" fmla="*/ 0 h 558000"/>
                <a:gd name="connsiteX0" fmla="*/ 0 w 154433"/>
                <a:gd name="connsiteY0" fmla="*/ 0 h 558000"/>
                <a:gd name="connsiteX1" fmla="*/ 154433 w 154433"/>
                <a:gd name="connsiteY1" fmla="*/ 0 h 558000"/>
                <a:gd name="connsiteX2" fmla="*/ 144908 w 154433"/>
                <a:gd name="connsiteY2" fmla="*/ 507993 h 558000"/>
                <a:gd name="connsiteX3" fmla="*/ 0 w 154433"/>
                <a:gd name="connsiteY3" fmla="*/ 558000 h 558000"/>
                <a:gd name="connsiteX4" fmla="*/ 0 w 154433"/>
                <a:gd name="connsiteY4" fmla="*/ 0 h 558000"/>
                <a:gd name="connsiteX0" fmla="*/ 0 w 149670"/>
                <a:gd name="connsiteY0" fmla="*/ 38100 h 596100"/>
                <a:gd name="connsiteX1" fmla="*/ 149670 w 149670"/>
                <a:gd name="connsiteY1" fmla="*/ 0 h 596100"/>
                <a:gd name="connsiteX2" fmla="*/ 144908 w 149670"/>
                <a:gd name="connsiteY2" fmla="*/ 546093 h 596100"/>
                <a:gd name="connsiteX3" fmla="*/ 0 w 149670"/>
                <a:gd name="connsiteY3" fmla="*/ 596100 h 596100"/>
                <a:gd name="connsiteX4" fmla="*/ 0 w 149670"/>
                <a:gd name="connsiteY4" fmla="*/ 38100 h 596100"/>
                <a:gd name="connsiteX0" fmla="*/ 0 w 149670"/>
                <a:gd name="connsiteY0" fmla="*/ 61913 h 619913"/>
                <a:gd name="connsiteX1" fmla="*/ 149670 w 149670"/>
                <a:gd name="connsiteY1" fmla="*/ 0 h 619913"/>
                <a:gd name="connsiteX2" fmla="*/ 144908 w 149670"/>
                <a:gd name="connsiteY2" fmla="*/ 569906 h 619913"/>
                <a:gd name="connsiteX3" fmla="*/ 0 w 149670"/>
                <a:gd name="connsiteY3" fmla="*/ 619913 h 619913"/>
                <a:gd name="connsiteX4" fmla="*/ 0 w 149670"/>
                <a:gd name="connsiteY4" fmla="*/ 61913 h 619913"/>
                <a:gd name="connsiteX0" fmla="*/ 0 w 149670"/>
                <a:gd name="connsiteY0" fmla="*/ 61913 h 619913"/>
                <a:gd name="connsiteX1" fmla="*/ 149670 w 149670"/>
                <a:gd name="connsiteY1" fmla="*/ 0 h 619913"/>
                <a:gd name="connsiteX2" fmla="*/ 142526 w 149670"/>
                <a:gd name="connsiteY2" fmla="*/ 548475 h 619913"/>
                <a:gd name="connsiteX3" fmla="*/ 0 w 149670"/>
                <a:gd name="connsiteY3" fmla="*/ 619913 h 619913"/>
                <a:gd name="connsiteX4" fmla="*/ 0 w 149670"/>
                <a:gd name="connsiteY4" fmla="*/ 61913 h 619913"/>
                <a:gd name="connsiteX0" fmla="*/ 0 w 156095"/>
                <a:gd name="connsiteY0" fmla="*/ 61913 h 619913"/>
                <a:gd name="connsiteX1" fmla="*/ 149670 w 156095"/>
                <a:gd name="connsiteY1" fmla="*/ 0 h 619913"/>
                <a:gd name="connsiteX2" fmla="*/ 155915 w 156095"/>
                <a:gd name="connsiteY2" fmla="*/ 562762 h 619913"/>
                <a:gd name="connsiteX3" fmla="*/ 0 w 156095"/>
                <a:gd name="connsiteY3" fmla="*/ 619913 h 619913"/>
                <a:gd name="connsiteX4" fmla="*/ 0 w 156095"/>
                <a:gd name="connsiteY4" fmla="*/ 61913 h 619913"/>
                <a:gd name="connsiteX0" fmla="*/ 0 w 156232"/>
                <a:gd name="connsiteY0" fmla="*/ 59532 h 617532"/>
                <a:gd name="connsiteX1" fmla="*/ 154133 w 156232"/>
                <a:gd name="connsiteY1" fmla="*/ 0 h 617532"/>
                <a:gd name="connsiteX2" fmla="*/ 155915 w 156232"/>
                <a:gd name="connsiteY2" fmla="*/ 560381 h 617532"/>
                <a:gd name="connsiteX3" fmla="*/ 0 w 156232"/>
                <a:gd name="connsiteY3" fmla="*/ 617532 h 617532"/>
                <a:gd name="connsiteX4" fmla="*/ 0 w 156232"/>
                <a:gd name="connsiteY4" fmla="*/ 59532 h 617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232" h="617532">
                  <a:moveTo>
                    <a:pt x="0" y="59532"/>
                  </a:moveTo>
                  <a:lnTo>
                    <a:pt x="154133" y="0"/>
                  </a:lnTo>
                  <a:cubicBezTo>
                    <a:pt x="152546" y="182031"/>
                    <a:pt x="157502" y="378350"/>
                    <a:pt x="155915" y="560381"/>
                  </a:cubicBezTo>
                  <a:lnTo>
                    <a:pt x="0" y="617532"/>
                  </a:lnTo>
                  <a:lnTo>
                    <a:pt x="0" y="59532"/>
                  </a:lnTo>
                  <a:close/>
                </a:path>
              </a:pathLst>
            </a:custGeom>
            <a:solidFill>
              <a:srgbClr val="C0C0C0"/>
            </a:solidFill>
            <a:ln w="635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t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Rectangle 25"/>
            <p:cNvSpPr/>
            <p:nvPr/>
          </p:nvSpPr>
          <p:spPr>
            <a:xfrm>
              <a:off x="1530542" y="1917023"/>
              <a:ext cx="248710" cy="617532"/>
            </a:xfrm>
            <a:custGeom>
              <a:avLst/>
              <a:gdLst>
                <a:gd name="connsiteX0" fmla="*/ 0 w 154433"/>
                <a:gd name="connsiteY0" fmla="*/ 0 h 558000"/>
                <a:gd name="connsiteX1" fmla="*/ 154433 w 154433"/>
                <a:gd name="connsiteY1" fmla="*/ 0 h 558000"/>
                <a:gd name="connsiteX2" fmla="*/ 154433 w 154433"/>
                <a:gd name="connsiteY2" fmla="*/ 558000 h 558000"/>
                <a:gd name="connsiteX3" fmla="*/ 0 w 154433"/>
                <a:gd name="connsiteY3" fmla="*/ 558000 h 558000"/>
                <a:gd name="connsiteX4" fmla="*/ 0 w 154433"/>
                <a:gd name="connsiteY4" fmla="*/ 0 h 558000"/>
                <a:gd name="connsiteX0" fmla="*/ 0 w 154433"/>
                <a:gd name="connsiteY0" fmla="*/ 0 h 558000"/>
                <a:gd name="connsiteX1" fmla="*/ 154433 w 154433"/>
                <a:gd name="connsiteY1" fmla="*/ 0 h 558000"/>
                <a:gd name="connsiteX2" fmla="*/ 144908 w 154433"/>
                <a:gd name="connsiteY2" fmla="*/ 507993 h 558000"/>
                <a:gd name="connsiteX3" fmla="*/ 0 w 154433"/>
                <a:gd name="connsiteY3" fmla="*/ 558000 h 558000"/>
                <a:gd name="connsiteX4" fmla="*/ 0 w 154433"/>
                <a:gd name="connsiteY4" fmla="*/ 0 h 558000"/>
                <a:gd name="connsiteX0" fmla="*/ 0 w 149670"/>
                <a:gd name="connsiteY0" fmla="*/ 38100 h 596100"/>
                <a:gd name="connsiteX1" fmla="*/ 149670 w 149670"/>
                <a:gd name="connsiteY1" fmla="*/ 0 h 596100"/>
                <a:gd name="connsiteX2" fmla="*/ 144908 w 149670"/>
                <a:gd name="connsiteY2" fmla="*/ 546093 h 596100"/>
                <a:gd name="connsiteX3" fmla="*/ 0 w 149670"/>
                <a:gd name="connsiteY3" fmla="*/ 596100 h 596100"/>
                <a:gd name="connsiteX4" fmla="*/ 0 w 149670"/>
                <a:gd name="connsiteY4" fmla="*/ 38100 h 596100"/>
                <a:gd name="connsiteX0" fmla="*/ 0 w 149670"/>
                <a:gd name="connsiteY0" fmla="*/ 61913 h 619913"/>
                <a:gd name="connsiteX1" fmla="*/ 149670 w 149670"/>
                <a:gd name="connsiteY1" fmla="*/ 0 h 619913"/>
                <a:gd name="connsiteX2" fmla="*/ 144908 w 149670"/>
                <a:gd name="connsiteY2" fmla="*/ 569906 h 619913"/>
                <a:gd name="connsiteX3" fmla="*/ 0 w 149670"/>
                <a:gd name="connsiteY3" fmla="*/ 619913 h 619913"/>
                <a:gd name="connsiteX4" fmla="*/ 0 w 149670"/>
                <a:gd name="connsiteY4" fmla="*/ 61913 h 619913"/>
                <a:gd name="connsiteX0" fmla="*/ 0 w 149670"/>
                <a:gd name="connsiteY0" fmla="*/ 61913 h 619913"/>
                <a:gd name="connsiteX1" fmla="*/ 149670 w 149670"/>
                <a:gd name="connsiteY1" fmla="*/ 0 h 619913"/>
                <a:gd name="connsiteX2" fmla="*/ 142526 w 149670"/>
                <a:gd name="connsiteY2" fmla="*/ 548475 h 619913"/>
                <a:gd name="connsiteX3" fmla="*/ 0 w 149670"/>
                <a:gd name="connsiteY3" fmla="*/ 619913 h 619913"/>
                <a:gd name="connsiteX4" fmla="*/ 0 w 149670"/>
                <a:gd name="connsiteY4" fmla="*/ 61913 h 619913"/>
                <a:gd name="connsiteX0" fmla="*/ 0 w 156095"/>
                <a:gd name="connsiteY0" fmla="*/ 61913 h 619913"/>
                <a:gd name="connsiteX1" fmla="*/ 149670 w 156095"/>
                <a:gd name="connsiteY1" fmla="*/ 0 h 619913"/>
                <a:gd name="connsiteX2" fmla="*/ 155915 w 156095"/>
                <a:gd name="connsiteY2" fmla="*/ 562762 h 619913"/>
                <a:gd name="connsiteX3" fmla="*/ 0 w 156095"/>
                <a:gd name="connsiteY3" fmla="*/ 619913 h 619913"/>
                <a:gd name="connsiteX4" fmla="*/ 0 w 156095"/>
                <a:gd name="connsiteY4" fmla="*/ 61913 h 619913"/>
                <a:gd name="connsiteX0" fmla="*/ 0 w 156232"/>
                <a:gd name="connsiteY0" fmla="*/ 59532 h 617532"/>
                <a:gd name="connsiteX1" fmla="*/ 154133 w 156232"/>
                <a:gd name="connsiteY1" fmla="*/ 0 h 617532"/>
                <a:gd name="connsiteX2" fmla="*/ 155915 w 156232"/>
                <a:gd name="connsiteY2" fmla="*/ 560381 h 617532"/>
                <a:gd name="connsiteX3" fmla="*/ 0 w 156232"/>
                <a:gd name="connsiteY3" fmla="*/ 617532 h 617532"/>
                <a:gd name="connsiteX4" fmla="*/ 0 w 156232"/>
                <a:gd name="connsiteY4" fmla="*/ 59532 h 617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232" h="617532">
                  <a:moveTo>
                    <a:pt x="0" y="59532"/>
                  </a:moveTo>
                  <a:lnTo>
                    <a:pt x="154133" y="0"/>
                  </a:lnTo>
                  <a:cubicBezTo>
                    <a:pt x="152546" y="182031"/>
                    <a:pt x="157502" y="378350"/>
                    <a:pt x="155915" y="560381"/>
                  </a:cubicBezTo>
                  <a:lnTo>
                    <a:pt x="0" y="617532"/>
                  </a:lnTo>
                  <a:lnTo>
                    <a:pt x="0" y="59532"/>
                  </a:lnTo>
                  <a:close/>
                </a:path>
              </a:pathLst>
            </a:custGeom>
            <a:solidFill>
              <a:srgbClr val="C0C0C0"/>
            </a:solidFill>
            <a:ln w="635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t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Rectangle 25"/>
            <p:cNvSpPr/>
            <p:nvPr/>
          </p:nvSpPr>
          <p:spPr>
            <a:xfrm>
              <a:off x="1530542" y="1256738"/>
              <a:ext cx="248710" cy="617532"/>
            </a:xfrm>
            <a:custGeom>
              <a:avLst/>
              <a:gdLst>
                <a:gd name="connsiteX0" fmla="*/ 0 w 154433"/>
                <a:gd name="connsiteY0" fmla="*/ 0 h 558000"/>
                <a:gd name="connsiteX1" fmla="*/ 154433 w 154433"/>
                <a:gd name="connsiteY1" fmla="*/ 0 h 558000"/>
                <a:gd name="connsiteX2" fmla="*/ 154433 w 154433"/>
                <a:gd name="connsiteY2" fmla="*/ 558000 h 558000"/>
                <a:gd name="connsiteX3" fmla="*/ 0 w 154433"/>
                <a:gd name="connsiteY3" fmla="*/ 558000 h 558000"/>
                <a:gd name="connsiteX4" fmla="*/ 0 w 154433"/>
                <a:gd name="connsiteY4" fmla="*/ 0 h 558000"/>
                <a:gd name="connsiteX0" fmla="*/ 0 w 154433"/>
                <a:gd name="connsiteY0" fmla="*/ 0 h 558000"/>
                <a:gd name="connsiteX1" fmla="*/ 154433 w 154433"/>
                <a:gd name="connsiteY1" fmla="*/ 0 h 558000"/>
                <a:gd name="connsiteX2" fmla="*/ 144908 w 154433"/>
                <a:gd name="connsiteY2" fmla="*/ 507993 h 558000"/>
                <a:gd name="connsiteX3" fmla="*/ 0 w 154433"/>
                <a:gd name="connsiteY3" fmla="*/ 558000 h 558000"/>
                <a:gd name="connsiteX4" fmla="*/ 0 w 154433"/>
                <a:gd name="connsiteY4" fmla="*/ 0 h 558000"/>
                <a:gd name="connsiteX0" fmla="*/ 0 w 149670"/>
                <a:gd name="connsiteY0" fmla="*/ 38100 h 596100"/>
                <a:gd name="connsiteX1" fmla="*/ 149670 w 149670"/>
                <a:gd name="connsiteY1" fmla="*/ 0 h 596100"/>
                <a:gd name="connsiteX2" fmla="*/ 144908 w 149670"/>
                <a:gd name="connsiteY2" fmla="*/ 546093 h 596100"/>
                <a:gd name="connsiteX3" fmla="*/ 0 w 149670"/>
                <a:gd name="connsiteY3" fmla="*/ 596100 h 596100"/>
                <a:gd name="connsiteX4" fmla="*/ 0 w 149670"/>
                <a:gd name="connsiteY4" fmla="*/ 38100 h 596100"/>
                <a:gd name="connsiteX0" fmla="*/ 0 w 149670"/>
                <a:gd name="connsiteY0" fmla="*/ 61913 h 619913"/>
                <a:gd name="connsiteX1" fmla="*/ 149670 w 149670"/>
                <a:gd name="connsiteY1" fmla="*/ 0 h 619913"/>
                <a:gd name="connsiteX2" fmla="*/ 144908 w 149670"/>
                <a:gd name="connsiteY2" fmla="*/ 569906 h 619913"/>
                <a:gd name="connsiteX3" fmla="*/ 0 w 149670"/>
                <a:gd name="connsiteY3" fmla="*/ 619913 h 619913"/>
                <a:gd name="connsiteX4" fmla="*/ 0 w 149670"/>
                <a:gd name="connsiteY4" fmla="*/ 61913 h 619913"/>
                <a:gd name="connsiteX0" fmla="*/ 0 w 149670"/>
                <a:gd name="connsiteY0" fmla="*/ 61913 h 619913"/>
                <a:gd name="connsiteX1" fmla="*/ 149670 w 149670"/>
                <a:gd name="connsiteY1" fmla="*/ 0 h 619913"/>
                <a:gd name="connsiteX2" fmla="*/ 142526 w 149670"/>
                <a:gd name="connsiteY2" fmla="*/ 548475 h 619913"/>
                <a:gd name="connsiteX3" fmla="*/ 0 w 149670"/>
                <a:gd name="connsiteY3" fmla="*/ 619913 h 619913"/>
                <a:gd name="connsiteX4" fmla="*/ 0 w 149670"/>
                <a:gd name="connsiteY4" fmla="*/ 61913 h 619913"/>
                <a:gd name="connsiteX0" fmla="*/ 0 w 156095"/>
                <a:gd name="connsiteY0" fmla="*/ 61913 h 619913"/>
                <a:gd name="connsiteX1" fmla="*/ 149670 w 156095"/>
                <a:gd name="connsiteY1" fmla="*/ 0 h 619913"/>
                <a:gd name="connsiteX2" fmla="*/ 155915 w 156095"/>
                <a:gd name="connsiteY2" fmla="*/ 562762 h 619913"/>
                <a:gd name="connsiteX3" fmla="*/ 0 w 156095"/>
                <a:gd name="connsiteY3" fmla="*/ 619913 h 619913"/>
                <a:gd name="connsiteX4" fmla="*/ 0 w 156095"/>
                <a:gd name="connsiteY4" fmla="*/ 61913 h 619913"/>
                <a:gd name="connsiteX0" fmla="*/ 0 w 156232"/>
                <a:gd name="connsiteY0" fmla="*/ 59532 h 617532"/>
                <a:gd name="connsiteX1" fmla="*/ 154133 w 156232"/>
                <a:gd name="connsiteY1" fmla="*/ 0 h 617532"/>
                <a:gd name="connsiteX2" fmla="*/ 155915 w 156232"/>
                <a:gd name="connsiteY2" fmla="*/ 560381 h 617532"/>
                <a:gd name="connsiteX3" fmla="*/ 0 w 156232"/>
                <a:gd name="connsiteY3" fmla="*/ 617532 h 617532"/>
                <a:gd name="connsiteX4" fmla="*/ 0 w 156232"/>
                <a:gd name="connsiteY4" fmla="*/ 59532 h 617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232" h="617532">
                  <a:moveTo>
                    <a:pt x="0" y="59532"/>
                  </a:moveTo>
                  <a:lnTo>
                    <a:pt x="154133" y="0"/>
                  </a:lnTo>
                  <a:cubicBezTo>
                    <a:pt x="152546" y="182031"/>
                    <a:pt x="157502" y="378350"/>
                    <a:pt x="155915" y="560381"/>
                  </a:cubicBezTo>
                  <a:lnTo>
                    <a:pt x="0" y="617532"/>
                  </a:lnTo>
                  <a:lnTo>
                    <a:pt x="0" y="59532"/>
                  </a:lnTo>
                  <a:close/>
                </a:path>
              </a:pathLst>
            </a:custGeom>
            <a:solidFill>
              <a:srgbClr val="C0C0C0"/>
            </a:solidFill>
            <a:ln w="635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t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Rectangle 25"/>
            <p:cNvSpPr/>
            <p:nvPr/>
          </p:nvSpPr>
          <p:spPr>
            <a:xfrm>
              <a:off x="10914570" y="4872710"/>
              <a:ext cx="248710" cy="617532"/>
            </a:xfrm>
            <a:custGeom>
              <a:avLst/>
              <a:gdLst>
                <a:gd name="connsiteX0" fmla="*/ 0 w 154433"/>
                <a:gd name="connsiteY0" fmla="*/ 0 h 558000"/>
                <a:gd name="connsiteX1" fmla="*/ 154433 w 154433"/>
                <a:gd name="connsiteY1" fmla="*/ 0 h 558000"/>
                <a:gd name="connsiteX2" fmla="*/ 154433 w 154433"/>
                <a:gd name="connsiteY2" fmla="*/ 558000 h 558000"/>
                <a:gd name="connsiteX3" fmla="*/ 0 w 154433"/>
                <a:gd name="connsiteY3" fmla="*/ 558000 h 558000"/>
                <a:gd name="connsiteX4" fmla="*/ 0 w 154433"/>
                <a:gd name="connsiteY4" fmla="*/ 0 h 558000"/>
                <a:gd name="connsiteX0" fmla="*/ 0 w 154433"/>
                <a:gd name="connsiteY0" fmla="*/ 0 h 558000"/>
                <a:gd name="connsiteX1" fmla="*/ 154433 w 154433"/>
                <a:gd name="connsiteY1" fmla="*/ 0 h 558000"/>
                <a:gd name="connsiteX2" fmla="*/ 144908 w 154433"/>
                <a:gd name="connsiteY2" fmla="*/ 507993 h 558000"/>
                <a:gd name="connsiteX3" fmla="*/ 0 w 154433"/>
                <a:gd name="connsiteY3" fmla="*/ 558000 h 558000"/>
                <a:gd name="connsiteX4" fmla="*/ 0 w 154433"/>
                <a:gd name="connsiteY4" fmla="*/ 0 h 558000"/>
                <a:gd name="connsiteX0" fmla="*/ 0 w 149670"/>
                <a:gd name="connsiteY0" fmla="*/ 38100 h 596100"/>
                <a:gd name="connsiteX1" fmla="*/ 149670 w 149670"/>
                <a:gd name="connsiteY1" fmla="*/ 0 h 596100"/>
                <a:gd name="connsiteX2" fmla="*/ 144908 w 149670"/>
                <a:gd name="connsiteY2" fmla="*/ 546093 h 596100"/>
                <a:gd name="connsiteX3" fmla="*/ 0 w 149670"/>
                <a:gd name="connsiteY3" fmla="*/ 596100 h 596100"/>
                <a:gd name="connsiteX4" fmla="*/ 0 w 149670"/>
                <a:gd name="connsiteY4" fmla="*/ 38100 h 596100"/>
                <a:gd name="connsiteX0" fmla="*/ 0 w 149670"/>
                <a:gd name="connsiteY0" fmla="*/ 61913 h 619913"/>
                <a:gd name="connsiteX1" fmla="*/ 149670 w 149670"/>
                <a:gd name="connsiteY1" fmla="*/ 0 h 619913"/>
                <a:gd name="connsiteX2" fmla="*/ 144908 w 149670"/>
                <a:gd name="connsiteY2" fmla="*/ 569906 h 619913"/>
                <a:gd name="connsiteX3" fmla="*/ 0 w 149670"/>
                <a:gd name="connsiteY3" fmla="*/ 619913 h 619913"/>
                <a:gd name="connsiteX4" fmla="*/ 0 w 149670"/>
                <a:gd name="connsiteY4" fmla="*/ 61913 h 619913"/>
                <a:gd name="connsiteX0" fmla="*/ 0 w 149670"/>
                <a:gd name="connsiteY0" fmla="*/ 61913 h 619913"/>
                <a:gd name="connsiteX1" fmla="*/ 149670 w 149670"/>
                <a:gd name="connsiteY1" fmla="*/ 0 h 619913"/>
                <a:gd name="connsiteX2" fmla="*/ 142526 w 149670"/>
                <a:gd name="connsiteY2" fmla="*/ 548475 h 619913"/>
                <a:gd name="connsiteX3" fmla="*/ 0 w 149670"/>
                <a:gd name="connsiteY3" fmla="*/ 619913 h 619913"/>
                <a:gd name="connsiteX4" fmla="*/ 0 w 149670"/>
                <a:gd name="connsiteY4" fmla="*/ 61913 h 619913"/>
                <a:gd name="connsiteX0" fmla="*/ 0 w 156095"/>
                <a:gd name="connsiteY0" fmla="*/ 61913 h 619913"/>
                <a:gd name="connsiteX1" fmla="*/ 149670 w 156095"/>
                <a:gd name="connsiteY1" fmla="*/ 0 h 619913"/>
                <a:gd name="connsiteX2" fmla="*/ 155915 w 156095"/>
                <a:gd name="connsiteY2" fmla="*/ 562762 h 619913"/>
                <a:gd name="connsiteX3" fmla="*/ 0 w 156095"/>
                <a:gd name="connsiteY3" fmla="*/ 619913 h 619913"/>
                <a:gd name="connsiteX4" fmla="*/ 0 w 156095"/>
                <a:gd name="connsiteY4" fmla="*/ 61913 h 619913"/>
                <a:gd name="connsiteX0" fmla="*/ 0 w 156232"/>
                <a:gd name="connsiteY0" fmla="*/ 59532 h 617532"/>
                <a:gd name="connsiteX1" fmla="*/ 154133 w 156232"/>
                <a:gd name="connsiteY1" fmla="*/ 0 h 617532"/>
                <a:gd name="connsiteX2" fmla="*/ 155915 w 156232"/>
                <a:gd name="connsiteY2" fmla="*/ 560381 h 617532"/>
                <a:gd name="connsiteX3" fmla="*/ 0 w 156232"/>
                <a:gd name="connsiteY3" fmla="*/ 617532 h 617532"/>
                <a:gd name="connsiteX4" fmla="*/ 0 w 156232"/>
                <a:gd name="connsiteY4" fmla="*/ 59532 h 617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232" h="617532">
                  <a:moveTo>
                    <a:pt x="0" y="59532"/>
                  </a:moveTo>
                  <a:lnTo>
                    <a:pt x="154133" y="0"/>
                  </a:lnTo>
                  <a:cubicBezTo>
                    <a:pt x="152546" y="182031"/>
                    <a:pt x="157502" y="378350"/>
                    <a:pt x="155915" y="560381"/>
                  </a:cubicBezTo>
                  <a:lnTo>
                    <a:pt x="0" y="617532"/>
                  </a:lnTo>
                  <a:lnTo>
                    <a:pt x="0" y="59532"/>
                  </a:lnTo>
                  <a:close/>
                </a:path>
              </a:pathLst>
            </a:custGeom>
            <a:solidFill>
              <a:srgbClr val="C0C0C0"/>
            </a:solidFill>
            <a:ln w="635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t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914570" y="4177704"/>
              <a:ext cx="248710" cy="617532"/>
            </a:xfrm>
            <a:custGeom>
              <a:avLst/>
              <a:gdLst>
                <a:gd name="connsiteX0" fmla="*/ 0 w 154433"/>
                <a:gd name="connsiteY0" fmla="*/ 0 h 558000"/>
                <a:gd name="connsiteX1" fmla="*/ 154433 w 154433"/>
                <a:gd name="connsiteY1" fmla="*/ 0 h 558000"/>
                <a:gd name="connsiteX2" fmla="*/ 154433 w 154433"/>
                <a:gd name="connsiteY2" fmla="*/ 558000 h 558000"/>
                <a:gd name="connsiteX3" fmla="*/ 0 w 154433"/>
                <a:gd name="connsiteY3" fmla="*/ 558000 h 558000"/>
                <a:gd name="connsiteX4" fmla="*/ 0 w 154433"/>
                <a:gd name="connsiteY4" fmla="*/ 0 h 558000"/>
                <a:gd name="connsiteX0" fmla="*/ 0 w 154433"/>
                <a:gd name="connsiteY0" fmla="*/ 0 h 558000"/>
                <a:gd name="connsiteX1" fmla="*/ 154433 w 154433"/>
                <a:gd name="connsiteY1" fmla="*/ 0 h 558000"/>
                <a:gd name="connsiteX2" fmla="*/ 144908 w 154433"/>
                <a:gd name="connsiteY2" fmla="*/ 507993 h 558000"/>
                <a:gd name="connsiteX3" fmla="*/ 0 w 154433"/>
                <a:gd name="connsiteY3" fmla="*/ 558000 h 558000"/>
                <a:gd name="connsiteX4" fmla="*/ 0 w 154433"/>
                <a:gd name="connsiteY4" fmla="*/ 0 h 558000"/>
                <a:gd name="connsiteX0" fmla="*/ 0 w 149670"/>
                <a:gd name="connsiteY0" fmla="*/ 38100 h 596100"/>
                <a:gd name="connsiteX1" fmla="*/ 149670 w 149670"/>
                <a:gd name="connsiteY1" fmla="*/ 0 h 596100"/>
                <a:gd name="connsiteX2" fmla="*/ 144908 w 149670"/>
                <a:gd name="connsiteY2" fmla="*/ 546093 h 596100"/>
                <a:gd name="connsiteX3" fmla="*/ 0 w 149670"/>
                <a:gd name="connsiteY3" fmla="*/ 596100 h 596100"/>
                <a:gd name="connsiteX4" fmla="*/ 0 w 149670"/>
                <a:gd name="connsiteY4" fmla="*/ 38100 h 596100"/>
                <a:gd name="connsiteX0" fmla="*/ 0 w 149670"/>
                <a:gd name="connsiteY0" fmla="*/ 61913 h 619913"/>
                <a:gd name="connsiteX1" fmla="*/ 149670 w 149670"/>
                <a:gd name="connsiteY1" fmla="*/ 0 h 619913"/>
                <a:gd name="connsiteX2" fmla="*/ 144908 w 149670"/>
                <a:gd name="connsiteY2" fmla="*/ 569906 h 619913"/>
                <a:gd name="connsiteX3" fmla="*/ 0 w 149670"/>
                <a:gd name="connsiteY3" fmla="*/ 619913 h 619913"/>
                <a:gd name="connsiteX4" fmla="*/ 0 w 149670"/>
                <a:gd name="connsiteY4" fmla="*/ 61913 h 619913"/>
                <a:gd name="connsiteX0" fmla="*/ 0 w 149670"/>
                <a:gd name="connsiteY0" fmla="*/ 61913 h 619913"/>
                <a:gd name="connsiteX1" fmla="*/ 149670 w 149670"/>
                <a:gd name="connsiteY1" fmla="*/ 0 h 619913"/>
                <a:gd name="connsiteX2" fmla="*/ 142526 w 149670"/>
                <a:gd name="connsiteY2" fmla="*/ 548475 h 619913"/>
                <a:gd name="connsiteX3" fmla="*/ 0 w 149670"/>
                <a:gd name="connsiteY3" fmla="*/ 619913 h 619913"/>
                <a:gd name="connsiteX4" fmla="*/ 0 w 149670"/>
                <a:gd name="connsiteY4" fmla="*/ 61913 h 619913"/>
                <a:gd name="connsiteX0" fmla="*/ 0 w 156095"/>
                <a:gd name="connsiteY0" fmla="*/ 61913 h 619913"/>
                <a:gd name="connsiteX1" fmla="*/ 149670 w 156095"/>
                <a:gd name="connsiteY1" fmla="*/ 0 h 619913"/>
                <a:gd name="connsiteX2" fmla="*/ 155915 w 156095"/>
                <a:gd name="connsiteY2" fmla="*/ 562762 h 619913"/>
                <a:gd name="connsiteX3" fmla="*/ 0 w 156095"/>
                <a:gd name="connsiteY3" fmla="*/ 619913 h 619913"/>
                <a:gd name="connsiteX4" fmla="*/ 0 w 156095"/>
                <a:gd name="connsiteY4" fmla="*/ 61913 h 619913"/>
                <a:gd name="connsiteX0" fmla="*/ 0 w 156232"/>
                <a:gd name="connsiteY0" fmla="*/ 59532 h 617532"/>
                <a:gd name="connsiteX1" fmla="*/ 154133 w 156232"/>
                <a:gd name="connsiteY1" fmla="*/ 0 h 617532"/>
                <a:gd name="connsiteX2" fmla="*/ 155915 w 156232"/>
                <a:gd name="connsiteY2" fmla="*/ 560381 h 617532"/>
                <a:gd name="connsiteX3" fmla="*/ 0 w 156232"/>
                <a:gd name="connsiteY3" fmla="*/ 617532 h 617532"/>
                <a:gd name="connsiteX4" fmla="*/ 0 w 156232"/>
                <a:gd name="connsiteY4" fmla="*/ 59532 h 617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232" h="617532">
                  <a:moveTo>
                    <a:pt x="0" y="59532"/>
                  </a:moveTo>
                  <a:lnTo>
                    <a:pt x="154133" y="0"/>
                  </a:lnTo>
                  <a:cubicBezTo>
                    <a:pt x="152546" y="182031"/>
                    <a:pt x="157502" y="378350"/>
                    <a:pt x="155915" y="560381"/>
                  </a:cubicBezTo>
                  <a:lnTo>
                    <a:pt x="0" y="617532"/>
                  </a:lnTo>
                  <a:lnTo>
                    <a:pt x="0" y="59532"/>
                  </a:lnTo>
                  <a:close/>
                </a:path>
              </a:pathLst>
            </a:custGeom>
            <a:solidFill>
              <a:srgbClr val="C0C0C0"/>
            </a:solidFill>
            <a:ln w="635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t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Rectangle 25"/>
            <p:cNvSpPr/>
            <p:nvPr/>
          </p:nvSpPr>
          <p:spPr>
            <a:xfrm>
              <a:off x="10914570" y="3401672"/>
              <a:ext cx="248710" cy="617532"/>
            </a:xfrm>
            <a:custGeom>
              <a:avLst/>
              <a:gdLst>
                <a:gd name="connsiteX0" fmla="*/ 0 w 154433"/>
                <a:gd name="connsiteY0" fmla="*/ 0 h 558000"/>
                <a:gd name="connsiteX1" fmla="*/ 154433 w 154433"/>
                <a:gd name="connsiteY1" fmla="*/ 0 h 558000"/>
                <a:gd name="connsiteX2" fmla="*/ 154433 w 154433"/>
                <a:gd name="connsiteY2" fmla="*/ 558000 h 558000"/>
                <a:gd name="connsiteX3" fmla="*/ 0 w 154433"/>
                <a:gd name="connsiteY3" fmla="*/ 558000 h 558000"/>
                <a:gd name="connsiteX4" fmla="*/ 0 w 154433"/>
                <a:gd name="connsiteY4" fmla="*/ 0 h 558000"/>
                <a:gd name="connsiteX0" fmla="*/ 0 w 154433"/>
                <a:gd name="connsiteY0" fmla="*/ 0 h 558000"/>
                <a:gd name="connsiteX1" fmla="*/ 154433 w 154433"/>
                <a:gd name="connsiteY1" fmla="*/ 0 h 558000"/>
                <a:gd name="connsiteX2" fmla="*/ 144908 w 154433"/>
                <a:gd name="connsiteY2" fmla="*/ 507993 h 558000"/>
                <a:gd name="connsiteX3" fmla="*/ 0 w 154433"/>
                <a:gd name="connsiteY3" fmla="*/ 558000 h 558000"/>
                <a:gd name="connsiteX4" fmla="*/ 0 w 154433"/>
                <a:gd name="connsiteY4" fmla="*/ 0 h 558000"/>
                <a:gd name="connsiteX0" fmla="*/ 0 w 149670"/>
                <a:gd name="connsiteY0" fmla="*/ 38100 h 596100"/>
                <a:gd name="connsiteX1" fmla="*/ 149670 w 149670"/>
                <a:gd name="connsiteY1" fmla="*/ 0 h 596100"/>
                <a:gd name="connsiteX2" fmla="*/ 144908 w 149670"/>
                <a:gd name="connsiteY2" fmla="*/ 546093 h 596100"/>
                <a:gd name="connsiteX3" fmla="*/ 0 w 149670"/>
                <a:gd name="connsiteY3" fmla="*/ 596100 h 596100"/>
                <a:gd name="connsiteX4" fmla="*/ 0 w 149670"/>
                <a:gd name="connsiteY4" fmla="*/ 38100 h 596100"/>
                <a:gd name="connsiteX0" fmla="*/ 0 w 149670"/>
                <a:gd name="connsiteY0" fmla="*/ 61913 h 619913"/>
                <a:gd name="connsiteX1" fmla="*/ 149670 w 149670"/>
                <a:gd name="connsiteY1" fmla="*/ 0 h 619913"/>
                <a:gd name="connsiteX2" fmla="*/ 144908 w 149670"/>
                <a:gd name="connsiteY2" fmla="*/ 569906 h 619913"/>
                <a:gd name="connsiteX3" fmla="*/ 0 w 149670"/>
                <a:gd name="connsiteY3" fmla="*/ 619913 h 619913"/>
                <a:gd name="connsiteX4" fmla="*/ 0 w 149670"/>
                <a:gd name="connsiteY4" fmla="*/ 61913 h 619913"/>
                <a:gd name="connsiteX0" fmla="*/ 0 w 149670"/>
                <a:gd name="connsiteY0" fmla="*/ 61913 h 619913"/>
                <a:gd name="connsiteX1" fmla="*/ 149670 w 149670"/>
                <a:gd name="connsiteY1" fmla="*/ 0 h 619913"/>
                <a:gd name="connsiteX2" fmla="*/ 142526 w 149670"/>
                <a:gd name="connsiteY2" fmla="*/ 548475 h 619913"/>
                <a:gd name="connsiteX3" fmla="*/ 0 w 149670"/>
                <a:gd name="connsiteY3" fmla="*/ 619913 h 619913"/>
                <a:gd name="connsiteX4" fmla="*/ 0 w 149670"/>
                <a:gd name="connsiteY4" fmla="*/ 61913 h 619913"/>
                <a:gd name="connsiteX0" fmla="*/ 0 w 156095"/>
                <a:gd name="connsiteY0" fmla="*/ 61913 h 619913"/>
                <a:gd name="connsiteX1" fmla="*/ 149670 w 156095"/>
                <a:gd name="connsiteY1" fmla="*/ 0 h 619913"/>
                <a:gd name="connsiteX2" fmla="*/ 155915 w 156095"/>
                <a:gd name="connsiteY2" fmla="*/ 562762 h 619913"/>
                <a:gd name="connsiteX3" fmla="*/ 0 w 156095"/>
                <a:gd name="connsiteY3" fmla="*/ 619913 h 619913"/>
                <a:gd name="connsiteX4" fmla="*/ 0 w 156095"/>
                <a:gd name="connsiteY4" fmla="*/ 61913 h 619913"/>
                <a:gd name="connsiteX0" fmla="*/ 0 w 156232"/>
                <a:gd name="connsiteY0" fmla="*/ 59532 h 617532"/>
                <a:gd name="connsiteX1" fmla="*/ 154133 w 156232"/>
                <a:gd name="connsiteY1" fmla="*/ 0 h 617532"/>
                <a:gd name="connsiteX2" fmla="*/ 155915 w 156232"/>
                <a:gd name="connsiteY2" fmla="*/ 560381 h 617532"/>
                <a:gd name="connsiteX3" fmla="*/ 0 w 156232"/>
                <a:gd name="connsiteY3" fmla="*/ 617532 h 617532"/>
                <a:gd name="connsiteX4" fmla="*/ 0 w 156232"/>
                <a:gd name="connsiteY4" fmla="*/ 59532 h 617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232" h="617532">
                  <a:moveTo>
                    <a:pt x="0" y="59532"/>
                  </a:moveTo>
                  <a:lnTo>
                    <a:pt x="154133" y="0"/>
                  </a:lnTo>
                  <a:cubicBezTo>
                    <a:pt x="152546" y="182031"/>
                    <a:pt x="157502" y="378350"/>
                    <a:pt x="155915" y="560381"/>
                  </a:cubicBezTo>
                  <a:lnTo>
                    <a:pt x="0" y="617532"/>
                  </a:lnTo>
                  <a:lnTo>
                    <a:pt x="0" y="59532"/>
                  </a:lnTo>
                  <a:close/>
                </a:path>
              </a:pathLst>
            </a:custGeom>
            <a:solidFill>
              <a:srgbClr val="C0C0C0"/>
            </a:solidFill>
            <a:ln w="635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t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Rectangle 25"/>
            <p:cNvSpPr/>
            <p:nvPr/>
          </p:nvSpPr>
          <p:spPr>
            <a:xfrm>
              <a:off x="10914570" y="2625640"/>
              <a:ext cx="248710" cy="617532"/>
            </a:xfrm>
            <a:custGeom>
              <a:avLst/>
              <a:gdLst>
                <a:gd name="connsiteX0" fmla="*/ 0 w 154433"/>
                <a:gd name="connsiteY0" fmla="*/ 0 h 558000"/>
                <a:gd name="connsiteX1" fmla="*/ 154433 w 154433"/>
                <a:gd name="connsiteY1" fmla="*/ 0 h 558000"/>
                <a:gd name="connsiteX2" fmla="*/ 154433 w 154433"/>
                <a:gd name="connsiteY2" fmla="*/ 558000 h 558000"/>
                <a:gd name="connsiteX3" fmla="*/ 0 w 154433"/>
                <a:gd name="connsiteY3" fmla="*/ 558000 h 558000"/>
                <a:gd name="connsiteX4" fmla="*/ 0 w 154433"/>
                <a:gd name="connsiteY4" fmla="*/ 0 h 558000"/>
                <a:gd name="connsiteX0" fmla="*/ 0 w 154433"/>
                <a:gd name="connsiteY0" fmla="*/ 0 h 558000"/>
                <a:gd name="connsiteX1" fmla="*/ 154433 w 154433"/>
                <a:gd name="connsiteY1" fmla="*/ 0 h 558000"/>
                <a:gd name="connsiteX2" fmla="*/ 144908 w 154433"/>
                <a:gd name="connsiteY2" fmla="*/ 507993 h 558000"/>
                <a:gd name="connsiteX3" fmla="*/ 0 w 154433"/>
                <a:gd name="connsiteY3" fmla="*/ 558000 h 558000"/>
                <a:gd name="connsiteX4" fmla="*/ 0 w 154433"/>
                <a:gd name="connsiteY4" fmla="*/ 0 h 558000"/>
                <a:gd name="connsiteX0" fmla="*/ 0 w 149670"/>
                <a:gd name="connsiteY0" fmla="*/ 38100 h 596100"/>
                <a:gd name="connsiteX1" fmla="*/ 149670 w 149670"/>
                <a:gd name="connsiteY1" fmla="*/ 0 h 596100"/>
                <a:gd name="connsiteX2" fmla="*/ 144908 w 149670"/>
                <a:gd name="connsiteY2" fmla="*/ 546093 h 596100"/>
                <a:gd name="connsiteX3" fmla="*/ 0 w 149670"/>
                <a:gd name="connsiteY3" fmla="*/ 596100 h 596100"/>
                <a:gd name="connsiteX4" fmla="*/ 0 w 149670"/>
                <a:gd name="connsiteY4" fmla="*/ 38100 h 596100"/>
                <a:gd name="connsiteX0" fmla="*/ 0 w 149670"/>
                <a:gd name="connsiteY0" fmla="*/ 61913 h 619913"/>
                <a:gd name="connsiteX1" fmla="*/ 149670 w 149670"/>
                <a:gd name="connsiteY1" fmla="*/ 0 h 619913"/>
                <a:gd name="connsiteX2" fmla="*/ 144908 w 149670"/>
                <a:gd name="connsiteY2" fmla="*/ 569906 h 619913"/>
                <a:gd name="connsiteX3" fmla="*/ 0 w 149670"/>
                <a:gd name="connsiteY3" fmla="*/ 619913 h 619913"/>
                <a:gd name="connsiteX4" fmla="*/ 0 w 149670"/>
                <a:gd name="connsiteY4" fmla="*/ 61913 h 619913"/>
                <a:gd name="connsiteX0" fmla="*/ 0 w 149670"/>
                <a:gd name="connsiteY0" fmla="*/ 61913 h 619913"/>
                <a:gd name="connsiteX1" fmla="*/ 149670 w 149670"/>
                <a:gd name="connsiteY1" fmla="*/ 0 h 619913"/>
                <a:gd name="connsiteX2" fmla="*/ 142526 w 149670"/>
                <a:gd name="connsiteY2" fmla="*/ 548475 h 619913"/>
                <a:gd name="connsiteX3" fmla="*/ 0 w 149670"/>
                <a:gd name="connsiteY3" fmla="*/ 619913 h 619913"/>
                <a:gd name="connsiteX4" fmla="*/ 0 w 149670"/>
                <a:gd name="connsiteY4" fmla="*/ 61913 h 619913"/>
                <a:gd name="connsiteX0" fmla="*/ 0 w 156095"/>
                <a:gd name="connsiteY0" fmla="*/ 61913 h 619913"/>
                <a:gd name="connsiteX1" fmla="*/ 149670 w 156095"/>
                <a:gd name="connsiteY1" fmla="*/ 0 h 619913"/>
                <a:gd name="connsiteX2" fmla="*/ 155915 w 156095"/>
                <a:gd name="connsiteY2" fmla="*/ 562762 h 619913"/>
                <a:gd name="connsiteX3" fmla="*/ 0 w 156095"/>
                <a:gd name="connsiteY3" fmla="*/ 619913 h 619913"/>
                <a:gd name="connsiteX4" fmla="*/ 0 w 156095"/>
                <a:gd name="connsiteY4" fmla="*/ 61913 h 619913"/>
                <a:gd name="connsiteX0" fmla="*/ 0 w 156232"/>
                <a:gd name="connsiteY0" fmla="*/ 59532 h 617532"/>
                <a:gd name="connsiteX1" fmla="*/ 154133 w 156232"/>
                <a:gd name="connsiteY1" fmla="*/ 0 h 617532"/>
                <a:gd name="connsiteX2" fmla="*/ 155915 w 156232"/>
                <a:gd name="connsiteY2" fmla="*/ 560381 h 617532"/>
                <a:gd name="connsiteX3" fmla="*/ 0 w 156232"/>
                <a:gd name="connsiteY3" fmla="*/ 617532 h 617532"/>
                <a:gd name="connsiteX4" fmla="*/ 0 w 156232"/>
                <a:gd name="connsiteY4" fmla="*/ 59532 h 617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232" h="617532">
                  <a:moveTo>
                    <a:pt x="0" y="59532"/>
                  </a:moveTo>
                  <a:lnTo>
                    <a:pt x="154133" y="0"/>
                  </a:lnTo>
                  <a:cubicBezTo>
                    <a:pt x="152546" y="182031"/>
                    <a:pt x="157502" y="378350"/>
                    <a:pt x="155915" y="560381"/>
                  </a:cubicBezTo>
                  <a:lnTo>
                    <a:pt x="0" y="617532"/>
                  </a:lnTo>
                  <a:lnTo>
                    <a:pt x="0" y="59532"/>
                  </a:lnTo>
                  <a:close/>
                </a:path>
              </a:pathLst>
            </a:custGeom>
            <a:solidFill>
              <a:srgbClr val="C0C0C0"/>
            </a:solidFill>
            <a:ln w="635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t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Rectangle 25"/>
            <p:cNvSpPr/>
            <p:nvPr/>
          </p:nvSpPr>
          <p:spPr>
            <a:xfrm>
              <a:off x="10914570" y="1849608"/>
              <a:ext cx="248710" cy="617532"/>
            </a:xfrm>
            <a:custGeom>
              <a:avLst/>
              <a:gdLst>
                <a:gd name="connsiteX0" fmla="*/ 0 w 154433"/>
                <a:gd name="connsiteY0" fmla="*/ 0 h 558000"/>
                <a:gd name="connsiteX1" fmla="*/ 154433 w 154433"/>
                <a:gd name="connsiteY1" fmla="*/ 0 h 558000"/>
                <a:gd name="connsiteX2" fmla="*/ 154433 w 154433"/>
                <a:gd name="connsiteY2" fmla="*/ 558000 h 558000"/>
                <a:gd name="connsiteX3" fmla="*/ 0 w 154433"/>
                <a:gd name="connsiteY3" fmla="*/ 558000 h 558000"/>
                <a:gd name="connsiteX4" fmla="*/ 0 w 154433"/>
                <a:gd name="connsiteY4" fmla="*/ 0 h 558000"/>
                <a:gd name="connsiteX0" fmla="*/ 0 w 154433"/>
                <a:gd name="connsiteY0" fmla="*/ 0 h 558000"/>
                <a:gd name="connsiteX1" fmla="*/ 154433 w 154433"/>
                <a:gd name="connsiteY1" fmla="*/ 0 h 558000"/>
                <a:gd name="connsiteX2" fmla="*/ 144908 w 154433"/>
                <a:gd name="connsiteY2" fmla="*/ 507993 h 558000"/>
                <a:gd name="connsiteX3" fmla="*/ 0 w 154433"/>
                <a:gd name="connsiteY3" fmla="*/ 558000 h 558000"/>
                <a:gd name="connsiteX4" fmla="*/ 0 w 154433"/>
                <a:gd name="connsiteY4" fmla="*/ 0 h 558000"/>
                <a:gd name="connsiteX0" fmla="*/ 0 w 149670"/>
                <a:gd name="connsiteY0" fmla="*/ 38100 h 596100"/>
                <a:gd name="connsiteX1" fmla="*/ 149670 w 149670"/>
                <a:gd name="connsiteY1" fmla="*/ 0 h 596100"/>
                <a:gd name="connsiteX2" fmla="*/ 144908 w 149670"/>
                <a:gd name="connsiteY2" fmla="*/ 546093 h 596100"/>
                <a:gd name="connsiteX3" fmla="*/ 0 w 149670"/>
                <a:gd name="connsiteY3" fmla="*/ 596100 h 596100"/>
                <a:gd name="connsiteX4" fmla="*/ 0 w 149670"/>
                <a:gd name="connsiteY4" fmla="*/ 38100 h 596100"/>
                <a:gd name="connsiteX0" fmla="*/ 0 w 149670"/>
                <a:gd name="connsiteY0" fmla="*/ 61913 h 619913"/>
                <a:gd name="connsiteX1" fmla="*/ 149670 w 149670"/>
                <a:gd name="connsiteY1" fmla="*/ 0 h 619913"/>
                <a:gd name="connsiteX2" fmla="*/ 144908 w 149670"/>
                <a:gd name="connsiteY2" fmla="*/ 569906 h 619913"/>
                <a:gd name="connsiteX3" fmla="*/ 0 w 149670"/>
                <a:gd name="connsiteY3" fmla="*/ 619913 h 619913"/>
                <a:gd name="connsiteX4" fmla="*/ 0 w 149670"/>
                <a:gd name="connsiteY4" fmla="*/ 61913 h 619913"/>
                <a:gd name="connsiteX0" fmla="*/ 0 w 149670"/>
                <a:gd name="connsiteY0" fmla="*/ 61913 h 619913"/>
                <a:gd name="connsiteX1" fmla="*/ 149670 w 149670"/>
                <a:gd name="connsiteY1" fmla="*/ 0 h 619913"/>
                <a:gd name="connsiteX2" fmla="*/ 142526 w 149670"/>
                <a:gd name="connsiteY2" fmla="*/ 548475 h 619913"/>
                <a:gd name="connsiteX3" fmla="*/ 0 w 149670"/>
                <a:gd name="connsiteY3" fmla="*/ 619913 h 619913"/>
                <a:gd name="connsiteX4" fmla="*/ 0 w 149670"/>
                <a:gd name="connsiteY4" fmla="*/ 61913 h 619913"/>
                <a:gd name="connsiteX0" fmla="*/ 0 w 156095"/>
                <a:gd name="connsiteY0" fmla="*/ 61913 h 619913"/>
                <a:gd name="connsiteX1" fmla="*/ 149670 w 156095"/>
                <a:gd name="connsiteY1" fmla="*/ 0 h 619913"/>
                <a:gd name="connsiteX2" fmla="*/ 155915 w 156095"/>
                <a:gd name="connsiteY2" fmla="*/ 562762 h 619913"/>
                <a:gd name="connsiteX3" fmla="*/ 0 w 156095"/>
                <a:gd name="connsiteY3" fmla="*/ 619913 h 619913"/>
                <a:gd name="connsiteX4" fmla="*/ 0 w 156095"/>
                <a:gd name="connsiteY4" fmla="*/ 61913 h 619913"/>
                <a:gd name="connsiteX0" fmla="*/ 0 w 156232"/>
                <a:gd name="connsiteY0" fmla="*/ 59532 h 617532"/>
                <a:gd name="connsiteX1" fmla="*/ 154133 w 156232"/>
                <a:gd name="connsiteY1" fmla="*/ 0 h 617532"/>
                <a:gd name="connsiteX2" fmla="*/ 155915 w 156232"/>
                <a:gd name="connsiteY2" fmla="*/ 560381 h 617532"/>
                <a:gd name="connsiteX3" fmla="*/ 0 w 156232"/>
                <a:gd name="connsiteY3" fmla="*/ 617532 h 617532"/>
                <a:gd name="connsiteX4" fmla="*/ 0 w 156232"/>
                <a:gd name="connsiteY4" fmla="*/ 59532 h 617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232" h="617532">
                  <a:moveTo>
                    <a:pt x="0" y="59532"/>
                  </a:moveTo>
                  <a:lnTo>
                    <a:pt x="154133" y="0"/>
                  </a:lnTo>
                  <a:cubicBezTo>
                    <a:pt x="152546" y="182031"/>
                    <a:pt x="157502" y="378350"/>
                    <a:pt x="155915" y="560381"/>
                  </a:cubicBezTo>
                  <a:lnTo>
                    <a:pt x="0" y="617532"/>
                  </a:lnTo>
                  <a:lnTo>
                    <a:pt x="0" y="59532"/>
                  </a:lnTo>
                  <a:close/>
                </a:path>
              </a:pathLst>
            </a:custGeom>
            <a:solidFill>
              <a:srgbClr val="C0C0C0"/>
            </a:solidFill>
            <a:ln w="635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t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Abgerundetes Rechteck 4"/>
            <p:cNvSpPr/>
            <p:nvPr/>
          </p:nvSpPr>
          <p:spPr bwMode="gray">
            <a:xfrm>
              <a:off x="1779252" y="5617189"/>
              <a:ext cx="9127678" cy="543600"/>
            </a:xfrm>
            <a:prstGeom prst="rect">
              <a:avLst/>
            </a:prstGeom>
            <a:solidFill>
              <a:srgbClr val="808080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lIns="360000" tIns="0" rIns="0" bIns="0" anchor="ctr"/>
            <a:lstStyle/>
            <a:p>
              <a:pPr lvl="0" indent="-190500" defTabSz="801688" eaLnBrk="0" hangingPunct="0">
                <a:spcBef>
                  <a:spcPct val="5000"/>
                </a:spcBef>
                <a:tabLst>
                  <a:tab pos="1168400" algn="l"/>
                </a:tabLst>
                <a:defRPr/>
              </a:pPr>
              <a:r>
                <a:rPr lang="ru-RU" kern="0" dirty="0">
                  <a:solidFill>
                    <a:srgbClr val="FFFFFF"/>
                  </a:solidFill>
                </a:rPr>
                <a:t>Заключение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86840" y="5672753"/>
              <a:ext cx="836063" cy="558000"/>
            </a:xfrm>
            <a:prstGeom prst="rect">
              <a:avLst/>
            </a:prstGeom>
            <a:solidFill>
              <a:srgbClr val="808080"/>
            </a:solidFill>
          </p:spPr>
          <p:txBody>
            <a:bodyPr wrap="square" lIns="0" tIns="36576" rIns="0" bIns="0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FE600"/>
                </a:buClr>
                <a:buSzPct val="70000"/>
                <a:buFontTx/>
                <a:buNone/>
                <a:tabLst/>
                <a:defRPr/>
              </a:pPr>
              <a:r>
                <a:rPr lang="ru-RU" sz="4000" b="1" kern="0" dirty="0">
                  <a:solidFill>
                    <a:srgbClr val="FFFFFF"/>
                  </a:solidFill>
                </a:rPr>
                <a:t>7</a:t>
              </a:r>
              <a:endPara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Rectangle 25"/>
            <p:cNvSpPr/>
            <p:nvPr/>
          </p:nvSpPr>
          <p:spPr>
            <a:xfrm>
              <a:off x="1522901" y="5613221"/>
              <a:ext cx="248710" cy="617532"/>
            </a:xfrm>
            <a:custGeom>
              <a:avLst/>
              <a:gdLst>
                <a:gd name="connsiteX0" fmla="*/ 0 w 154433"/>
                <a:gd name="connsiteY0" fmla="*/ 0 h 558000"/>
                <a:gd name="connsiteX1" fmla="*/ 154433 w 154433"/>
                <a:gd name="connsiteY1" fmla="*/ 0 h 558000"/>
                <a:gd name="connsiteX2" fmla="*/ 154433 w 154433"/>
                <a:gd name="connsiteY2" fmla="*/ 558000 h 558000"/>
                <a:gd name="connsiteX3" fmla="*/ 0 w 154433"/>
                <a:gd name="connsiteY3" fmla="*/ 558000 h 558000"/>
                <a:gd name="connsiteX4" fmla="*/ 0 w 154433"/>
                <a:gd name="connsiteY4" fmla="*/ 0 h 558000"/>
                <a:gd name="connsiteX0" fmla="*/ 0 w 154433"/>
                <a:gd name="connsiteY0" fmla="*/ 0 h 558000"/>
                <a:gd name="connsiteX1" fmla="*/ 154433 w 154433"/>
                <a:gd name="connsiteY1" fmla="*/ 0 h 558000"/>
                <a:gd name="connsiteX2" fmla="*/ 144908 w 154433"/>
                <a:gd name="connsiteY2" fmla="*/ 507993 h 558000"/>
                <a:gd name="connsiteX3" fmla="*/ 0 w 154433"/>
                <a:gd name="connsiteY3" fmla="*/ 558000 h 558000"/>
                <a:gd name="connsiteX4" fmla="*/ 0 w 154433"/>
                <a:gd name="connsiteY4" fmla="*/ 0 h 558000"/>
                <a:gd name="connsiteX0" fmla="*/ 0 w 149670"/>
                <a:gd name="connsiteY0" fmla="*/ 38100 h 596100"/>
                <a:gd name="connsiteX1" fmla="*/ 149670 w 149670"/>
                <a:gd name="connsiteY1" fmla="*/ 0 h 596100"/>
                <a:gd name="connsiteX2" fmla="*/ 144908 w 149670"/>
                <a:gd name="connsiteY2" fmla="*/ 546093 h 596100"/>
                <a:gd name="connsiteX3" fmla="*/ 0 w 149670"/>
                <a:gd name="connsiteY3" fmla="*/ 596100 h 596100"/>
                <a:gd name="connsiteX4" fmla="*/ 0 w 149670"/>
                <a:gd name="connsiteY4" fmla="*/ 38100 h 596100"/>
                <a:gd name="connsiteX0" fmla="*/ 0 w 149670"/>
                <a:gd name="connsiteY0" fmla="*/ 61913 h 619913"/>
                <a:gd name="connsiteX1" fmla="*/ 149670 w 149670"/>
                <a:gd name="connsiteY1" fmla="*/ 0 h 619913"/>
                <a:gd name="connsiteX2" fmla="*/ 144908 w 149670"/>
                <a:gd name="connsiteY2" fmla="*/ 569906 h 619913"/>
                <a:gd name="connsiteX3" fmla="*/ 0 w 149670"/>
                <a:gd name="connsiteY3" fmla="*/ 619913 h 619913"/>
                <a:gd name="connsiteX4" fmla="*/ 0 w 149670"/>
                <a:gd name="connsiteY4" fmla="*/ 61913 h 619913"/>
                <a:gd name="connsiteX0" fmla="*/ 0 w 149670"/>
                <a:gd name="connsiteY0" fmla="*/ 61913 h 619913"/>
                <a:gd name="connsiteX1" fmla="*/ 149670 w 149670"/>
                <a:gd name="connsiteY1" fmla="*/ 0 h 619913"/>
                <a:gd name="connsiteX2" fmla="*/ 142526 w 149670"/>
                <a:gd name="connsiteY2" fmla="*/ 548475 h 619913"/>
                <a:gd name="connsiteX3" fmla="*/ 0 w 149670"/>
                <a:gd name="connsiteY3" fmla="*/ 619913 h 619913"/>
                <a:gd name="connsiteX4" fmla="*/ 0 w 149670"/>
                <a:gd name="connsiteY4" fmla="*/ 61913 h 619913"/>
                <a:gd name="connsiteX0" fmla="*/ 0 w 156095"/>
                <a:gd name="connsiteY0" fmla="*/ 61913 h 619913"/>
                <a:gd name="connsiteX1" fmla="*/ 149670 w 156095"/>
                <a:gd name="connsiteY1" fmla="*/ 0 h 619913"/>
                <a:gd name="connsiteX2" fmla="*/ 155915 w 156095"/>
                <a:gd name="connsiteY2" fmla="*/ 562762 h 619913"/>
                <a:gd name="connsiteX3" fmla="*/ 0 w 156095"/>
                <a:gd name="connsiteY3" fmla="*/ 619913 h 619913"/>
                <a:gd name="connsiteX4" fmla="*/ 0 w 156095"/>
                <a:gd name="connsiteY4" fmla="*/ 61913 h 619913"/>
                <a:gd name="connsiteX0" fmla="*/ 0 w 156232"/>
                <a:gd name="connsiteY0" fmla="*/ 59532 h 617532"/>
                <a:gd name="connsiteX1" fmla="*/ 154133 w 156232"/>
                <a:gd name="connsiteY1" fmla="*/ 0 h 617532"/>
                <a:gd name="connsiteX2" fmla="*/ 155915 w 156232"/>
                <a:gd name="connsiteY2" fmla="*/ 560381 h 617532"/>
                <a:gd name="connsiteX3" fmla="*/ 0 w 156232"/>
                <a:gd name="connsiteY3" fmla="*/ 617532 h 617532"/>
                <a:gd name="connsiteX4" fmla="*/ 0 w 156232"/>
                <a:gd name="connsiteY4" fmla="*/ 59532 h 617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232" h="617532">
                  <a:moveTo>
                    <a:pt x="0" y="59532"/>
                  </a:moveTo>
                  <a:lnTo>
                    <a:pt x="154133" y="0"/>
                  </a:lnTo>
                  <a:cubicBezTo>
                    <a:pt x="152546" y="182031"/>
                    <a:pt x="157502" y="378350"/>
                    <a:pt x="155915" y="560381"/>
                  </a:cubicBezTo>
                  <a:lnTo>
                    <a:pt x="0" y="617532"/>
                  </a:lnTo>
                  <a:lnTo>
                    <a:pt x="0" y="59532"/>
                  </a:lnTo>
                  <a:close/>
                </a:path>
              </a:pathLst>
            </a:custGeom>
            <a:solidFill>
              <a:srgbClr val="C0C0C0"/>
            </a:solidFill>
            <a:ln w="635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t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Rectangle 25"/>
            <p:cNvSpPr/>
            <p:nvPr/>
          </p:nvSpPr>
          <p:spPr>
            <a:xfrm>
              <a:off x="10906929" y="5545806"/>
              <a:ext cx="248710" cy="617532"/>
            </a:xfrm>
            <a:custGeom>
              <a:avLst/>
              <a:gdLst>
                <a:gd name="connsiteX0" fmla="*/ 0 w 154433"/>
                <a:gd name="connsiteY0" fmla="*/ 0 h 558000"/>
                <a:gd name="connsiteX1" fmla="*/ 154433 w 154433"/>
                <a:gd name="connsiteY1" fmla="*/ 0 h 558000"/>
                <a:gd name="connsiteX2" fmla="*/ 154433 w 154433"/>
                <a:gd name="connsiteY2" fmla="*/ 558000 h 558000"/>
                <a:gd name="connsiteX3" fmla="*/ 0 w 154433"/>
                <a:gd name="connsiteY3" fmla="*/ 558000 h 558000"/>
                <a:gd name="connsiteX4" fmla="*/ 0 w 154433"/>
                <a:gd name="connsiteY4" fmla="*/ 0 h 558000"/>
                <a:gd name="connsiteX0" fmla="*/ 0 w 154433"/>
                <a:gd name="connsiteY0" fmla="*/ 0 h 558000"/>
                <a:gd name="connsiteX1" fmla="*/ 154433 w 154433"/>
                <a:gd name="connsiteY1" fmla="*/ 0 h 558000"/>
                <a:gd name="connsiteX2" fmla="*/ 144908 w 154433"/>
                <a:gd name="connsiteY2" fmla="*/ 507993 h 558000"/>
                <a:gd name="connsiteX3" fmla="*/ 0 w 154433"/>
                <a:gd name="connsiteY3" fmla="*/ 558000 h 558000"/>
                <a:gd name="connsiteX4" fmla="*/ 0 w 154433"/>
                <a:gd name="connsiteY4" fmla="*/ 0 h 558000"/>
                <a:gd name="connsiteX0" fmla="*/ 0 w 149670"/>
                <a:gd name="connsiteY0" fmla="*/ 38100 h 596100"/>
                <a:gd name="connsiteX1" fmla="*/ 149670 w 149670"/>
                <a:gd name="connsiteY1" fmla="*/ 0 h 596100"/>
                <a:gd name="connsiteX2" fmla="*/ 144908 w 149670"/>
                <a:gd name="connsiteY2" fmla="*/ 546093 h 596100"/>
                <a:gd name="connsiteX3" fmla="*/ 0 w 149670"/>
                <a:gd name="connsiteY3" fmla="*/ 596100 h 596100"/>
                <a:gd name="connsiteX4" fmla="*/ 0 w 149670"/>
                <a:gd name="connsiteY4" fmla="*/ 38100 h 596100"/>
                <a:gd name="connsiteX0" fmla="*/ 0 w 149670"/>
                <a:gd name="connsiteY0" fmla="*/ 61913 h 619913"/>
                <a:gd name="connsiteX1" fmla="*/ 149670 w 149670"/>
                <a:gd name="connsiteY1" fmla="*/ 0 h 619913"/>
                <a:gd name="connsiteX2" fmla="*/ 144908 w 149670"/>
                <a:gd name="connsiteY2" fmla="*/ 569906 h 619913"/>
                <a:gd name="connsiteX3" fmla="*/ 0 w 149670"/>
                <a:gd name="connsiteY3" fmla="*/ 619913 h 619913"/>
                <a:gd name="connsiteX4" fmla="*/ 0 w 149670"/>
                <a:gd name="connsiteY4" fmla="*/ 61913 h 619913"/>
                <a:gd name="connsiteX0" fmla="*/ 0 w 149670"/>
                <a:gd name="connsiteY0" fmla="*/ 61913 h 619913"/>
                <a:gd name="connsiteX1" fmla="*/ 149670 w 149670"/>
                <a:gd name="connsiteY1" fmla="*/ 0 h 619913"/>
                <a:gd name="connsiteX2" fmla="*/ 142526 w 149670"/>
                <a:gd name="connsiteY2" fmla="*/ 548475 h 619913"/>
                <a:gd name="connsiteX3" fmla="*/ 0 w 149670"/>
                <a:gd name="connsiteY3" fmla="*/ 619913 h 619913"/>
                <a:gd name="connsiteX4" fmla="*/ 0 w 149670"/>
                <a:gd name="connsiteY4" fmla="*/ 61913 h 619913"/>
                <a:gd name="connsiteX0" fmla="*/ 0 w 156095"/>
                <a:gd name="connsiteY0" fmla="*/ 61913 h 619913"/>
                <a:gd name="connsiteX1" fmla="*/ 149670 w 156095"/>
                <a:gd name="connsiteY1" fmla="*/ 0 h 619913"/>
                <a:gd name="connsiteX2" fmla="*/ 155915 w 156095"/>
                <a:gd name="connsiteY2" fmla="*/ 562762 h 619913"/>
                <a:gd name="connsiteX3" fmla="*/ 0 w 156095"/>
                <a:gd name="connsiteY3" fmla="*/ 619913 h 619913"/>
                <a:gd name="connsiteX4" fmla="*/ 0 w 156095"/>
                <a:gd name="connsiteY4" fmla="*/ 61913 h 619913"/>
                <a:gd name="connsiteX0" fmla="*/ 0 w 156232"/>
                <a:gd name="connsiteY0" fmla="*/ 59532 h 617532"/>
                <a:gd name="connsiteX1" fmla="*/ 154133 w 156232"/>
                <a:gd name="connsiteY1" fmla="*/ 0 h 617532"/>
                <a:gd name="connsiteX2" fmla="*/ 155915 w 156232"/>
                <a:gd name="connsiteY2" fmla="*/ 560381 h 617532"/>
                <a:gd name="connsiteX3" fmla="*/ 0 w 156232"/>
                <a:gd name="connsiteY3" fmla="*/ 617532 h 617532"/>
                <a:gd name="connsiteX4" fmla="*/ 0 w 156232"/>
                <a:gd name="connsiteY4" fmla="*/ 59532 h 617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232" h="617532">
                  <a:moveTo>
                    <a:pt x="0" y="59532"/>
                  </a:moveTo>
                  <a:lnTo>
                    <a:pt x="154133" y="0"/>
                  </a:lnTo>
                  <a:cubicBezTo>
                    <a:pt x="152546" y="182031"/>
                    <a:pt x="157502" y="378350"/>
                    <a:pt x="155915" y="560381"/>
                  </a:cubicBezTo>
                  <a:lnTo>
                    <a:pt x="0" y="617532"/>
                  </a:lnTo>
                  <a:lnTo>
                    <a:pt x="0" y="59532"/>
                  </a:lnTo>
                  <a:close/>
                </a:path>
              </a:pathLst>
            </a:custGeom>
            <a:solidFill>
              <a:srgbClr val="C0C0C0"/>
            </a:solidFill>
            <a:ln w="635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t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114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Пути достижения поставленных целей</a:t>
            </a:r>
          </a:p>
        </p:txBody>
      </p:sp>
      <p:sp>
        <p:nvSpPr>
          <p:cNvPr id="9" name="Rectangle 8"/>
          <p:cNvSpPr/>
          <p:nvPr/>
        </p:nvSpPr>
        <p:spPr>
          <a:xfrm>
            <a:off x="8434730" y="4777699"/>
            <a:ext cx="3167482" cy="14185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30036" y="3334482"/>
            <a:ext cx="3172176" cy="138725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01356" y="2111286"/>
            <a:ext cx="3300856" cy="117456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01355" y="1085960"/>
            <a:ext cx="3300857" cy="988201"/>
          </a:xfrm>
          <a:prstGeom prst="rect">
            <a:avLst/>
          </a:prstGeom>
          <a:solidFill>
            <a:srgbClr val="80808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" name="Line 61" descr="© INSCALE GmbH, 26.05.2010&#10;http://www.presentationload.com/"/>
          <p:cNvSpPr>
            <a:spLocks noChangeShapeType="1"/>
          </p:cNvSpPr>
          <p:nvPr/>
        </p:nvSpPr>
        <p:spPr bwMode="gray">
          <a:xfrm>
            <a:off x="2838466" y="3707256"/>
            <a:ext cx="1123426" cy="563852"/>
          </a:xfrm>
          <a:prstGeom prst="line">
            <a:avLst/>
          </a:prstGeom>
          <a:noFill/>
          <a:ln w="12700">
            <a:solidFill>
              <a:srgbClr val="80808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Line 70" descr="© INSCALE GmbH, 26.05.2010&#10;http://www.presentationload.com/"/>
          <p:cNvSpPr>
            <a:spLocks noChangeShapeType="1"/>
          </p:cNvSpPr>
          <p:nvPr/>
        </p:nvSpPr>
        <p:spPr bwMode="gray">
          <a:xfrm flipV="1">
            <a:off x="2785576" y="2291405"/>
            <a:ext cx="1065580" cy="640716"/>
          </a:xfrm>
          <a:prstGeom prst="line">
            <a:avLst/>
          </a:prstGeom>
          <a:noFill/>
          <a:ln w="12700">
            <a:solidFill>
              <a:srgbClr val="80808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Line 93" descr="© INSCALE GmbH, 26.05.2010&#10;http://www.presentationload.com/"/>
          <p:cNvSpPr>
            <a:spLocks noChangeShapeType="1"/>
          </p:cNvSpPr>
          <p:nvPr/>
        </p:nvSpPr>
        <p:spPr bwMode="gray">
          <a:xfrm flipH="1">
            <a:off x="1178427" y="3708845"/>
            <a:ext cx="1132078" cy="601300"/>
          </a:xfrm>
          <a:prstGeom prst="line">
            <a:avLst/>
          </a:prstGeom>
          <a:noFill/>
          <a:ln w="12700">
            <a:solidFill>
              <a:srgbClr val="80808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Line 98" descr="© INSCALE GmbH, 26.05.2010&#10;http://www.presentationload.com/"/>
          <p:cNvSpPr>
            <a:spLocks noChangeShapeType="1"/>
          </p:cNvSpPr>
          <p:nvPr/>
        </p:nvSpPr>
        <p:spPr bwMode="gray">
          <a:xfrm flipH="1" flipV="1">
            <a:off x="1205205" y="2472744"/>
            <a:ext cx="1369805" cy="988734"/>
          </a:xfrm>
          <a:prstGeom prst="line">
            <a:avLst/>
          </a:prstGeom>
          <a:noFill/>
          <a:ln w="12700">
            <a:solidFill>
              <a:srgbClr val="80808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Freeform 8"/>
          <p:cNvSpPr>
            <a:spLocks/>
          </p:cNvSpPr>
          <p:nvPr/>
        </p:nvSpPr>
        <p:spPr bwMode="gray">
          <a:xfrm>
            <a:off x="5043963" y="1086559"/>
            <a:ext cx="3402130" cy="992682"/>
          </a:xfrm>
          <a:custGeom>
            <a:avLst/>
            <a:gdLst>
              <a:gd name="T0" fmla="*/ 1028 w 1028"/>
              <a:gd name="T1" fmla="*/ 0 h 420"/>
              <a:gd name="T2" fmla="*/ 118 w 1028"/>
              <a:gd name="T3" fmla="*/ 0 h 420"/>
              <a:gd name="T4" fmla="*/ 72 w 1028"/>
              <a:gd name="T5" fmla="*/ 0 h 420"/>
              <a:gd name="T6" fmla="*/ 0 w 1028"/>
              <a:gd name="T7" fmla="*/ 52 h 420"/>
              <a:gd name="T8" fmla="*/ 0 w 1028"/>
              <a:gd name="T9" fmla="*/ 99 h 420"/>
              <a:gd name="T10" fmla="*/ 51 w 1028"/>
              <a:gd name="T11" fmla="*/ 99 h 420"/>
              <a:gd name="T12" fmla="*/ 51 w 1028"/>
              <a:gd name="T13" fmla="*/ 420 h 420"/>
              <a:gd name="T14" fmla="*/ 1028 w 1028"/>
              <a:gd name="T15" fmla="*/ 420 h 420"/>
              <a:gd name="T16" fmla="*/ 1028 w 1028"/>
              <a:gd name="T17" fmla="*/ 0 h 420"/>
              <a:gd name="connsiteX0" fmla="*/ 11634 w 11634"/>
              <a:gd name="connsiteY0" fmla="*/ 0 h 10000"/>
              <a:gd name="connsiteX1" fmla="*/ 1148 w 11634"/>
              <a:gd name="connsiteY1" fmla="*/ 0 h 10000"/>
              <a:gd name="connsiteX2" fmla="*/ 700 w 11634"/>
              <a:gd name="connsiteY2" fmla="*/ 0 h 10000"/>
              <a:gd name="connsiteX3" fmla="*/ 0 w 11634"/>
              <a:gd name="connsiteY3" fmla="*/ 1238 h 10000"/>
              <a:gd name="connsiteX4" fmla="*/ 0 w 11634"/>
              <a:gd name="connsiteY4" fmla="*/ 2357 h 10000"/>
              <a:gd name="connsiteX5" fmla="*/ 496 w 11634"/>
              <a:gd name="connsiteY5" fmla="*/ 2357 h 10000"/>
              <a:gd name="connsiteX6" fmla="*/ 496 w 11634"/>
              <a:gd name="connsiteY6" fmla="*/ 10000 h 10000"/>
              <a:gd name="connsiteX7" fmla="*/ 10000 w 11634"/>
              <a:gd name="connsiteY7" fmla="*/ 10000 h 10000"/>
              <a:gd name="connsiteX8" fmla="*/ 11634 w 11634"/>
              <a:gd name="connsiteY8" fmla="*/ 0 h 10000"/>
              <a:gd name="connsiteX0" fmla="*/ 11634 w 11634"/>
              <a:gd name="connsiteY0" fmla="*/ 0 h 10000"/>
              <a:gd name="connsiteX1" fmla="*/ 1148 w 11634"/>
              <a:gd name="connsiteY1" fmla="*/ 0 h 10000"/>
              <a:gd name="connsiteX2" fmla="*/ 700 w 11634"/>
              <a:gd name="connsiteY2" fmla="*/ 0 h 10000"/>
              <a:gd name="connsiteX3" fmla="*/ 0 w 11634"/>
              <a:gd name="connsiteY3" fmla="*/ 1238 h 10000"/>
              <a:gd name="connsiteX4" fmla="*/ 0 w 11634"/>
              <a:gd name="connsiteY4" fmla="*/ 2357 h 10000"/>
              <a:gd name="connsiteX5" fmla="*/ 496 w 11634"/>
              <a:gd name="connsiteY5" fmla="*/ 2357 h 10000"/>
              <a:gd name="connsiteX6" fmla="*/ 496 w 11634"/>
              <a:gd name="connsiteY6" fmla="*/ 10000 h 10000"/>
              <a:gd name="connsiteX7" fmla="*/ 11634 w 11634"/>
              <a:gd name="connsiteY7" fmla="*/ 9929 h 10000"/>
              <a:gd name="connsiteX8" fmla="*/ 11634 w 11634"/>
              <a:gd name="connsiteY8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34" h="10000">
                <a:moveTo>
                  <a:pt x="11634" y="0"/>
                </a:moveTo>
                <a:lnTo>
                  <a:pt x="1148" y="0"/>
                </a:lnTo>
                <a:lnTo>
                  <a:pt x="700" y="0"/>
                </a:lnTo>
                <a:cubicBezTo>
                  <a:pt x="603" y="667"/>
                  <a:pt x="486" y="1238"/>
                  <a:pt x="0" y="1238"/>
                </a:cubicBezTo>
                <a:lnTo>
                  <a:pt x="0" y="2357"/>
                </a:lnTo>
                <a:lnTo>
                  <a:pt x="496" y="2357"/>
                </a:lnTo>
                <a:lnTo>
                  <a:pt x="496" y="10000"/>
                </a:lnTo>
                <a:lnTo>
                  <a:pt x="11634" y="9929"/>
                </a:lnTo>
                <a:lnTo>
                  <a:pt x="11634" y="0"/>
                </a:lnTo>
                <a:close/>
              </a:path>
            </a:pathLst>
          </a:custGeom>
          <a:solidFill>
            <a:srgbClr val="808080"/>
          </a:solidFill>
          <a:ln w="25400" cap="flat" cmpd="sng" algn="ctr">
            <a:noFill/>
            <a:prstDash val="soli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hteck 58"/>
          <p:cNvSpPr/>
          <p:nvPr/>
        </p:nvSpPr>
        <p:spPr bwMode="gray">
          <a:xfrm>
            <a:off x="5493287" y="1090003"/>
            <a:ext cx="6085727" cy="847155"/>
          </a:xfrm>
          <a:prstGeom prst="rect">
            <a:avLst/>
          </a:prstGeom>
          <a:ln>
            <a:noFill/>
          </a:ln>
        </p:spPr>
        <p:txBody>
          <a:bodyPr wrap="square" numCol="2">
            <a:spAutoFit/>
          </a:bodyPr>
          <a:lstStyle/>
          <a:p>
            <a:pPr lvl="0">
              <a:lnSpc>
                <a:spcPct val="95000"/>
              </a:lnSpc>
              <a:spcAft>
                <a:spcPts val="300"/>
              </a:spcAft>
              <a:defRPr/>
            </a:pPr>
            <a:r>
              <a:rPr lang="ru-RU" sz="900" b="1" kern="0" dirty="0">
                <a:solidFill>
                  <a:srgbClr val="FFFFFF"/>
                </a:solidFill>
              </a:rPr>
              <a:t>Электронный зал судебных </a:t>
            </a:r>
            <a:r>
              <a:rPr lang="ru-RU" sz="900" b="1" kern="0" dirty="0" smtClean="0">
                <a:solidFill>
                  <a:srgbClr val="FFFFFF"/>
                </a:solidFill>
              </a:rPr>
              <a:t>заседаний</a:t>
            </a:r>
          </a:p>
          <a:p>
            <a:pPr marL="179388" lvl="0" indent="-179388">
              <a:lnSpc>
                <a:spcPct val="95000"/>
              </a:lnSpc>
              <a:buFont typeface="+mj-lt"/>
              <a:buAutoNum type="arabicPeriod"/>
              <a:defRPr/>
            </a:pPr>
            <a:r>
              <a:rPr lang="ru-RU" sz="800" kern="0" dirty="0">
                <a:solidFill>
                  <a:srgbClr val="FFFFFF"/>
                </a:solidFill>
              </a:rPr>
              <a:t>Внедрение мобильной </a:t>
            </a:r>
            <a:r>
              <a:rPr lang="ru-RU" sz="800" kern="0" dirty="0" smtClean="0">
                <a:solidFill>
                  <a:srgbClr val="FFFFFF"/>
                </a:solidFill>
              </a:rPr>
              <a:t>видеоконференцсвязи</a:t>
            </a:r>
            <a:endParaRPr lang="ru-RU" sz="900" kern="0" dirty="0">
              <a:solidFill>
                <a:srgbClr val="FFFFFF"/>
              </a:solidFill>
            </a:endParaRPr>
          </a:p>
          <a:p>
            <a:pPr marL="179388" indent="-179388">
              <a:lnSpc>
                <a:spcPct val="95000"/>
              </a:lnSpc>
              <a:buFont typeface="+mj-lt"/>
              <a:buAutoNum type="arabicPeriod"/>
              <a:defRPr/>
            </a:pPr>
            <a:r>
              <a:rPr lang="ru-RU" sz="800" kern="0" dirty="0" smtClean="0">
                <a:solidFill>
                  <a:srgbClr val="FFFFFF"/>
                </a:solidFill>
              </a:rPr>
              <a:t>Развитие </a:t>
            </a:r>
            <a:r>
              <a:rPr lang="ru-RU" sz="800" kern="0" dirty="0">
                <a:solidFill>
                  <a:srgbClr val="FFFFFF"/>
                </a:solidFill>
              </a:rPr>
              <a:t>системы АВФ</a:t>
            </a:r>
          </a:p>
          <a:p>
            <a:pPr marL="179388" indent="-179388">
              <a:lnSpc>
                <a:spcPct val="95000"/>
              </a:lnSpc>
              <a:buFont typeface="+mj-lt"/>
              <a:buAutoNum type="arabicPeriod"/>
              <a:defRPr/>
            </a:pPr>
            <a:r>
              <a:rPr lang="ru-RU" sz="800" kern="0" dirty="0">
                <a:solidFill>
                  <a:srgbClr val="FFFFFF"/>
                </a:solidFill>
              </a:rPr>
              <a:t>Установка терминалов самообслуживания в залах судебных </a:t>
            </a:r>
            <a:r>
              <a:rPr lang="ru-RU" sz="800" kern="0" dirty="0" smtClean="0">
                <a:solidFill>
                  <a:srgbClr val="FFFFFF"/>
                </a:solidFill>
              </a:rPr>
              <a:t>заседаний</a:t>
            </a:r>
          </a:p>
          <a:p>
            <a:pPr marL="179388" indent="-179388">
              <a:lnSpc>
                <a:spcPct val="95000"/>
              </a:lnSpc>
              <a:buFont typeface="+mj-lt"/>
              <a:buAutoNum type="arabicPeriod"/>
              <a:defRPr/>
            </a:pPr>
            <a:endParaRPr lang="ru-RU" sz="800" kern="0" dirty="0" smtClean="0">
              <a:solidFill>
                <a:srgbClr val="FFFFFF"/>
              </a:solidFill>
            </a:endParaRPr>
          </a:p>
          <a:p>
            <a:pPr marL="179388" indent="-179388">
              <a:lnSpc>
                <a:spcPct val="95000"/>
              </a:lnSpc>
              <a:buFont typeface="+mj-lt"/>
              <a:buAutoNum type="arabicPeriod"/>
              <a:defRPr/>
            </a:pPr>
            <a:r>
              <a:rPr lang="ru-RU" sz="800" kern="0" dirty="0">
                <a:solidFill>
                  <a:srgbClr val="FFFFFF"/>
                </a:solidFill>
              </a:rPr>
              <a:t>Повышение уровня доступности правосудия для людей с особыми потребностями</a:t>
            </a:r>
          </a:p>
          <a:p>
            <a:pPr marL="179388" indent="-179388">
              <a:lnSpc>
                <a:spcPct val="95000"/>
              </a:lnSpc>
              <a:buFont typeface="+mj-lt"/>
              <a:buAutoNum type="arabicPeriod"/>
              <a:defRPr/>
            </a:pPr>
            <a:r>
              <a:rPr lang="ru-RU" sz="800" kern="0" dirty="0">
                <a:solidFill>
                  <a:srgbClr val="FFFFFF"/>
                </a:solidFill>
              </a:rPr>
              <a:t>Оборудование специальных помещений «тайная комната» </a:t>
            </a:r>
            <a:endParaRPr lang="en-US" sz="800" kern="0" dirty="0">
              <a:solidFill>
                <a:srgbClr val="FFFFFF"/>
              </a:solidFill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gray">
          <a:xfrm>
            <a:off x="5123929" y="2108608"/>
            <a:ext cx="3322164" cy="1177239"/>
          </a:xfrm>
          <a:custGeom>
            <a:avLst/>
            <a:gdLst>
              <a:gd name="T0" fmla="*/ 93 w 1069"/>
              <a:gd name="T1" fmla="*/ 0 h 428"/>
              <a:gd name="T2" fmla="*/ 93 w 1069"/>
              <a:gd name="T3" fmla="*/ 1 h 428"/>
              <a:gd name="T4" fmla="*/ 0 w 1069"/>
              <a:gd name="T5" fmla="*/ 107 h 428"/>
              <a:gd name="T6" fmla="*/ 0 w 1069"/>
              <a:gd name="T7" fmla="*/ 148 h 428"/>
              <a:gd name="T8" fmla="*/ 63 w 1069"/>
              <a:gd name="T9" fmla="*/ 148 h 428"/>
              <a:gd name="T10" fmla="*/ 63 w 1069"/>
              <a:gd name="T11" fmla="*/ 103 h 428"/>
              <a:gd name="T12" fmla="*/ 93 w 1069"/>
              <a:gd name="T13" fmla="*/ 61 h 428"/>
              <a:gd name="T14" fmla="*/ 97 w 1069"/>
              <a:gd name="T15" fmla="*/ 61 h 428"/>
              <a:gd name="T16" fmla="*/ 131 w 1069"/>
              <a:gd name="T17" fmla="*/ 109 h 428"/>
              <a:gd name="T18" fmla="*/ 93 w 1069"/>
              <a:gd name="T19" fmla="*/ 210 h 428"/>
              <a:gd name="T20" fmla="*/ 0 w 1069"/>
              <a:gd name="T21" fmla="*/ 376 h 428"/>
              <a:gd name="T22" fmla="*/ 0 w 1069"/>
              <a:gd name="T23" fmla="*/ 428 h 428"/>
              <a:gd name="T24" fmla="*/ 192 w 1069"/>
              <a:gd name="T25" fmla="*/ 428 h 428"/>
              <a:gd name="T26" fmla="*/ 192 w 1069"/>
              <a:gd name="T27" fmla="*/ 428 h 428"/>
              <a:gd name="T28" fmla="*/ 1069 w 1069"/>
              <a:gd name="T29" fmla="*/ 428 h 428"/>
              <a:gd name="T30" fmla="*/ 1069 w 1069"/>
              <a:gd name="T31" fmla="*/ 0 h 428"/>
              <a:gd name="T32" fmla="*/ 93 w 1069"/>
              <a:gd name="T33" fmla="*/ 0 h 428"/>
              <a:gd name="connsiteX0" fmla="*/ 870 w 11232"/>
              <a:gd name="connsiteY0" fmla="*/ 0 h 10000"/>
              <a:gd name="connsiteX1" fmla="*/ 870 w 11232"/>
              <a:gd name="connsiteY1" fmla="*/ 23 h 10000"/>
              <a:gd name="connsiteX2" fmla="*/ 0 w 11232"/>
              <a:gd name="connsiteY2" fmla="*/ 2500 h 10000"/>
              <a:gd name="connsiteX3" fmla="*/ 0 w 11232"/>
              <a:gd name="connsiteY3" fmla="*/ 3458 h 10000"/>
              <a:gd name="connsiteX4" fmla="*/ 589 w 11232"/>
              <a:gd name="connsiteY4" fmla="*/ 3458 h 10000"/>
              <a:gd name="connsiteX5" fmla="*/ 589 w 11232"/>
              <a:gd name="connsiteY5" fmla="*/ 2407 h 10000"/>
              <a:gd name="connsiteX6" fmla="*/ 870 w 11232"/>
              <a:gd name="connsiteY6" fmla="*/ 1425 h 10000"/>
              <a:gd name="connsiteX7" fmla="*/ 907 w 11232"/>
              <a:gd name="connsiteY7" fmla="*/ 1425 h 10000"/>
              <a:gd name="connsiteX8" fmla="*/ 1225 w 11232"/>
              <a:gd name="connsiteY8" fmla="*/ 2547 h 10000"/>
              <a:gd name="connsiteX9" fmla="*/ 870 w 11232"/>
              <a:gd name="connsiteY9" fmla="*/ 4907 h 10000"/>
              <a:gd name="connsiteX10" fmla="*/ 0 w 11232"/>
              <a:gd name="connsiteY10" fmla="*/ 8785 h 10000"/>
              <a:gd name="connsiteX11" fmla="*/ 0 w 11232"/>
              <a:gd name="connsiteY11" fmla="*/ 10000 h 10000"/>
              <a:gd name="connsiteX12" fmla="*/ 1796 w 11232"/>
              <a:gd name="connsiteY12" fmla="*/ 10000 h 10000"/>
              <a:gd name="connsiteX13" fmla="*/ 1796 w 11232"/>
              <a:gd name="connsiteY13" fmla="*/ 10000 h 10000"/>
              <a:gd name="connsiteX14" fmla="*/ 10000 w 11232"/>
              <a:gd name="connsiteY14" fmla="*/ 10000 h 10000"/>
              <a:gd name="connsiteX15" fmla="*/ 11232 w 11232"/>
              <a:gd name="connsiteY15" fmla="*/ 0 h 10000"/>
              <a:gd name="connsiteX16" fmla="*/ 870 w 11232"/>
              <a:gd name="connsiteY16" fmla="*/ 0 h 10000"/>
              <a:gd name="connsiteX0" fmla="*/ 870 w 11232"/>
              <a:gd name="connsiteY0" fmla="*/ 0 h 10000"/>
              <a:gd name="connsiteX1" fmla="*/ 870 w 11232"/>
              <a:gd name="connsiteY1" fmla="*/ 23 h 10000"/>
              <a:gd name="connsiteX2" fmla="*/ 0 w 11232"/>
              <a:gd name="connsiteY2" fmla="*/ 2500 h 10000"/>
              <a:gd name="connsiteX3" fmla="*/ 0 w 11232"/>
              <a:gd name="connsiteY3" fmla="*/ 3458 h 10000"/>
              <a:gd name="connsiteX4" fmla="*/ 589 w 11232"/>
              <a:gd name="connsiteY4" fmla="*/ 3458 h 10000"/>
              <a:gd name="connsiteX5" fmla="*/ 589 w 11232"/>
              <a:gd name="connsiteY5" fmla="*/ 2407 h 10000"/>
              <a:gd name="connsiteX6" fmla="*/ 870 w 11232"/>
              <a:gd name="connsiteY6" fmla="*/ 1425 h 10000"/>
              <a:gd name="connsiteX7" fmla="*/ 907 w 11232"/>
              <a:gd name="connsiteY7" fmla="*/ 1425 h 10000"/>
              <a:gd name="connsiteX8" fmla="*/ 1225 w 11232"/>
              <a:gd name="connsiteY8" fmla="*/ 2547 h 10000"/>
              <a:gd name="connsiteX9" fmla="*/ 870 w 11232"/>
              <a:gd name="connsiteY9" fmla="*/ 4907 h 10000"/>
              <a:gd name="connsiteX10" fmla="*/ 0 w 11232"/>
              <a:gd name="connsiteY10" fmla="*/ 8785 h 10000"/>
              <a:gd name="connsiteX11" fmla="*/ 0 w 11232"/>
              <a:gd name="connsiteY11" fmla="*/ 10000 h 10000"/>
              <a:gd name="connsiteX12" fmla="*/ 1796 w 11232"/>
              <a:gd name="connsiteY12" fmla="*/ 10000 h 10000"/>
              <a:gd name="connsiteX13" fmla="*/ 1796 w 11232"/>
              <a:gd name="connsiteY13" fmla="*/ 10000 h 10000"/>
              <a:gd name="connsiteX14" fmla="*/ 11190 w 11232"/>
              <a:gd name="connsiteY14" fmla="*/ 10000 h 10000"/>
              <a:gd name="connsiteX15" fmla="*/ 11232 w 11232"/>
              <a:gd name="connsiteY15" fmla="*/ 0 h 10000"/>
              <a:gd name="connsiteX16" fmla="*/ 870 w 11232"/>
              <a:gd name="connsiteY16" fmla="*/ 0 h 10000"/>
              <a:gd name="connsiteX0" fmla="*/ 886 w 11232"/>
              <a:gd name="connsiteY0" fmla="*/ 0 h 10000"/>
              <a:gd name="connsiteX1" fmla="*/ 870 w 11232"/>
              <a:gd name="connsiteY1" fmla="*/ 23 h 10000"/>
              <a:gd name="connsiteX2" fmla="*/ 0 w 11232"/>
              <a:gd name="connsiteY2" fmla="*/ 2500 h 10000"/>
              <a:gd name="connsiteX3" fmla="*/ 0 w 11232"/>
              <a:gd name="connsiteY3" fmla="*/ 3458 h 10000"/>
              <a:gd name="connsiteX4" fmla="*/ 589 w 11232"/>
              <a:gd name="connsiteY4" fmla="*/ 3458 h 10000"/>
              <a:gd name="connsiteX5" fmla="*/ 589 w 11232"/>
              <a:gd name="connsiteY5" fmla="*/ 2407 h 10000"/>
              <a:gd name="connsiteX6" fmla="*/ 870 w 11232"/>
              <a:gd name="connsiteY6" fmla="*/ 1425 h 10000"/>
              <a:gd name="connsiteX7" fmla="*/ 907 w 11232"/>
              <a:gd name="connsiteY7" fmla="*/ 1425 h 10000"/>
              <a:gd name="connsiteX8" fmla="*/ 1225 w 11232"/>
              <a:gd name="connsiteY8" fmla="*/ 2547 h 10000"/>
              <a:gd name="connsiteX9" fmla="*/ 870 w 11232"/>
              <a:gd name="connsiteY9" fmla="*/ 4907 h 10000"/>
              <a:gd name="connsiteX10" fmla="*/ 0 w 11232"/>
              <a:gd name="connsiteY10" fmla="*/ 8785 h 10000"/>
              <a:gd name="connsiteX11" fmla="*/ 0 w 11232"/>
              <a:gd name="connsiteY11" fmla="*/ 10000 h 10000"/>
              <a:gd name="connsiteX12" fmla="*/ 1796 w 11232"/>
              <a:gd name="connsiteY12" fmla="*/ 10000 h 10000"/>
              <a:gd name="connsiteX13" fmla="*/ 1796 w 11232"/>
              <a:gd name="connsiteY13" fmla="*/ 10000 h 10000"/>
              <a:gd name="connsiteX14" fmla="*/ 11190 w 11232"/>
              <a:gd name="connsiteY14" fmla="*/ 10000 h 10000"/>
              <a:gd name="connsiteX15" fmla="*/ 11232 w 11232"/>
              <a:gd name="connsiteY15" fmla="*/ 0 h 10000"/>
              <a:gd name="connsiteX16" fmla="*/ 886 w 11232"/>
              <a:gd name="connsiteY16" fmla="*/ 0 h 10000"/>
              <a:gd name="connsiteX0" fmla="*/ 894 w 11232"/>
              <a:gd name="connsiteY0" fmla="*/ 0 h 10000"/>
              <a:gd name="connsiteX1" fmla="*/ 870 w 11232"/>
              <a:gd name="connsiteY1" fmla="*/ 23 h 10000"/>
              <a:gd name="connsiteX2" fmla="*/ 0 w 11232"/>
              <a:gd name="connsiteY2" fmla="*/ 2500 h 10000"/>
              <a:gd name="connsiteX3" fmla="*/ 0 w 11232"/>
              <a:gd name="connsiteY3" fmla="*/ 3458 h 10000"/>
              <a:gd name="connsiteX4" fmla="*/ 589 w 11232"/>
              <a:gd name="connsiteY4" fmla="*/ 3458 h 10000"/>
              <a:gd name="connsiteX5" fmla="*/ 589 w 11232"/>
              <a:gd name="connsiteY5" fmla="*/ 2407 h 10000"/>
              <a:gd name="connsiteX6" fmla="*/ 870 w 11232"/>
              <a:gd name="connsiteY6" fmla="*/ 1425 h 10000"/>
              <a:gd name="connsiteX7" fmla="*/ 907 w 11232"/>
              <a:gd name="connsiteY7" fmla="*/ 1425 h 10000"/>
              <a:gd name="connsiteX8" fmla="*/ 1225 w 11232"/>
              <a:gd name="connsiteY8" fmla="*/ 2547 h 10000"/>
              <a:gd name="connsiteX9" fmla="*/ 870 w 11232"/>
              <a:gd name="connsiteY9" fmla="*/ 4907 h 10000"/>
              <a:gd name="connsiteX10" fmla="*/ 0 w 11232"/>
              <a:gd name="connsiteY10" fmla="*/ 8785 h 10000"/>
              <a:gd name="connsiteX11" fmla="*/ 0 w 11232"/>
              <a:gd name="connsiteY11" fmla="*/ 10000 h 10000"/>
              <a:gd name="connsiteX12" fmla="*/ 1796 w 11232"/>
              <a:gd name="connsiteY12" fmla="*/ 10000 h 10000"/>
              <a:gd name="connsiteX13" fmla="*/ 1796 w 11232"/>
              <a:gd name="connsiteY13" fmla="*/ 10000 h 10000"/>
              <a:gd name="connsiteX14" fmla="*/ 11190 w 11232"/>
              <a:gd name="connsiteY14" fmla="*/ 10000 h 10000"/>
              <a:gd name="connsiteX15" fmla="*/ 11232 w 11232"/>
              <a:gd name="connsiteY15" fmla="*/ 0 h 10000"/>
              <a:gd name="connsiteX16" fmla="*/ 894 w 11232"/>
              <a:gd name="connsiteY16" fmla="*/ 0 h 10000"/>
              <a:gd name="connsiteX0" fmla="*/ 902 w 11232"/>
              <a:gd name="connsiteY0" fmla="*/ 0 h 10000"/>
              <a:gd name="connsiteX1" fmla="*/ 870 w 11232"/>
              <a:gd name="connsiteY1" fmla="*/ 23 h 10000"/>
              <a:gd name="connsiteX2" fmla="*/ 0 w 11232"/>
              <a:gd name="connsiteY2" fmla="*/ 2500 h 10000"/>
              <a:gd name="connsiteX3" fmla="*/ 0 w 11232"/>
              <a:gd name="connsiteY3" fmla="*/ 3458 h 10000"/>
              <a:gd name="connsiteX4" fmla="*/ 589 w 11232"/>
              <a:gd name="connsiteY4" fmla="*/ 3458 h 10000"/>
              <a:gd name="connsiteX5" fmla="*/ 589 w 11232"/>
              <a:gd name="connsiteY5" fmla="*/ 2407 h 10000"/>
              <a:gd name="connsiteX6" fmla="*/ 870 w 11232"/>
              <a:gd name="connsiteY6" fmla="*/ 1425 h 10000"/>
              <a:gd name="connsiteX7" fmla="*/ 907 w 11232"/>
              <a:gd name="connsiteY7" fmla="*/ 1425 h 10000"/>
              <a:gd name="connsiteX8" fmla="*/ 1225 w 11232"/>
              <a:gd name="connsiteY8" fmla="*/ 2547 h 10000"/>
              <a:gd name="connsiteX9" fmla="*/ 870 w 11232"/>
              <a:gd name="connsiteY9" fmla="*/ 4907 h 10000"/>
              <a:gd name="connsiteX10" fmla="*/ 0 w 11232"/>
              <a:gd name="connsiteY10" fmla="*/ 8785 h 10000"/>
              <a:gd name="connsiteX11" fmla="*/ 0 w 11232"/>
              <a:gd name="connsiteY11" fmla="*/ 10000 h 10000"/>
              <a:gd name="connsiteX12" fmla="*/ 1796 w 11232"/>
              <a:gd name="connsiteY12" fmla="*/ 10000 h 10000"/>
              <a:gd name="connsiteX13" fmla="*/ 1796 w 11232"/>
              <a:gd name="connsiteY13" fmla="*/ 10000 h 10000"/>
              <a:gd name="connsiteX14" fmla="*/ 11190 w 11232"/>
              <a:gd name="connsiteY14" fmla="*/ 10000 h 10000"/>
              <a:gd name="connsiteX15" fmla="*/ 11232 w 11232"/>
              <a:gd name="connsiteY15" fmla="*/ 0 h 10000"/>
              <a:gd name="connsiteX16" fmla="*/ 902 w 11232"/>
              <a:gd name="connsiteY16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232" h="10000">
                <a:moveTo>
                  <a:pt x="902" y="0"/>
                </a:moveTo>
                <a:cubicBezTo>
                  <a:pt x="897" y="8"/>
                  <a:pt x="875" y="15"/>
                  <a:pt x="870" y="23"/>
                </a:cubicBezTo>
                <a:cubicBezTo>
                  <a:pt x="299" y="70"/>
                  <a:pt x="0" y="958"/>
                  <a:pt x="0" y="2500"/>
                </a:cubicBezTo>
                <a:lnTo>
                  <a:pt x="0" y="3458"/>
                </a:lnTo>
                <a:lnTo>
                  <a:pt x="589" y="3458"/>
                </a:lnTo>
                <a:lnTo>
                  <a:pt x="589" y="2407"/>
                </a:lnTo>
                <a:cubicBezTo>
                  <a:pt x="589" y="1729"/>
                  <a:pt x="692" y="1449"/>
                  <a:pt x="870" y="1425"/>
                </a:cubicBezTo>
                <a:lnTo>
                  <a:pt x="907" y="1425"/>
                </a:lnTo>
                <a:cubicBezTo>
                  <a:pt x="1104" y="1425"/>
                  <a:pt x="1225" y="1659"/>
                  <a:pt x="1225" y="2547"/>
                </a:cubicBezTo>
                <a:cubicBezTo>
                  <a:pt x="1225" y="3575"/>
                  <a:pt x="1076" y="4276"/>
                  <a:pt x="870" y="4907"/>
                </a:cubicBezTo>
                <a:cubicBezTo>
                  <a:pt x="505" y="6051"/>
                  <a:pt x="0" y="6916"/>
                  <a:pt x="0" y="8785"/>
                </a:cubicBezTo>
                <a:lnTo>
                  <a:pt x="0" y="10000"/>
                </a:lnTo>
                <a:lnTo>
                  <a:pt x="1796" y="10000"/>
                </a:lnTo>
                <a:lnTo>
                  <a:pt x="1796" y="10000"/>
                </a:lnTo>
                <a:lnTo>
                  <a:pt x="11190" y="10000"/>
                </a:lnTo>
                <a:cubicBezTo>
                  <a:pt x="11204" y="6667"/>
                  <a:pt x="11218" y="3333"/>
                  <a:pt x="11232" y="0"/>
                </a:cubicBezTo>
                <a:lnTo>
                  <a:pt x="902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hteck 59"/>
          <p:cNvSpPr/>
          <p:nvPr/>
        </p:nvSpPr>
        <p:spPr bwMode="gray">
          <a:xfrm>
            <a:off x="5507117" y="2108607"/>
            <a:ext cx="6079517" cy="1153642"/>
          </a:xfrm>
          <a:prstGeom prst="rect">
            <a:avLst/>
          </a:prstGeom>
          <a:ln>
            <a:noFill/>
          </a:ln>
        </p:spPr>
        <p:txBody>
          <a:bodyPr wrap="square" numCol="2">
            <a:noAutofit/>
          </a:bodyPr>
          <a:lstStyle/>
          <a:p>
            <a:pPr>
              <a:lnSpc>
                <a:spcPct val="95000"/>
              </a:lnSpc>
              <a:spcAft>
                <a:spcPts val="300"/>
              </a:spcAft>
              <a:defRPr/>
            </a:pPr>
            <a:r>
              <a:rPr lang="ru-RU" sz="900" b="1" kern="0" dirty="0">
                <a:solidFill>
                  <a:srgbClr val="FFFFFF"/>
                </a:solidFill>
              </a:rPr>
              <a:t>«е-СОТ в судопроизводстве»</a:t>
            </a:r>
          </a:p>
          <a:p>
            <a:pPr marL="179388" indent="-179388">
              <a:lnSpc>
                <a:spcPct val="95000"/>
              </a:lnSpc>
              <a:buFont typeface="+mj-lt"/>
              <a:buAutoNum type="arabicPeriod"/>
              <a:defRPr/>
            </a:pPr>
            <a:r>
              <a:rPr lang="ru-RU" sz="900" kern="0" dirty="0" err="1">
                <a:solidFill>
                  <a:srgbClr val="FFFFFF"/>
                </a:solidFill>
              </a:rPr>
              <a:t>Торелик</a:t>
            </a:r>
            <a:r>
              <a:rPr lang="ru-RU" sz="900" kern="0" dirty="0">
                <a:solidFill>
                  <a:srgbClr val="FFFFFF"/>
                </a:solidFill>
              </a:rPr>
              <a:t> </a:t>
            </a:r>
            <a:r>
              <a:rPr lang="ru-RU" sz="900" kern="0" dirty="0" smtClean="0">
                <a:solidFill>
                  <a:srgbClr val="FFFFFF"/>
                </a:solidFill>
              </a:rPr>
              <a:t>2.0:</a:t>
            </a:r>
            <a:endParaRPr lang="ru-RU" sz="900" kern="0" dirty="0">
              <a:solidFill>
                <a:srgbClr val="FFFFFF"/>
              </a:solidFill>
            </a:endParaRPr>
          </a:p>
          <a:p>
            <a:pPr marL="273050" indent="-185738">
              <a:lnSpc>
                <a:spcPct val="95000"/>
              </a:lnSpc>
              <a:buFont typeface="EYInterstate" panose="02000503020000020004" pitchFamily="2" charset="0"/>
              <a:buChar char="−"/>
              <a:defRPr/>
            </a:pPr>
            <a:r>
              <a:rPr lang="ru-RU" sz="900" kern="0" dirty="0">
                <a:solidFill>
                  <a:srgbClr val="FFFFFF"/>
                </a:solidFill>
              </a:rPr>
              <a:t>Расширение возможности формирования судебных актов</a:t>
            </a:r>
          </a:p>
          <a:p>
            <a:pPr marL="273050" indent="-185738">
              <a:lnSpc>
                <a:spcPct val="95000"/>
              </a:lnSpc>
              <a:buFont typeface="EYInterstate" panose="02000503020000020004" pitchFamily="2" charset="0"/>
              <a:buChar char="−"/>
              <a:defRPr/>
            </a:pPr>
            <a:r>
              <a:rPr lang="ru-RU" sz="900" kern="0" dirty="0">
                <a:solidFill>
                  <a:srgbClr val="FFFFFF"/>
                </a:solidFill>
              </a:rPr>
              <a:t>«</a:t>
            </a:r>
            <a:r>
              <a:rPr lang="ru-RU" sz="900" kern="0" dirty="0" err="1">
                <a:solidFill>
                  <a:srgbClr val="FFFFFF"/>
                </a:solidFill>
              </a:rPr>
              <a:t>mobile-Төрелік</a:t>
            </a:r>
            <a:r>
              <a:rPr lang="ru-RU" sz="900" kern="0" dirty="0">
                <a:solidFill>
                  <a:srgbClr val="FFFFFF"/>
                </a:solidFill>
              </a:rPr>
              <a:t>»</a:t>
            </a:r>
          </a:p>
          <a:p>
            <a:pPr marL="273050" indent="-185738">
              <a:lnSpc>
                <a:spcPct val="95000"/>
              </a:lnSpc>
              <a:buFont typeface="EYInterstate" panose="02000503020000020004" pitchFamily="2" charset="0"/>
              <a:buChar char="−"/>
              <a:defRPr/>
            </a:pPr>
            <a:r>
              <a:rPr lang="ru-RU" sz="900" kern="0" dirty="0" smtClean="0">
                <a:solidFill>
                  <a:srgbClr val="FFFFFF"/>
                </a:solidFill>
              </a:rPr>
              <a:t>Модернизация </a:t>
            </a:r>
            <a:r>
              <a:rPr lang="ru-RU" sz="900" kern="0" dirty="0">
                <a:solidFill>
                  <a:srgbClr val="FFFFFF"/>
                </a:solidFill>
              </a:rPr>
              <a:t>«Автоматическое распределение дел</a:t>
            </a:r>
            <a:r>
              <a:rPr lang="ru-RU" sz="900" kern="0" dirty="0" smtClean="0">
                <a:solidFill>
                  <a:srgbClr val="FFFFFF"/>
                </a:solidFill>
              </a:rPr>
              <a:t>»</a:t>
            </a:r>
          </a:p>
          <a:p>
            <a:pPr marL="273050" indent="-185738">
              <a:lnSpc>
                <a:spcPct val="95000"/>
              </a:lnSpc>
              <a:buFont typeface="EYInterstate" panose="02000503020000020004" pitchFamily="2" charset="0"/>
              <a:buChar char="−"/>
              <a:defRPr/>
            </a:pPr>
            <a:r>
              <a:rPr lang="en-US" sz="900" kern="0" dirty="0">
                <a:solidFill>
                  <a:srgbClr val="FFFFFF"/>
                </a:solidFill>
              </a:rPr>
              <a:t>«Speech of a judge</a:t>
            </a:r>
            <a:r>
              <a:rPr lang="en-US" sz="900" kern="0" dirty="0" smtClean="0">
                <a:solidFill>
                  <a:srgbClr val="FFFFFF"/>
                </a:solidFill>
              </a:rPr>
              <a:t>»</a:t>
            </a:r>
            <a:endParaRPr lang="ru-RU" sz="900" kern="0" dirty="0" smtClean="0">
              <a:solidFill>
                <a:srgbClr val="FFFFFF"/>
              </a:solidFill>
            </a:endParaRPr>
          </a:p>
          <a:p>
            <a:pPr marL="273050" indent="-185738">
              <a:lnSpc>
                <a:spcPct val="95000"/>
              </a:lnSpc>
              <a:buFont typeface="EYInterstate" panose="02000503020000020004" pitchFamily="2" charset="0"/>
              <a:buChar char="−"/>
              <a:defRPr/>
            </a:pPr>
            <a:r>
              <a:rPr lang="ru-RU" sz="900" kern="0" dirty="0">
                <a:solidFill>
                  <a:srgbClr val="FFFFFF"/>
                </a:solidFill>
              </a:rPr>
              <a:t>Упрощение интерфейса АИАС "</a:t>
            </a:r>
            <a:r>
              <a:rPr lang="ru-RU" sz="900" kern="0" dirty="0" err="1">
                <a:solidFill>
                  <a:srgbClr val="FFFFFF"/>
                </a:solidFill>
              </a:rPr>
              <a:t>Торелик</a:t>
            </a:r>
            <a:r>
              <a:rPr lang="ru-RU" sz="900" kern="0" dirty="0">
                <a:solidFill>
                  <a:srgbClr val="FFFFFF"/>
                </a:solidFill>
              </a:rPr>
              <a:t>" </a:t>
            </a:r>
          </a:p>
          <a:p>
            <a:pPr marL="273050" indent="-185738">
              <a:lnSpc>
                <a:spcPct val="95000"/>
              </a:lnSpc>
              <a:buFont typeface="EYInterstate" panose="02000503020000020004" pitchFamily="2" charset="0"/>
              <a:buChar char="−"/>
              <a:defRPr/>
            </a:pPr>
            <a:r>
              <a:rPr lang="ru-RU" sz="900" kern="0" dirty="0">
                <a:solidFill>
                  <a:srgbClr val="FFFFFF"/>
                </a:solidFill>
              </a:rPr>
              <a:t>Развитие интеграции с ГО РК</a:t>
            </a:r>
          </a:p>
          <a:p>
            <a:pPr>
              <a:lnSpc>
                <a:spcPct val="95000"/>
              </a:lnSpc>
              <a:defRPr/>
            </a:pPr>
            <a:r>
              <a:rPr lang="ru-RU" sz="900" kern="0" dirty="0" smtClean="0">
                <a:solidFill>
                  <a:srgbClr val="FFFFFF"/>
                </a:solidFill>
              </a:rPr>
              <a:t>2</a:t>
            </a:r>
            <a:r>
              <a:rPr lang="ru-RU" sz="900" kern="0" dirty="0">
                <a:solidFill>
                  <a:srgbClr val="FFFFFF"/>
                </a:solidFill>
              </a:rPr>
              <a:t>. Внедрение средств «искусственного интеллекта»</a:t>
            </a:r>
          </a:p>
          <a:p>
            <a:pPr>
              <a:lnSpc>
                <a:spcPct val="95000"/>
              </a:lnSpc>
              <a:defRPr/>
            </a:pPr>
            <a:r>
              <a:rPr lang="ru-RU" sz="900" kern="0" dirty="0" smtClean="0">
                <a:solidFill>
                  <a:srgbClr val="FFFFFF"/>
                </a:solidFill>
              </a:rPr>
              <a:t>3. BIG-</a:t>
            </a:r>
            <a:r>
              <a:rPr lang="ru-RU" sz="900" kern="0" dirty="0" err="1" smtClean="0">
                <a:solidFill>
                  <a:srgbClr val="FFFFFF"/>
                </a:solidFill>
              </a:rPr>
              <a:t>Data</a:t>
            </a:r>
            <a:r>
              <a:rPr lang="ru-RU" sz="900" kern="0" dirty="0" smtClean="0">
                <a:solidFill>
                  <a:srgbClr val="FFFFFF"/>
                </a:solidFill>
              </a:rPr>
              <a:t> </a:t>
            </a:r>
            <a:r>
              <a:rPr lang="ru-RU" sz="900" kern="0" dirty="0">
                <a:solidFill>
                  <a:srgbClr val="FFFFFF"/>
                </a:solidFill>
              </a:rPr>
              <a:t>в судопроизводстве</a:t>
            </a:r>
          </a:p>
          <a:p>
            <a:pPr>
              <a:lnSpc>
                <a:spcPct val="95000"/>
              </a:lnSpc>
              <a:defRPr/>
            </a:pPr>
            <a:r>
              <a:rPr lang="ru-RU" sz="900" kern="0" dirty="0" smtClean="0">
                <a:solidFill>
                  <a:srgbClr val="FFFFFF"/>
                </a:solidFill>
              </a:rPr>
              <a:t>4. «</a:t>
            </a:r>
            <a:r>
              <a:rPr lang="ru-RU" sz="900" kern="0" dirty="0" err="1" smtClean="0">
                <a:solidFill>
                  <a:srgbClr val="FFFFFF"/>
                </a:solidFill>
              </a:rPr>
              <a:t>Блокчейн</a:t>
            </a:r>
            <a:r>
              <a:rPr lang="ru-RU" sz="900" kern="0" dirty="0" smtClean="0">
                <a:solidFill>
                  <a:srgbClr val="FFFFFF"/>
                </a:solidFill>
              </a:rPr>
              <a:t> </a:t>
            </a:r>
            <a:r>
              <a:rPr lang="ru-RU" sz="900" kern="0" dirty="0">
                <a:solidFill>
                  <a:srgbClr val="FFFFFF"/>
                </a:solidFill>
              </a:rPr>
              <a:t>в судопроизводстве»</a:t>
            </a:r>
          </a:p>
          <a:p>
            <a:pPr>
              <a:lnSpc>
                <a:spcPct val="95000"/>
              </a:lnSpc>
              <a:defRPr/>
            </a:pPr>
            <a:r>
              <a:rPr lang="ru-RU" sz="900" kern="0" dirty="0" smtClean="0">
                <a:solidFill>
                  <a:srgbClr val="FFFFFF"/>
                </a:solidFill>
              </a:rPr>
              <a:t>5. «IT </a:t>
            </a:r>
            <a:r>
              <a:rPr lang="en-US" sz="900" kern="0" dirty="0" smtClean="0">
                <a:solidFill>
                  <a:srgbClr val="FFFFFF"/>
                </a:solidFill>
              </a:rPr>
              <a:t>learning</a:t>
            </a:r>
            <a:r>
              <a:rPr lang="ru-RU" sz="900" kern="0" dirty="0" smtClean="0">
                <a:solidFill>
                  <a:srgbClr val="FFFFFF"/>
                </a:solidFill>
              </a:rPr>
              <a:t>»</a:t>
            </a:r>
            <a:endParaRPr lang="ru-RU" sz="900" kern="0" dirty="0">
              <a:solidFill>
                <a:srgbClr val="FFFFFF"/>
              </a:solidFill>
            </a:endParaRPr>
          </a:p>
        </p:txBody>
      </p:sp>
      <p:sp>
        <p:nvSpPr>
          <p:cNvPr id="23" name="Freeform 7"/>
          <p:cNvSpPr>
            <a:spLocks/>
          </p:cNvSpPr>
          <p:nvPr/>
        </p:nvSpPr>
        <p:spPr bwMode="gray">
          <a:xfrm>
            <a:off x="5123929" y="3334481"/>
            <a:ext cx="3370710" cy="1387259"/>
          </a:xfrm>
          <a:custGeom>
            <a:avLst/>
            <a:gdLst>
              <a:gd name="T0" fmla="*/ 1073 w 1073"/>
              <a:gd name="T1" fmla="*/ 0 h 431"/>
              <a:gd name="T2" fmla="*/ 86 w 1073"/>
              <a:gd name="T3" fmla="*/ 0 h 431"/>
              <a:gd name="T4" fmla="*/ 0 w 1073"/>
              <a:gd name="T5" fmla="*/ 106 h 431"/>
              <a:gd name="T6" fmla="*/ 0 w 1073"/>
              <a:gd name="T7" fmla="*/ 129 h 431"/>
              <a:gd name="T8" fmla="*/ 63 w 1073"/>
              <a:gd name="T9" fmla="*/ 129 h 431"/>
              <a:gd name="T10" fmla="*/ 63 w 1073"/>
              <a:gd name="T11" fmla="*/ 101 h 431"/>
              <a:gd name="T12" fmla="*/ 89 w 1073"/>
              <a:gd name="T13" fmla="*/ 60 h 431"/>
              <a:gd name="T14" fmla="*/ 97 w 1073"/>
              <a:gd name="T15" fmla="*/ 60 h 431"/>
              <a:gd name="T16" fmla="*/ 132 w 1073"/>
              <a:gd name="T17" fmla="*/ 108 h 431"/>
              <a:gd name="T18" fmla="*/ 132 w 1073"/>
              <a:gd name="T19" fmla="*/ 132 h 431"/>
              <a:gd name="T20" fmla="*/ 92 w 1073"/>
              <a:gd name="T21" fmla="*/ 176 h 431"/>
              <a:gd name="T22" fmla="*/ 89 w 1073"/>
              <a:gd name="T23" fmla="*/ 176 h 431"/>
              <a:gd name="T24" fmla="*/ 66 w 1073"/>
              <a:gd name="T25" fmla="*/ 176 h 431"/>
              <a:gd name="T26" fmla="*/ 66 w 1073"/>
              <a:gd name="T27" fmla="*/ 237 h 431"/>
              <a:gd name="T28" fmla="*/ 88 w 1073"/>
              <a:gd name="T29" fmla="*/ 237 h 431"/>
              <a:gd name="T30" fmla="*/ 89 w 1073"/>
              <a:gd name="T31" fmla="*/ 237 h 431"/>
              <a:gd name="T32" fmla="*/ 132 w 1073"/>
              <a:gd name="T33" fmla="*/ 290 h 431"/>
              <a:gd name="T34" fmla="*/ 132 w 1073"/>
              <a:gd name="T35" fmla="*/ 324 h 431"/>
              <a:gd name="T36" fmla="*/ 97 w 1073"/>
              <a:gd name="T37" fmla="*/ 371 h 431"/>
              <a:gd name="T38" fmla="*/ 89 w 1073"/>
              <a:gd name="T39" fmla="*/ 371 h 431"/>
              <a:gd name="T40" fmla="*/ 63 w 1073"/>
              <a:gd name="T41" fmla="*/ 330 h 431"/>
              <a:gd name="T42" fmla="*/ 63 w 1073"/>
              <a:gd name="T43" fmla="*/ 290 h 431"/>
              <a:gd name="T44" fmla="*/ 0 w 1073"/>
              <a:gd name="T45" fmla="*/ 290 h 431"/>
              <a:gd name="T46" fmla="*/ 0 w 1073"/>
              <a:gd name="T47" fmla="*/ 326 h 431"/>
              <a:gd name="T48" fmla="*/ 85 w 1073"/>
              <a:gd name="T49" fmla="*/ 431 h 431"/>
              <a:gd name="T50" fmla="*/ 1073 w 1073"/>
              <a:gd name="T51" fmla="*/ 431 h 431"/>
              <a:gd name="T52" fmla="*/ 1073 w 1073"/>
              <a:gd name="T53" fmla="*/ 0 h 431"/>
              <a:gd name="connsiteX0" fmla="*/ 11192 w 11192"/>
              <a:gd name="connsiteY0" fmla="*/ 0 h 10000"/>
              <a:gd name="connsiteX1" fmla="*/ 801 w 11192"/>
              <a:gd name="connsiteY1" fmla="*/ 0 h 10000"/>
              <a:gd name="connsiteX2" fmla="*/ 0 w 11192"/>
              <a:gd name="connsiteY2" fmla="*/ 2459 h 10000"/>
              <a:gd name="connsiteX3" fmla="*/ 0 w 11192"/>
              <a:gd name="connsiteY3" fmla="*/ 2993 h 10000"/>
              <a:gd name="connsiteX4" fmla="*/ 587 w 11192"/>
              <a:gd name="connsiteY4" fmla="*/ 2993 h 10000"/>
              <a:gd name="connsiteX5" fmla="*/ 587 w 11192"/>
              <a:gd name="connsiteY5" fmla="*/ 2343 h 10000"/>
              <a:gd name="connsiteX6" fmla="*/ 829 w 11192"/>
              <a:gd name="connsiteY6" fmla="*/ 1392 h 10000"/>
              <a:gd name="connsiteX7" fmla="*/ 904 w 11192"/>
              <a:gd name="connsiteY7" fmla="*/ 1392 h 10000"/>
              <a:gd name="connsiteX8" fmla="*/ 1230 w 11192"/>
              <a:gd name="connsiteY8" fmla="*/ 2506 h 10000"/>
              <a:gd name="connsiteX9" fmla="*/ 1230 w 11192"/>
              <a:gd name="connsiteY9" fmla="*/ 3063 h 10000"/>
              <a:gd name="connsiteX10" fmla="*/ 857 w 11192"/>
              <a:gd name="connsiteY10" fmla="*/ 4084 h 10000"/>
              <a:gd name="connsiteX11" fmla="*/ 829 w 11192"/>
              <a:gd name="connsiteY11" fmla="*/ 4084 h 10000"/>
              <a:gd name="connsiteX12" fmla="*/ 615 w 11192"/>
              <a:gd name="connsiteY12" fmla="*/ 4084 h 10000"/>
              <a:gd name="connsiteX13" fmla="*/ 615 w 11192"/>
              <a:gd name="connsiteY13" fmla="*/ 5499 h 10000"/>
              <a:gd name="connsiteX14" fmla="*/ 820 w 11192"/>
              <a:gd name="connsiteY14" fmla="*/ 5499 h 10000"/>
              <a:gd name="connsiteX15" fmla="*/ 829 w 11192"/>
              <a:gd name="connsiteY15" fmla="*/ 5499 h 10000"/>
              <a:gd name="connsiteX16" fmla="*/ 1230 w 11192"/>
              <a:gd name="connsiteY16" fmla="*/ 6729 h 10000"/>
              <a:gd name="connsiteX17" fmla="*/ 1230 w 11192"/>
              <a:gd name="connsiteY17" fmla="*/ 7517 h 10000"/>
              <a:gd name="connsiteX18" fmla="*/ 904 w 11192"/>
              <a:gd name="connsiteY18" fmla="*/ 8608 h 10000"/>
              <a:gd name="connsiteX19" fmla="*/ 829 w 11192"/>
              <a:gd name="connsiteY19" fmla="*/ 8608 h 10000"/>
              <a:gd name="connsiteX20" fmla="*/ 587 w 11192"/>
              <a:gd name="connsiteY20" fmla="*/ 7657 h 10000"/>
              <a:gd name="connsiteX21" fmla="*/ 587 w 11192"/>
              <a:gd name="connsiteY21" fmla="*/ 6729 h 10000"/>
              <a:gd name="connsiteX22" fmla="*/ 0 w 11192"/>
              <a:gd name="connsiteY22" fmla="*/ 6729 h 10000"/>
              <a:gd name="connsiteX23" fmla="*/ 0 w 11192"/>
              <a:gd name="connsiteY23" fmla="*/ 7564 h 10000"/>
              <a:gd name="connsiteX24" fmla="*/ 792 w 11192"/>
              <a:gd name="connsiteY24" fmla="*/ 10000 h 10000"/>
              <a:gd name="connsiteX25" fmla="*/ 10000 w 11192"/>
              <a:gd name="connsiteY25" fmla="*/ 10000 h 10000"/>
              <a:gd name="connsiteX26" fmla="*/ 11192 w 11192"/>
              <a:gd name="connsiteY26" fmla="*/ 0 h 10000"/>
              <a:gd name="connsiteX0" fmla="*/ 11192 w 11192"/>
              <a:gd name="connsiteY0" fmla="*/ 0 h 10000"/>
              <a:gd name="connsiteX1" fmla="*/ 801 w 11192"/>
              <a:gd name="connsiteY1" fmla="*/ 0 h 10000"/>
              <a:gd name="connsiteX2" fmla="*/ 0 w 11192"/>
              <a:gd name="connsiteY2" fmla="*/ 2459 h 10000"/>
              <a:gd name="connsiteX3" fmla="*/ 0 w 11192"/>
              <a:gd name="connsiteY3" fmla="*/ 2993 h 10000"/>
              <a:gd name="connsiteX4" fmla="*/ 587 w 11192"/>
              <a:gd name="connsiteY4" fmla="*/ 2993 h 10000"/>
              <a:gd name="connsiteX5" fmla="*/ 587 w 11192"/>
              <a:gd name="connsiteY5" fmla="*/ 2343 h 10000"/>
              <a:gd name="connsiteX6" fmla="*/ 829 w 11192"/>
              <a:gd name="connsiteY6" fmla="*/ 1392 h 10000"/>
              <a:gd name="connsiteX7" fmla="*/ 904 w 11192"/>
              <a:gd name="connsiteY7" fmla="*/ 1392 h 10000"/>
              <a:gd name="connsiteX8" fmla="*/ 1230 w 11192"/>
              <a:gd name="connsiteY8" fmla="*/ 2506 h 10000"/>
              <a:gd name="connsiteX9" fmla="*/ 1230 w 11192"/>
              <a:gd name="connsiteY9" fmla="*/ 3063 h 10000"/>
              <a:gd name="connsiteX10" fmla="*/ 857 w 11192"/>
              <a:gd name="connsiteY10" fmla="*/ 4084 h 10000"/>
              <a:gd name="connsiteX11" fmla="*/ 829 w 11192"/>
              <a:gd name="connsiteY11" fmla="*/ 4084 h 10000"/>
              <a:gd name="connsiteX12" fmla="*/ 615 w 11192"/>
              <a:gd name="connsiteY12" fmla="*/ 4084 h 10000"/>
              <a:gd name="connsiteX13" fmla="*/ 615 w 11192"/>
              <a:gd name="connsiteY13" fmla="*/ 5499 h 10000"/>
              <a:gd name="connsiteX14" fmla="*/ 820 w 11192"/>
              <a:gd name="connsiteY14" fmla="*/ 5499 h 10000"/>
              <a:gd name="connsiteX15" fmla="*/ 829 w 11192"/>
              <a:gd name="connsiteY15" fmla="*/ 5499 h 10000"/>
              <a:gd name="connsiteX16" fmla="*/ 1230 w 11192"/>
              <a:gd name="connsiteY16" fmla="*/ 6729 h 10000"/>
              <a:gd name="connsiteX17" fmla="*/ 1230 w 11192"/>
              <a:gd name="connsiteY17" fmla="*/ 7517 h 10000"/>
              <a:gd name="connsiteX18" fmla="*/ 904 w 11192"/>
              <a:gd name="connsiteY18" fmla="*/ 8608 h 10000"/>
              <a:gd name="connsiteX19" fmla="*/ 829 w 11192"/>
              <a:gd name="connsiteY19" fmla="*/ 8608 h 10000"/>
              <a:gd name="connsiteX20" fmla="*/ 587 w 11192"/>
              <a:gd name="connsiteY20" fmla="*/ 7657 h 10000"/>
              <a:gd name="connsiteX21" fmla="*/ 587 w 11192"/>
              <a:gd name="connsiteY21" fmla="*/ 6729 h 10000"/>
              <a:gd name="connsiteX22" fmla="*/ 0 w 11192"/>
              <a:gd name="connsiteY22" fmla="*/ 6729 h 10000"/>
              <a:gd name="connsiteX23" fmla="*/ 0 w 11192"/>
              <a:gd name="connsiteY23" fmla="*/ 7564 h 10000"/>
              <a:gd name="connsiteX24" fmla="*/ 792 w 11192"/>
              <a:gd name="connsiteY24" fmla="*/ 10000 h 10000"/>
              <a:gd name="connsiteX25" fmla="*/ 11150 w 11192"/>
              <a:gd name="connsiteY25" fmla="*/ 10000 h 10000"/>
              <a:gd name="connsiteX26" fmla="*/ 11192 w 11192"/>
              <a:gd name="connsiteY26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1192" h="10000">
                <a:moveTo>
                  <a:pt x="11192" y="0"/>
                </a:moveTo>
                <a:lnTo>
                  <a:pt x="801" y="0"/>
                </a:lnTo>
                <a:cubicBezTo>
                  <a:pt x="280" y="116"/>
                  <a:pt x="0" y="998"/>
                  <a:pt x="0" y="2459"/>
                </a:cubicBezTo>
                <a:lnTo>
                  <a:pt x="0" y="2993"/>
                </a:lnTo>
                <a:lnTo>
                  <a:pt x="587" y="2993"/>
                </a:lnTo>
                <a:lnTo>
                  <a:pt x="587" y="2343"/>
                </a:lnTo>
                <a:cubicBezTo>
                  <a:pt x="587" y="1740"/>
                  <a:pt x="680" y="1462"/>
                  <a:pt x="829" y="1392"/>
                </a:cubicBezTo>
                <a:lnTo>
                  <a:pt x="904" y="1392"/>
                </a:lnTo>
                <a:cubicBezTo>
                  <a:pt x="1100" y="1392"/>
                  <a:pt x="1230" y="1624"/>
                  <a:pt x="1230" y="2506"/>
                </a:cubicBezTo>
                <a:lnTo>
                  <a:pt x="1230" y="3063"/>
                </a:lnTo>
                <a:cubicBezTo>
                  <a:pt x="1230" y="3828"/>
                  <a:pt x="1090" y="4084"/>
                  <a:pt x="857" y="4084"/>
                </a:cubicBezTo>
                <a:lnTo>
                  <a:pt x="829" y="4084"/>
                </a:lnTo>
                <a:lnTo>
                  <a:pt x="615" y="4084"/>
                </a:lnTo>
                <a:lnTo>
                  <a:pt x="615" y="5499"/>
                </a:lnTo>
                <a:lnTo>
                  <a:pt x="820" y="5499"/>
                </a:lnTo>
                <a:lnTo>
                  <a:pt x="829" y="5499"/>
                </a:lnTo>
                <a:cubicBezTo>
                  <a:pt x="1109" y="5499"/>
                  <a:pt x="1230" y="5847"/>
                  <a:pt x="1230" y="6729"/>
                </a:cubicBezTo>
                <a:lnTo>
                  <a:pt x="1230" y="7517"/>
                </a:lnTo>
                <a:cubicBezTo>
                  <a:pt x="1230" y="8376"/>
                  <a:pt x="1100" y="8608"/>
                  <a:pt x="904" y="8608"/>
                </a:cubicBezTo>
                <a:lnTo>
                  <a:pt x="829" y="8608"/>
                </a:lnTo>
                <a:cubicBezTo>
                  <a:pt x="680" y="8538"/>
                  <a:pt x="587" y="8260"/>
                  <a:pt x="587" y="7657"/>
                </a:cubicBezTo>
                <a:lnTo>
                  <a:pt x="587" y="6729"/>
                </a:lnTo>
                <a:lnTo>
                  <a:pt x="0" y="6729"/>
                </a:lnTo>
                <a:lnTo>
                  <a:pt x="0" y="7564"/>
                </a:lnTo>
                <a:cubicBezTo>
                  <a:pt x="0" y="9002"/>
                  <a:pt x="270" y="9884"/>
                  <a:pt x="792" y="10000"/>
                </a:cubicBezTo>
                <a:lnTo>
                  <a:pt x="11150" y="10000"/>
                </a:lnTo>
                <a:cubicBezTo>
                  <a:pt x="11164" y="6667"/>
                  <a:pt x="11178" y="3333"/>
                  <a:pt x="11192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Freeform 13"/>
          <p:cNvSpPr>
            <a:spLocks noEditPoints="1"/>
          </p:cNvSpPr>
          <p:nvPr/>
        </p:nvSpPr>
        <p:spPr bwMode="gray">
          <a:xfrm>
            <a:off x="5043963" y="4776226"/>
            <a:ext cx="3396886" cy="1419934"/>
          </a:xfrm>
          <a:custGeom>
            <a:avLst/>
            <a:gdLst>
              <a:gd name="T0" fmla="*/ 187 w 1821"/>
              <a:gd name="T1" fmla="*/ 627 h 627"/>
              <a:gd name="T2" fmla="*/ 1821 w 1821"/>
              <a:gd name="T3" fmla="*/ 627 h 627"/>
              <a:gd name="T4" fmla="*/ 1821 w 1821"/>
              <a:gd name="T5" fmla="*/ 0 h 627"/>
              <a:gd name="T6" fmla="*/ 187 w 1821"/>
              <a:gd name="T7" fmla="*/ 0 h 627"/>
              <a:gd name="T8" fmla="*/ 178 w 1821"/>
              <a:gd name="T9" fmla="*/ 0 h 627"/>
              <a:gd name="T10" fmla="*/ 178 w 1821"/>
              <a:gd name="T11" fmla="*/ 2 h 627"/>
              <a:gd name="T12" fmla="*/ 0 w 1821"/>
              <a:gd name="T13" fmla="*/ 424 h 627"/>
              <a:gd name="T14" fmla="*/ 0 w 1821"/>
              <a:gd name="T15" fmla="*/ 512 h 627"/>
              <a:gd name="T16" fmla="*/ 187 w 1821"/>
              <a:gd name="T17" fmla="*/ 512 h 627"/>
              <a:gd name="T18" fmla="*/ 187 w 1821"/>
              <a:gd name="T19" fmla="*/ 627 h 627"/>
              <a:gd name="T20" fmla="*/ 187 w 1821"/>
              <a:gd name="T21" fmla="*/ 424 h 627"/>
              <a:gd name="T22" fmla="*/ 90 w 1821"/>
              <a:gd name="T23" fmla="*/ 424 h 627"/>
              <a:gd name="T24" fmla="*/ 187 w 1821"/>
              <a:gd name="T25" fmla="*/ 192 h 627"/>
              <a:gd name="T26" fmla="*/ 187 w 1821"/>
              <a:gd name="T27" fmla="*/ 424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21" h="627">
                <a:moveTo>
                  <a:pt x="187" y="627"/>
                </a:moveTo>
                <a:lnTo>
                  <a:pt x="1821" y="627"/>
                </a:lnTo>
                <a:lnTo>
                  <a:pt x="1821" y="0"/>
                </a:lnTo>
                <a:lnTo>
                  <a:pt x="187" y="0"/>
                </a:lnTo>
                <a:lnTo>
                  <a:pt x="178" y="0"/>
                </a:lnTo>
                <a:lnTo>
                  <a:pt x="178" y="2"/>
                </a:lnTo>
                <a:lnTo>
                  <a:pt x="0" y="424"/>
                </a:lnTo>
                <a:lnTo>
                  <a:pt x="0" y="512"/>
                </a:lnTo>
                <a:lnTo>
                  <a:pt x="187" y="512"/>
                </a:lnTo>
                <a:lnTo>
                  <a:pt x="187" y="627"/>
                </a:lnTo>
                <a:close/>
                <a:moveTo>
                  <a:pt x="187" y="424"/>
                </a:moveTo>
                <a:lnTo>
                  <a:pt x="90" y="424"/>
                </a:lnTo>
                <a:lnTo>
                  <a:pt x="187" y="192"/>
                </a:lnTo>
                <a:lnTo>
                  <a:pt x="187" y="424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hteck 61"/>
          <p:cNvSpPr/>
          <p:nvPr/>
        </p:nvSpPr>
        <p:spPr bwMode="gray">
          <a:xfrm>
            <a:off x="5495663" y="4770374"/>
            <a:ext cx="6085726" cy="1425862"/>
          </a:xfrm>
          <a:prstGeom prst="rect">
            <a:avLst/>
          </a:prstGeom>
          <a:ln>
            <a:noFill/>
          </a:ln>
        </p:spPr>
        <p:txBody>
          <a:bodyPr wrap="square" numCol="2">
            <a:noAutofit/>
          </a:bodyPr>
          <a:lstStyle/>
          <a:p>
            <a:pPr lvl="0">
              <a:lnSpc>
                <a:spcPct val="95000"/>
              </a:lnSpc>
              <a:spcAft>
                <a:spcPts val="800"/>
              </a:spcAft>
              <a:defRPr/>
            </a:pPr>
            <a:r>
              <a:rPr lang="ru-RU" sz="900" b="1" kern="0" dirty="0">
                <a:solidFill>
                  <a:schemeClr val="bg1">
                    <a:lumMod val="50000"/>
                  </a:schemeClr>
                </a:solidFill>
              </a:rPr>
              <a:t>Новая модель управления ИТ и ИБ</a:t>
            </a:r>
          </a:p>
          <a:p>
            <a:pPr marL="228600" indent="-228600">
              <a:lnSpc>
                <a:spcPct val="95000"/>
              </a:lnSpc>
              <a:buFont typeface="+mj-lt"/>
              <a:buAutoNum type="arabicPeriod"/>
              <a:tabLst>
                <a:tab pos="176213" algn="l"/>
              </a:tabLst>
              <a:defRPr/>
            </a:pPr>
            <a:r>
              <a:rPr lang="ru-RU" sz="800" dirty="0"/>
              <a:t>Совершенствование ИТ процессов в ВС РК в соответствии с методологиями </a:t>
            </a:r>
            <a:r>
              <a:rPr lang="en-US" sz="800" dirty="0"/>
              <a:t>ITIL</a:t>
            </a:r>
            <a:r>
              <a:rPr lang="ru-RU" sz="800" dirty="0"/>
              <a:t>, </a:t>
            </a:r>
            <a:r>
              <a:rPr lang="en-US" sz="800" dirty="0" err="1"/>
              <a:t>Cobit</a:t>
            </a:r>
            <a:endParaRPr lang="ru-RU" sz="800" dirty="0"/>
          </a:p>
          <a:p>
            <a:pPr marL="228600" indent="-228600">
              <a:lnSpc>
                <a:spcPct val="95000"/>
              </a:lnSpc>
              <a:buFont typeface="+mj-lt"/>
              <a:buAutoNum type="arabicPeriod"/>
              <a:tabLst>
                <a:tab pos="176213" algn="l"/>
              </a:tabLst>
              <a:defRPr/>
            </a:pPr>
            <a:r>
              <a:rPr lang="ru-RU" sz="800" dirty="0" smtClean="0"/>
              <a:t>Мониторинг </a:t>
            </a:r>
            <a:r>
              <a:rPr lang="ru-RU" sz="800" dirty="0"/>
              <a:t>информации в средствах массовой информации и коммуникации, сети интернет</a:t>
            </a:r>
            <a:endParaRPr lang="ru-RU" sz="800" b="1" dirty="0"/>
          </a:p>
          <a:p>
            <a:pPr marL="228600" indent="-228600">
              <a:buFont typeface="+mj-lt"/>
              <a:buAutoNum type="arabicPeriod"/>
            </a:pPr>
            <a:r>
              <a:rPr lang="ru-RU" sz="800" dirty="0" smtClean="0"/>
              <a:t>Трансформация </a:t>
            </a:r>
            <a:r>
              <a:rPr lang="ru-RU" sz="800" dirty="0"/>
              <a:t>системы управления информационной безопасностью</a:t>
            </a:r>
          </a:p>
          <a:p>
            <a:pPr marL="273050" indent="-185738">
              <a:lnSpc>
                <a:spcPct val="95000"/>
              </a:lnSpc>
              <a:buFont typeface="EYInterstate" panose="02000503020000020004" pitchFamily="2" charset="0"/>
              <a:buChar char="−"/>
              <a:tabLst>
                <a:tab pos="176213" algn="l"/>
              </a:tabLst>
              <a:defRPr/>
            </a:pPr>
            <a:r>
              <a:rPr lang="ru-RU" sz="800" dirty="0" smtClean="0"/>
              <a:t> </a:t>
            </a:r>
            <a:r>
              <a:rPr lang="ru-RU" sz="800" dirty="0"/>
              <a:t>Трансформация системы управления информационной безопасностью в соответствии со стандартом ISO/IEC </a:t>
            </a:r>
            <a:r>
              <a:rPr lang="ru-RU" sz="800" dirty="0" smtClean="0"/>
              <a:t>27001</a:t>
            </a:r>
          </a:p>
          <a:p>
            <a:pPr marL="273050" indent="-185738">
              <a:lnSpc>
                <a:spcPct val="95000"/>
              </a:lnSpc>
              <a:buFont typeface="EYInterstate" panose="02000503020000020004" pitchFamily="2" charset="0"/>
              <a:buChar char="−"/>
              <a:tabLst>
                <a:tab pos="176213" algn="l"/>
              </a:tabLst>
              <a:defRPr/>
            </a:pPr>
            <a:r>
              <a:rPr lang="ru-RU" sz="800" dirty="0" smtClean="0"/>
              <a:t>«</a:t>
            </a:r>
            <a:r>
              <a:rPr lang="ru-RU" sz="800" dirty="0"/>
              <a:t>Построение </a:t>
            </a:r>
            <a:r>
              <a:rPr lang="en-US" sz="800" dirty="0"/>
              <a:t>SOC</a:t>
            </a:r>
            <a:r>
              <a:rPr lang="ru-RU" sz="800" dirty="0"/>
              <a:t>»</a:t>
            </a:r>
            <a:endParaRPr lang="en-US" sz="800" dirty="0"/>
          </a:p>
          <a:p>
            <a:pPr marL="273050" indent="-185738">
              <a:lnSpc>
                <a:spcPct val="95000"/>
              </a:lnSpc>
              <a:buFont typeface="EYInterstate" panose="02000503020000020004" pitchFamily="2" charset="0"/>
              <a:buChar char="−"/>
              <a:tabLst>
                <a:tab pos="176213" algn="l"/>
              </a:tabLst>
              <a:defRPr/>
            </a:pPr>
            <a:r>
              <a:rPr lang="ru-RU" sz="800" dirty="0"/>
              <a:t>Формирование организационной структуры по </a:t>
            </a:r>
            <a:r>
              <a:rPr lang="ru-RU" sz="800" dirty="0" smtClean="0"/>
              <a:t>ИБ</a:t>
            </a:r>
          </a:p>
          <a:p>
            <a:pPr>
              <a:lnSpc>
                <a:spcPct val="95000"/>
              </a:lnSpc>
              <a:tabLst>
                <a:tab pos="176213" algn="l"/>
              </a:tabLst>
              <a:defRPr/>
            </a:pPr>
            <a:r>
              <a:rPr lang="ru-RU" sz="800" dirty="0" smtClean="0"/>
              <a:t>4. </a:t>
            </a:r>
            <a:r>
              <a:rPr lang="ru-RU" sz="800" dirty="0"/>
              <a:t>Совет по управлению </a:t>
            </a:r>
            <a:r>
              <a:rPr lang="ru-RU" sz="800" dirty="0" smtClean="0"/>
              <a:t>изменениями</a:t>
            </a:r>
          </a:p>
          <a:p>
            <a:pPr>
              <a:lnSpc>
                <a:spcPct val="95000"/>
              </a:lnSpc>
              <a:tabLst>
                <a:tab pos="176213" algn="l"/>
              </a:tabLst>
              <a:defRPr/>
            </a:pPr>
            <a:r>
              <a:rPr lang="ru-RU" sz="800" dirty="0" smtClean="0"/>
              <a:t>5. Формирование </a:t>
            </a:r>
            <a:r>
              <a:rPr lang="ru-RU" sz="800" dirty="0"/>
              <a:t>организационной структуры по анализу данных в рамках Ситуационного </a:t>
            </a:r>
            <a:r>
              <a:rPr lang="ru-RU" sz="800" dirty="0" smtClean="0"/>
              <a:t>центра</a:t>
            </a:r>
          </a:p>
          <a:p>
            <a:pPr>
              <a:lnSpc>
                <a:spcPct val="95000"/>
              </a:lnSpc>
              <a:tabLst>
                <a:tab pos="176213" algn="l"/>
              </a:tabLst>
              <a:defRPr/>
            </a:pPr>
            <a:r>
              <a:rPr lang="ru-RU" sz="800" dirty="0" smtClean="0"/>
              <a:t>6. </a:t>
            </a:r>
            <a:r>
              <a:rPr lang="ru-RU" sz="800" dirty="0"/>
              <a:t>Разработка и внедрение процессов по непрерывности </a:t>
            </a:r>
            <a:r>
              <a:rPr lang="ru-RU" sz="800" dirty="0" smtClean="0"/>
              <a:t>деятельности</a:t>
            </a:r>
          </a:p>
          <a:p>
            <a:pPr>
              <a:lnSpc>
                <a:spcPct val="95000"/>
              </a:lnSpc>
              <a:tabLst>
                <a:tab pos="176213" algn="l"/>
              </a:tabLst>
              <a:defRPr/>
            </a:pPr>
            <a:r>
              <a:rPr lang="ru-RU" sz="800" dirty="0" smtClean="0"/>
              <a:t>7. Перевод </a:t>
            </a:r>
            <a:r>
              <a:rPr lang="ru-RU" sz="800" dirty="0"/>
              <a:t>критичных видов информационных ресурсов на отказоустойчивую площадку</a:t>
            </a:r>
            <a:endParaRPr lang="ru-RU" sz="800" dirty="0" smtClean="0"/>
          </a:p>
          <a:p>
            <a:pPr>
              <a:lnSpc>
                <a:spcPct val="95000"/>
              </a:lnSpc>
              <a:tabLst>
                <a:tab pos="176213" algn="l"/>
              </a:tabLst>
              <a:defRPr/>
            </a:pPr>
            <a:r>
              <a:rPr lang="ru-RU" sz="800" dirty="0"/>
              <a:t>8</a:t>
            </a:r>
            <a:r>
              <a:rPr lang="ru-RU" sz="800" dirty="0" smtClean="0"/>
              <a:t>. </a:t>
            </a:r>
            <a:r>
              <a:rPr lang="ru-RU" sz="800" dirty="0"/>
              <a:t>Развитие текущей серверной площадки ВС </a:t>
            </a:r>
            <a:r>
              <a:rPr lang="ru-RU" sz="800" dirty="0" smtClean="0"/>
              <a:t>РК</a:t>
            </a:r>
            <a:endParaRPr lang="ru-RU" sz="800" dirty="0"/>
          </a:p>
        </p:txBody>
      </p:sp>
      <p:sp>
        <p:nvSpPr>
          <p:cNvPr id="29" name="Line 98" descr="© INSCALE GmbH, 26.05.2010&#10;http://www.presentationload.com/"/>
          <p:cNvSpPr>
            <a:spLocks noChangeShapeType="1"/>
          </p:cNvSpPr>
          <p:nvPr/>
        </p:nvSpPr>
        <p:spPr bwMode="gray">
          <a:xfrm flipH="1" flipV="1">
            <a:off x="884826" y="1775765"/>
            <a:ext cx="292497" cy="696979"/>
          </a:xfrm>
          <a:prstGeom prst="line">
            <a:avLst/>
          </a:prstGeom>
          <a:noFill/>
          <a:ln w="12700">
            <a:solidFill>
              <a:srgbClr val="80808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Oval 5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710053" y="1600168"/>
            <a:ext cx="292264" cy="292338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wrap="none" lIns="90000" tIns="90000" rIns="72000" bIns="9000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en-US" sz="10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Line 98" descr="© INSCALE GmbH, 26.05.2010&#10;http://www.presentationload.com/"/>
          <p:cNvSpPr>
            <a:spLocks noChangeShapeType="1"/>
          </p:cNvSpPr>
          <p:nvPr/>
        </p:nvSpPr>
        <p:spPr bwMode="gray">
          <a:xfrm flipH="1" flipV="1">
            <a:off x="606113" y="1993760"/>
            <a:ext cx="599091" cy="524773"/>
          </a:xfrm>
          <a:prstGeom prst="line">
            <a:avLst/>
          </a:prstGeom>
          <a:noFill/>
          <a:ln w="12700">
            <a:solidFill>
              <a:srgbClr val="80808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" name="Oval 5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431180" y="1798459"/>
            <a:ext cx="292264" cy="292338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wrap="none" lIns="90000" tIns="90000" rIns="72000" bIns="9000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en-US" sz="10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Line 98" descr="© INSCALE GmbH, 26.05.2010&#10;http://www.presentationload.com/"/>
          <p:cNvSpPr>
            <a:spLocks noChangeShapeType="1"/>
          </p:cNvSpPr>
          <p:nvPr/>
        </p:nvSpPr>
        <p:spPr bwMode="gray">
          <a:xfrm flipH="1" flipV="1">
            <a:off x="457034" y="2298828"/>
            <a:ext cx="748169" cy="157066"/>
          </a:xfrm>
          <a:prstGeom prst="line">
            <a:avLst/>
          </a:prstGeom>
          <a:noFill/>
          <a:ln w="12700">
            <a:solidFill>
              <a:srgbClr val="80808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Oval 5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264005" y="2131205"/>
            <a:ext cx="292264" cy="281954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wrap="none" lIns="90000" tIns="90000" rIns="72000" bIns="9000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en-US" sz="10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Line 98" descr="© INSCALE GmbH, 26.05.2010&#10;http://www.presentationload.com/"/>
          <p:cNvSpPr>
            <a:spLocks noChangeShapeType="1"/>
          </p:cNvSpPr>
          <p:nvPr/>
        </p:nvSpPr>
        <p:spPr bwMode="gray">
          <a:xfrm flipH="1">
            <a:off x="520522" y="2481084"/>
            <a:ext cx="703754" cy="108030"/>
          </a:xfrm>
          <a:prstGeom prst="line">
            <a:avLst/>
          </a:prstGeom>
          <a:noFill/>
          <a:ln w="12700">
            <a:solidFill>
              <a:srgbClr val="80808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" name="Oval 5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237351" y="2484559"/>
            <a:ext cx="292264" cy="292338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wrap="none" lIns="90000" tIns="90000" rIns="72000" bIns="9000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en-US" sz="10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Line 98" descr="© INSCALE GmbH, 26.05.2010&#10;http://www.presentationload.com/"/>
          <p:cNvSpPr>
            <a:spLocks noChangeShapeType="1"/>
          </p:cNvSpPr>
          <p:nvPr/>
        </p:nvSpPr>
        <p:spPr bwMode="gray">
          <a:xfrm flipH="1">
            <a:off x="664820" y="2510883"/>
            <a:ext cx="559455" cy="361753"/>
          </a:xfrm>
          <a:prstGeom prst="line">
            <a:avLst/>
          </a:prstGeom>
          <a:noFill/>
          <a:ln w="12700">
            <a:solidFill>
              <a:srgbClr val="80808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" name="Oval 5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374467" y="2806696"/>
            <a:ext cx="292264" cy="292338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wrap="none" lIns="90000" tIns="90000" rIns="72000" bIns="9000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en-US" sz="10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Oval 5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800347" y="2064341"/>
            <a:ext cx="836128" cy="836340"/>
          </a:xfrm>
          <a:prstGeom prst="ellipse">
            <a:avLst/>
          </a:prstGeom>
          <a:solidFill>
            <a:srgbClr val="C0C0C0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wrap="none" lIns="90000" tIns="90000" rIns="72000" bIns="9000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en-US" sz="2400" b="1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Line 98" descr="© INSCALE GmbH, 26.05.2010&#10;http://www.presentationload.com/"/>
          <p:cNvSpPr>
            <a:spLocks noChangeShapeType="1"/>
          </p:cNvSpPr>
          <p:nvPr/>
        </p:nvSpPr>
        <p:spPr bwMode="gray">
          <a:xfrm flipH="1" flipV="1">
            <a:off x="502837" y="3779759"/>
            <a:ext cx="664816" cy="453979"/>
          </a:xfrm>
          <a:prstGeom prst="line">
            <a:avLst/>
          </a:prstGeom>
          <a:noFill/>
          <a:ln w="12700">
            <a:solidFill>
              <a:srgbClr val="80808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5" name="Oval 5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363457" y="3624942"/>
            <a:ext cx="292264" cy="292338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wrap="none" lIns="90000" tIns="90000" rIns="72000" bIns="9000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en-US" sz="10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Line 98" descr="© INSCALE GmbH, 26.05.2010&#10;http://www.presentationload.com/"/>
          <p:cNvSpPr>
            <a:spLocks noChangeShapeType="1"/>
          </p:cNvSpPr>
          <p:nvPr/>
        </p:nvSpPr>
        <p:spPr bwMode="gray">
          <a:xfrm flipH="1" flipV="1">
            <a:off x="377330" y="4058401"/>
            <a:ext cx="772459" cy="188836"/>
          </a:xfrm>
          <a:prstGeom prst="line">
            <a:avLst/>
          </a:prstGeom>
          <a:noFill/>
          <a:ln w="12700">
            <a:solidFill>
              <a:srgbClr val="80808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Oval 5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228069" y="3912232"/>
            <a:ext cx="292264" cy="292338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wrap="none" lIns="90000" tIns="90000" rIns="72000" bIns="9000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en-US" sz="10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Line 98" descr="© INSCALE GmbH, 26.05.2010&#10;http://www.presentationload.com/"/>
          <p:cNvSpPr>
            <a:spLocks noChangeShapeType="1"/>
          </p:cNvSpPr>
          <p:nvPr/>
        </p:nvSpPr>
        <p:spPr bwMode="gray">
          <a:xfrm flipH="1">
            <a:off x="363455" y="4282843"/>
            <a:ext cx="798651" cy="83367"/>
          </a:xfrm>
          <a:prstGeom prst="line">
            <a:avLst/>
          </a:prstGeom>
          <a:noFill/>
          <a:ln w="12700">
            <a:solidFill>
              <a:srgbClr val="80808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Oval 5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208555" y="4233717"/>
            <a:ext cx="292264" cy="281954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wrap="none" lIns="90000" tIns="90000" rIns="72000" bIns="9000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en-US" sz="10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Line 98" descr="© INSCALE GmbH, 26.05.2010&#10;http://www.presentationload.com/"/>
          <p:cNvSpPr>
            <a:spLocks noChangeShapeType="1"/>
          </p:cNvSpPr>
          <p:nvPr/>
        </p:nvSpPr>
        <p:spPr bwMode="gray">
          <a:xfrm flipH="1">
            <a:off x="487966" y="4325512"/>
            <a:ext cx="661823" cy="378576"/>
          </a:xfrm>
          <a:prstGeom prst="line">
            <a:avLst/>
          </a:prstGeom>
          <a:noFill/>
          <a:ln w="12700">
            <a:solidFill>
              <a:srgbClr val="80808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1" name="Oval 5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328164" y="4539791"/>
            <a:ext cx="292264" cy="292338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wrap="none" lIns="90000" tIns="90000" rIns="72000" bIns="9000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en-US" sz="10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Line 98" descr="© INSCALE GmbH, 26.05.2010&#10;http://www.presentationload.com/"/>
          <p:cNvSpPr>
            <a:spLocks noChangeShapeType="1"/>
          </p:cNvSpPr>
          <p:nvPr/>
        </p:nvSpPr>
        <p:spPr bwMode="gray">
          <a:xfrm flipH="1">
            <a:off x="689758" y="4296343"/>
            <a:ext cx="483122" cy="606246"/>
          </a:xfrm>
          <a:prstGeom prst="line">
            <a:avLst/>
          </a:prstGeom>
          <a:noFill/>
          <a:ln w="12700">
            <a:solidFill>
              <a:srgbClr val="80808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3" name="Oval 5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546732" y="4789095"/>
            <a:ext cx="292264" cy="292338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wrap="none" lIns="90000" tIns="90000" rIns="72000" bIns="9000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en-US" sz="10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Line 98" descr="© INSCALE GmbH, 26.05.2010&#10;http://www.presentationload.com/"/>
          <p:cNvSpPr>
            <a:spLocks noChangeShapeType="1"/>
          </p:cNvSpPr>
          <p:nvPr/>
        </p:nvSpPr>
        <p:spPr bwMode="gray">
          <a:xfrm flipH="1" flipV="1">
            <a:off x="2932854" y="2122245"/>
            <a:ext cx="836709" cy="113621"/>
          </a:xfrm>
          <a:prstGeom prst="line">
            <a:avLst/>
          </a:prstGeom>
          <a:noFill/>
          <a:ln w="12700">
            <a:solidFill>
              <a:srgbClr val="80808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4" name="Oval 5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2786722" y="1956629"/>
            <a:ext cx="292264" cy="292338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wrap="none" lIns="90000" tIns="90000" rIns="72000" bIns="9000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en-US" sz="10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Line 98" descr="© INSCALE GmbH, 26.05.2010&#10;http://www.presentationload.com/"/>
          <p:cNvSpPr>
            <a:spLocks noChangeShapeType="1"/>
          </p:cNvSpPr>
          <p:nvPr/>
        </p:nvSpPr>
        <p:spPr bwMode="gray">
          <a:xfrm flipH="1" flipV="1">
            <a:off x="3109911" y="1811564"/>
            <a:ext cx="654464" cy="424302"/>
          </a:xfrm>
          <a:prstGeom prst="line">
            <a:avLst/>
          </a:prstGeom>
          <a:noFill/>
          <a:ln w="12700">
            <a:solidFill>
              <a:srgbClr val="80808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6" name="Oval 5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2916398" y="1651655"/>
            <a:ext cx="292264" cy="292338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wrap="none" lIns="90000" tIns="90000" rIns="72000" bIns="9000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en-US" sz="10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Line 98" descr="© INSCALE GmbH, 26.05.2010&#10;http://www.presentationload.com/"/>
          <p:cNvSpPr>
            <a:spLocks noChangeShapeType="1"/>
          </p:cNvSpPr>
          <p:nvPr/>
        </p:nvSpPr>
        <p:spPr bwMode="gray">
          <a:xfrm flipH="1" flipV="1">
            <a:off x="3284331" y="1548636"/>
            <a:ext cx="493909" cy="687229"/>
          </a:xfrm>
          <a:prstGeom prst="line">
            <a:avLst/>
          </a:prstGeom>
          <a:noFill/>
          <a:ln w="12700">
            <a:solidFill>
              <a:srgbClr val="80808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8" name="Oval 5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3144879" y="1411584"/>
            <a:ext cx="292264" cy="281954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wrap="none" lIns="90000" tIns="90000" rIns="72000" bIns="9000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en-US" sz="10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Line 98" descr="© INSCALE GmbH, 26.05.2010&#10;http://www.presentationload.com/"/>
          <p:cNvSpPr>
            <a:spLocks noChangeShapeType="1"/>
          </p:cNvSpPr>
          <p:nvPr/>
        </p:nvSpPr>
        <p:spPr bwMode="gray">
          <a:xfrm flipH="1" flipV="1">
            <a:off x="3591850" y="1405728"/>
            <a:ext cx="210897" cy="823037"/>
          </a:xfrm>
          <a:prstGeom prst="line">
            <a:avLst/>
          </a:prstGeom>
          <a:noFill/>
          <a:ln w="12700">
            <a:solidFill>
              <a:srgbClr val="80808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0" name="Oval 5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3456068" y="1275584"/>
            <a:ext cx="292264" cy="282374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wrap="none" lIns="90000" tIns="90000" rIns="72000" bIns="9000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en-US" sz="10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Line 98" descr="© INSCALE GmbH, 26.05.2010&#10;http://www.presentationload.com/"/>
          <p:cNvSpPr>
            <a:spLocks noChangeShapeType="1"/>
          </p:cNvSpPr>
          <p:nvPr/>
        </p:nvSpPr>
        <p:spPr bwMode="gray">
          <a:xfrm flipV="1">
            <a:off x="3886196" y="1463439"/>
            <a:ext cx="360864" cy="757549"/>
          </a:xfrm>
          <a:prstGeom prst="line">
            <a:avLst/>
          </a:prstGeom>
          <a:noFill/>
          <a:ln w="12700">
            <a:solidFill>
              <a:srgbClr val="80808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2" name="Line 98" descr="© INSCALE GmbH, 26.05.2010&#10;http://www.presentationload.com/"/>
          <p:cNvSpPr>
            <a:spLocks noChangeShapeType="1"/>
          </p:cNvSpPr>
          <p:nvPr/>
        </p:nvSpPr>
        <p:spPr bwMode="gray">
          <a:xfrm flipV="1">
            <a:off x="3866076" y="1688307"/>
            <a:ext cx="650464" cy="546569"/>
          </a:xfrm>
          <a:prstGeom prst="line">
            <a:avLst/>
          </a:prstGeom>
          <a:noFill/>
          <a:ln w="12700">
            <a:solidFill>
              <a:srgbClr val="80808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3" name="Oval 5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4112157" y="1298624"/>
            <a:ext cx="292264" cy="292338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wrap="none" lIns="90000" tIns="90000" rIns="72000" bIns="9000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  <a:endParaRPr kumimoji="0" lang="en-US" sz="10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Oval 5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4378589" y="1522476"/>
            <a:ext cx="292264" cy="292338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wrap="none" lIns="90000" tIns="90000" rIns="72000" bIns="9000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  <a:endParaRPr kumimoji="0" lang="en-US" sz="10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Line 98" descr="© INSCALE GmbH, 26.05.2010&#10;http://www.presentationload.com/"/>
          <p:cNvSpPr>
            <a:spLocks noChangeShapeType="1"/>
          </p:cNvSpPr>
          <p:nvPr/>
        </p:nvSpPr>
        <p:spPr bwMode="gray">
          <a:xfrm flipV="1">
            <a:off x="3829095" y="1390699"/>
            <a:ext cx="103658" cy="824399"/>
          </a:xfrm>
          <a:prstGeom prst="line">
            <a:avLst/>
          </a:prstGeom>
          <a:noFill/>
          <a:ln w="12700">
            <a:solidFill>
              <a:srgbClr val="80808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3" name="Oval 5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3801081" y="1230138"/>
            <a:ext cx="292264" cy="292338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wrap="none" lIns="90000" tIns="90000" rIns="72000" bIns="9000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en-US" sz="10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Line 98" descr="© INSCALE GmbH, 26.05.2010&#10;http://www.presentationload.com/"/>
          <p:cNvSpPr>
            <a:spLocks noChangeShapeType="1"/>
          </p:cNvSpPr>
          <p:nvPr/>
        </p:nvSpPr>
        <p:spPr bwMode="gray">
          <a:xfrm flipH="1">
            <a:off x="3164633" y="4248283"/>
            <a:ext cx="821009" cy="79567"/>
          </a:xfrm>
          <a:prstGeom prst="line">
            <a:avLst/>
          </a:prstGeom>
          <a:noFill/>
          <a:ln w="12700">
            <a:solidFill>
              <a:srgbClr val="80808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6" name="Oval 5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3024011" y="4167377"/>
            <a:ext cx="292264" cy="292338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wrap="none" lIns="90000" tIns="90000" rIns="72000" bIns="9000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en-US" sz="10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Line 98" descr="© INSCALE GmbH, 26.05.2010&#10;http://www.presentationload.com/"/>
          <p:cNvSpPr>
            <a:spLocks noChangeShapeType="1"/>
          </p:cNvSpPr>
          <p:nvPr/>
        </p:nvSpPr>
        <p:spPr bwMode="gray">
          <a:xfrm flipH="1">
            <a:off x="3217505" y="4266681"/>
            <a:ext cx="774601" cy="373105"/>
          </a:xfrm>
          <a:prstGeom prst="line">
            <a:avLst/>
          </a:prstGeom>
          <a:noFill/>
          <a:ln w="12700">
            <a:solidFill>
              <a:srgbClr val="80808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8" name="Oval 5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3068245" y="4470757"/>
            <a:ext cx="292264" cy="292338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wrap="none" lIns="90000" tIns="90000" rIns="72000" bIns="9000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en-US" sz="10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Line 98" descr="© INSCALE GmbH, 26.05.2010&#10;http://www.presentationload.com/"/>
          <p:cNvSpPr>
            <a:spLocks noChangeShapeType="1"/>
          </p:cNvSpPr>
          <p:nvPr/>
        </p:nvSpPr>
        <p:spPr bwMode="gray">
          <a:xfrm flipH="1">
            <a:off x="3402855" y="4283414"/>
            <a:ext cx="589249" cy="580197"/>
          </a:xfrm>
          <a:prstGeom prst="line">
            <a:avLst/>
          </a:prstGeom>
          <a:noFill/>
          <a:ln w="12700">
            <a:solidFill>
              <a:srgbClr val="80808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0" name="Oval 5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3251215" y="4722606"/>
            <a:ext cx="292264" cy="281954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wrap="none" lIns="90000" tIns="90000" rIns="72000" bIns="9000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en-US" sz="10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Line 98" descr="© INSCALE GmbH, 26.05.2010&#10;http://www.presentationload.com/"/>
          <p:cNvSpPr>
            <a:spLocks noChangeShapeType="1"/>
          </p:cNvSpPr>
          <p:nvPr/>
        </p:nvSpPr>
        <p:spPr bwMode="gray">
          <a:xfrm flipH="1">
            <a:off x="3664891" y="4283414"/>
            <a:ext cx="305394" cy="739812"/>
          </a:xfrm>
          <a:prstGeom prst="line">
            <a:avLst/>
          </a:prstGeom>
          <a:noFill/>
          <a:ln w="12700">
            <a:solidFill>
              <a:srgbClr val="80808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2" name="Oval 5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3513250" y="4889011"/>
            <a:ext cx="292264" cy="292338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wrap="none" lIns="90000" tIns="90000" rIns="72000" bIns="9000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en-US" sz="10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Line 98" descr="© INSCALE GmbH, 26.05.2010&#10;http://www.presentationload.com/"/>
          <p:cNvSpPr>
            <a:spLocks noChangeShapeType="1"/>
          </p:cNvSpPr>
          <p:nvPr/>
        </p:nvSpPr>
        <p:spPr bwMode="gray">
          <a:xfrm flipH="1">
            <a:off x="3971605" y="4266681"/>
            <a:ext cx="26964" cy="782194"/>
          </a:xfrm>
          <a:prstGeom prst="line">
            <a:avLst/>
          </a:prstGeom>
          <a:noFill/>
          <a:ln w="12700">
            <a:solidFill>
              <a:srgbClr val="80808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4" name="Oval 5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3828579" y="4935381"/>
            <a:ext cx="292264" cy="292338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wrap="none" lIns="90000" tIns="90000" rIns="72000" bIns="9000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en-US" sz="10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Line 98" descr="© INSCALE GmbH, 26.05.2010&#10;http://www.presentationload.com/"/>
          <p:cNvSpPr>
            <a:spLocks noChangeShapeType="1"/>
          </p:cNvSpPr>
          <p:nvPr/>
        </p:nvSpPr>
        <p:spPr bwMode="gray">
          <a:xfrm>
            <a:off x="4004983" y="4248283"/>
            <a:ext cx="309328" cy="752688"/>
          </a:xfrm>
          <a:prstGeom prst="line">
            <a:avLst/>
          </a:prstGeom>
          <a:noFill/>
          <a:ln w="12700">
            <a:solidFill>
              <a:srgbClr val="80808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6" name="Oval 5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4155541" y="4864262"/>
            <a:ext cx="292264" cy="292338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wrap="none" lIns="90000" tIns="90000" rIns="72000" bIns="9000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  <a:endParaRPr kumimoji="0" lang="en-US" sz="10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Line 98" descr="© INSCALE GmbH, 26.05.2010&#10;http://www.presentationload.com/"/>
          <p:cNvSpPr>
            <a:spLocks noChangeShapeType="1"/>
          </p:cNvSpPr>
          <p:nvPr/>
        </p:nvSpPr>
        <p:spPr bwMode="gray">
          <a:xfrm>
            <a:off x="4017910" y="4248283"/>
            <a:ext cx="551520" cy="628263"/>
          </a:xfrm>
          <a:prstGeom prst="line">
            <a:avLst/>
          </a:prstGeom>
          <a:noFill/>
          <a:ln w="12700">
            <a:solidFill>
              <a:srgbClr val="80808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8" name="Oval 5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4431479" y="4716878"/>
            <a:ext cx="292264" cy="292338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wrap="none" lIns="90000" tIns="90000" rIns="72000" bIns="9000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  <a:endParaRPr kumimoji="0" lang="en-US" sz="10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Line 98" descr="© INSCALE GmbH, 26.05.2010&#10;http://www.presentationload.com/"/>
          <p:cNvSpPr>
            <a:spLocks noChangeShapeType="1"/>
          </p:cNvSpPr>
          <p:nvPr/>
        </p:nvSpPr>
        <p:spPr bwMode="gray">
          <a:xfrm>
            <a:off x="4017910" y="4248283"/>
            <a:ext cx="745284" cy="376146"/>
          </a:xfrm>
          <a:prstGeom prst="line">
            <a:avLst/>
          </a:prstGeom>
          <a:noFill/>
          <a:ln w="12700">
            <a:solidFill>
              <a:srgbClr val="80808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0" name="Oval 5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4649039" y="4504711"/>
            <a:ext cx="268346" cy="255977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wrap="none" lIns="90000" tIns="90000" rIns="72000" bIns="9000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  <a:endParaRPr kumimoji="0" lang="en-US" sz="10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2067012" y="5483305"/>
            <a:ext cx="1099660" cy="584775"/>
          </a:xfrm>
          <a:prstGeom prst="rect">
            <a:avLst/>
          </a:prstGeom>
          <a:noFill/>
        </p:spPr>
        <p:txBody>
          <a:bodyPr wrap="none" lIns="0" tIns="36576" rIns="0" bIns="0" rtlCol="0">
            <a:spAutoFit/>
          </a:bodyPr>
          <a:lstStyle/>
          <a:p>
            <a:pPr algn="ctr">
              <a:lnSpc>
                <a:spcPct val="85000"/>
              </a:lnSpc>
              <a:spcAft>
                <a:spcPts val="600"/>
              </a:spcAft>
              <a:buClr>
                <a:schemeClr val="accent2"/>
              </a:buClr>
              <a:buSzPct val="70000"/>
            </a:pPr>
            <a:r>
              <a:rPr lang="en-US" b="1" dirty="0" smtClean="0">
                <a:solidFill>
                  <a:schemeClr val="bg1"/>
                </a:solidFill>
              </a:rPr>
              <a:t>4</a:t>
            </a:r>
            <a:r>
              <a:rPr lang="ru-RU" b="1" dirty="0" smtClean="0">
                <a:solidFill>
                  <a:schemeClr val="bg1"/>
                </a:solidFill>
              </a:rPr>
              <a:t> проект</a:t>
            </a:r>
            <a:r>
              <a:rPr lang="ru-RU" b="1" dirty="0">
                <a:solidFill>
                  <a:schemeClr val="bg1"/>
                </a:solidFill>
              </a:rPr>
              <a:t>а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>
              <a:lnSpc>
                <a:spcPct val="85000"/>
              </a:lnSpc>
              <a:spcAft>
                <a:spcPts val="600"/>
              </a:spcAft>
              <a:buClr>
                <a:schemeClr val="accent2"/>
              </a:buClr>
              <a:buSzPct val="70000"/>
            </a:pPr>
            <a:r>
              <a:rPr lang="ru-RU" b="1" dirty="0" smtClean="0">
                <a:solidFill>
                  <a:schemeClr val="bg1"/>
                </a:solidFill>
              </a:rPr>
              <a:t>26 задач</a:t>
            </a:r>
            <a:endParaRPr lang="en-US" b="1" dirty="0" err="1" smtClean="0">
              <a:solidFill>
                <a:schemeClr val="bg1"/>
              </a:solidFill>
            </a:endParaRPr>
          </a:p>
        </p:txBody>
      </p:sp>
      <p:sp>
        <p:nvSpPr>
          <p:cNvPr id="61" name="Oval 5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773569" y="3843627"/>
            <a:ext cx="836128" cy="836340"/>
          </a:xfrm>
          <a:prstGeom prst="ellipse">
            <a:avLst/>
          </a:prstGeom>
          <a:solidFill>
            <a:srgbClr val="C0C0C0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wrap="none" lIns="90000" tIns="90000" rIns="72000" bIns="9000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en-US" sz="2400" b="1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Oval 5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3392006" y="1837213"/>
            <a:ext cx="836128" cy="836340"/>
          </a:xfrm>
          <a:prstGeom prst="ellipse">
            <a:avLst/>
          </a:prstGeom>
          <a:solidFill>
            <a:srgbClr val="C0C0C0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wrap="none" lIns="90000" tIns="90000" rIns="72000" bIns="9000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en-US" sz="2400" b="1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Oval 5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3574403" y="3839273"/>
            <a:ext cx="836128" cy="836340"/>
          </a:xfrm>
          <a:prstGeom prst="ellipse">
            <a:avLst/>
          </a:prstGeom>
          <a:solidFill>
            <a:srgbClr val="C0C0C0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wrap="none" lIns="90000" tIns="90000" rIns="72000" bIns="9000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en-US" sz="2400" b="1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870170" y="2785713"/>
            <a:ext cx="1466572" cy="1345203"/>
            <a:chOff x="1778730" y="2572353"/>
            <a:chExt cx="1466572" cy="1345203"/>
          </a:xfrm>
        </p:grpSpPr>
        <p:sp>
          <p:nvSpPr>
            <p:cNvPr id="18" name="Oval 5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1834894" y="2572353"/>
              <a:ext cx="1324329" cy="1345203"/>
            </a:xfrm>
            <a:prstGeom prst="ellipse">
              <a:avLst/>
            </a:prstGeom>
            <a:solidFill>
              <a:srgbClr val="FFE600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square" lIns="0" tIns="90000" rIns="0" bIns="90000" anchor="ctr"/>
            <a:lstStyle/>
            <a:p>
              <a:pPr lvl="0" algn="ctr" eaLnBrk="0" hangingPunct="0">
                <a:defRPr/>
              </a:pPr>
              <a:endParaRPr kumimoji="0" lang="en-US" sz="1400" b="1" i="0" u="none" strike="noStrike" kern="0" cap="none" spc="0" normalizeH="0" baseline="0" noProof="1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778730" y="3013992"/>
              <a:ext cx="146657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hangingPunct="0">
                <a:defRPr/>
              </a:pPr>
              <a:r>
                <a:rPr lang="ru-RU" sz="1500" b="1" kern="0" noProof="1"/>
                <a:t>Архитектура </a:t>
              </a:r>
            </a:p>
            <a:p>
              <a:pPr lvl="0" algn="ctr" eaLnBrk="0" hangingPunct="0">
                <a:defRPr/>
              </a:pPr>
              <a:r>
                <a:rPr lang="ru-RU" sz="1500" b="1" kern="0" noProof="1"/>
                <a:t>ВС РК</a:t>
              </a:r>
              <a:endParaRPr lang="en-US" sz="1500" b="1" kern="0" noProof="1"/>
            </a:p>
          </p:txBody>
        </p:sp>
      </p:grpSp>
      <p:sp>
        <p:nvSpPr>
          <p:cNvPr id="24" name="Rechteck 60"/>
          <p:cNvSpPr/>
          <p:nvPr/>
        </p:nvSpPr>
        <p:spPr bwMode="gray">
          <a:xfrm>
            <a:off x="5504772" y="3334887"/>
            <a:ext cx="6081861" cy="1370971"/>
          </a:xfrm>
          <a:prstGeom prst="rect">
            <a:avLst/>
          </a:prstGeom>
          <a:ln>
            <a:noFill/>
          </a:ln>
        </p:spPr>
        <p:txBody>
          <a:bodyPr wrap="square" numCol="2">
            <a:noAutofit/>
          </a:bodyPr>
          <a:lstStyle/>
          <a:p>
            <a:pPr lvl="0">
              <a:lnSpc>
                <a:spcPct val="95000"/>
              </a:lnSpc>
              <a:spcAft>
                <a:spcPts val="300"/>
              </a:spcAft>
              <a:defRPr/>
            </a:pPr>
            <a:r>
              <a:rPr lang="ru-RU" sz="900" b="1" kern="0" dirty="0"/>
              <a:t>«е-СОТ для населения»</a:t>
            </a:r>
          </a:p>
          <a:p>
            <a:pPr marL="176213" indent="-176213">
              <a:lnSpc>
                <a:spcPct val="95000"/>
              </a:lnSpc>
              <a:buFont typeface="+mj-lt"/>
              <a:buAutoNum type="arabicPeriod"/>
              <a:tabLst>
                <a:tab pos="176213" algn="l"/>
              </a:tabLst>
              <a:defRPr/>
            </a:pPr>
            <a:r>
              <a:rPr lang="ru-RU" sz="800" dirty="0"/>
              <a:t>Единый портал судебных </a:t>
            </a:r>
            <a:r>
              <a:rPr lang="ru-RU" sz="800" dirty="0" smtClean="0"/>
              <a:t>органов</a:t>
            </a:r>
          </a:p>
          <a:p>
            <a:pPr marL="273050" indent="-185738">
              <a:lnSpc>
                <a:spcPct val="95000"/>
              </a:lnSpc>
              <a:buFont typeface="EYInterstate" panose="02000503020000020004" pitchFamily="2" charset="0"/>
              <a:buChar char="−"/>
              <a:tabLst>
                <a:tab pos="176213" algn="l"/>
              </a:tabLst>
              <a:defRPr/>
            </a:pPr>
            <a:r>
              <a:rPr lang="ru-RU" sz="800" kern="0" dirty="0" smtClean="0"/>
              <a:t>«Сервис </a:t>
            </a:r>
            <a:r>
              <a:rPr lang="ru-RU" sz="800" kern="0" dirty="0"/>
              <a:t>проверки легитимности судебных </a:t>
            </a:r>
            <a:r>
              <a:rPr lang="ru-RU" sz="800" kern="0" dirty="0" smtClean="0"/>
              <a:t>актов»</a:t>
            </a:r>
            <a:endParaRPr lang="ru-RU" sz="800" kern="0" dirty="0"/>
          </a:p>
          <a:p>
            <a:pPr marL="273050" indent="-185738">
              <a:lnSpc>
                <a:spcPct val="95000"/>
              </a:lnSpc>
              <a:buFont typeface="EYInterstate" panose="02000503020000020004" pitchFamily="2" charset="0"/>
              <a:buChar char="−"/>
              <a:tabLst>
                <a:tab pos="176213" algn="l"/>
              </a:tabLst>
              <a:defRPr/>
            </a:pPr>
            <a:r>
              <a:rPr lang="ru-RU" sz="800" dirty="0"/>
              <a:t>Реализация подачи исковых заявлений в виде структурированного набора данных</a:t>
            </a:r>
            <a:endParaRPr lang="ru-RU" sz="800" kern="0" dirty="0" smtClean="0"/>
          </a:p>
          <a:p>
            <a:pPr marL="273050" indent="-185738">
              <a:lnSpc>
                <a:spcPct val="95000"/>
              </a:lnSpc>
              <a:buFont typeface="EYInterstate" panose="02000503020000020004" pitchFamily="2" charset="0"/>
              <a:buChar char="−"/>
              <a:tabLst>
                <a:tab pos="176213" algn="l"/>
              </a:tabLst>
              <a:defRPr/>
            </a:pPr>
            <a:r>
              <a:rPr lang="ru-RU" sz="800" dirty="0" smtClean="0"/>
              <a:t>«</a:t>
            </a:r>
            <a:r>
              <a:rPr lang="ru-RU" sz="800" dirty="0"/>
              <a:t>Онлайн - трансляция судебных заседаний»</a:t>
            </a:r>
            <a:endParaRPr lang="en-US" sz="800" dirty="0"/>
          </a:p>
          <a:p>
            <a:pPr marL="273050" indent="-185738">
              <a:lnSpc>
                <a:spcPct val="95000"/>
              </a:lnSpc>
              <a:buFont typeface="EYInterstate" panose="02000503020000020004" pitchFamily="2" charset="0"/>
              <a:buChar char="−"/>
              <a:tabLst>
                <a:tab pos="176213" algn="l"/>
              </a:tabLst>
              <a:defRPr/>
            </a:pPr>
            <a:r>
              <a:rPr lang="ru-RU" sz="800" kern="0" dirty="0"/>
              <a:t>Публикация статистической информации о деятельности ВС </a:t>
            </a:r>
            <a:r>
              <a:rPr lang="ru-RU" sz="800" kern="0" dirty="0" smtClean="0"/>
              <a:t>РК</a:t>
            </a:r>
            <a:endParaRPr lang="ru-RU" sz="800" kern="0" dirty="0"/>
          </a:p>
          <a:p>
            <a:pPr marL="273050" indent="-185738">
              <a:lnSpc>
                <a:spcPct val="95000"/>
              </a:lnSpc>
              <a:buFont typeface="EYInterstate" panose="02000503020000020004" pitchFamily="2" charset="0"/>
              <a:buChar char="−"/>
              <a:tabLst>
                <a:tab pos="176213" algn="l"/>
              </a:tabLst>
              <a:defRPr/>
            </a:pPr>
            <a:r>
              <a:rPr lang="ru-RU" sz="800" kern="0" dirty="0"/>
              <a:t>Упрощение интерфейса </a:t>
            </a:r>
            <a:r>
              <a:rPr lang="ru-RU" sz="800" kern="0" dirty="0" smtClean="0"/>
              <a:t>сервиса </a:t>
            </a:r>
            <a:r>
              <a:rPr lang="ru-RU" sz="800" kern="0" dirty="0"/>
              <a:t>«</a:t>
            </a:r>
            <a:r>
              <a:rPr lang="ru-RU" sz="800" kern="0" dirty="0" smtClean="0"/>
              <a:t>Судебный кабинет»</a:t>
            </a:r>
            <a:endParaRPr lang="ru-RU" sz="800" kern="0" dirty="0"/>
          </a:p>
          <a:p>
            <a:pPr marL="273050" indent="-185738">
              <a:lnSpc>
                <a:spcPct val="95000"/>
              </a:lnSpc>
              <a:buFont typeface="EYInterstate" panose="02000503020000020004" pitchFamily="2" charset="0"/>
              <a:buChar char="−"/>
              <a:tabLst>
                <a:tab pos="176213" algn="l"/>
              </a:tabLst>
              <a:defRPr/>
            </a:pPr>
            <a:r>
              <a:rPr lang="ru-RU" sz="800" dirty="0"/>
              <a:t>«Он-</a:t>
            </a:r>
            <a:r>
              <a:rPr lang="ru-RU" sz="800" dirty="0" err="1"/>
              <a:t>лайн</a:t>
            </a:r>
            <a:r>
              <a:rPr lang="ru-RU" sz="800" dirty="0"/>
              <a:t> прения</a:t>
            </a:r>
            <a:r>
              <a:rPr lang="ru-RU" sz="800" dirty="0" smtClean="0"/>
              <a:t>»</a:t>
            </a:r>
          </a:p>
          <a:p>
            <a:pPr marL="273050" indent="-185738">
              <a:lnSpc>
                <a:spcPct val="95000"/>
              </a:lnSpc>
              <a:buFont typeface="EYInterstate" panose="02000503020000020004" pitchFamily="2" charset="0"/>
              <a:buChar char="−"/>
              <a:tabLst>
                <a:tab pos="176213" algn="l"/>
              </a:tabLst>
              <a:defRPr/>
            </a:pPr>
            <a:r>
              <a:rPr lang="ru-RU" sz="800" kern="0" dirty="0" smtClean="0"/>
              <a:t>Сервис </a:t>
            </a:r>
            <a:r>
              <a:rPr lang="ru-RU" sz="800" kern="0" dirty="0"/>
              <a:t>по проверке о наличии судебных дел и </a:t>
            </a:r>
            <a:r>
              <a:rPr lang="ru-RU" sz="800" kern="0" dirty="0" smtClean="0"/>
              <a:t>материалов</a:t>
            </a:r>
          </a:p>
          <a:p>
            <a:pPr marL="273050" indent="-185738">
              <a:lnSpc>
                <a:spcPct val="95000"/>
              </a:lnSpc>
              <a:buFont typeface="EYInterstate" panose="02000503020000020004" pitchFamily="2" charset="0"/>
              <a:buChar char="−"/>
              <a:tabLst>
                <a:tab pos="176213" algn="l"/>
              </a:tabLst>
              <a:defRPr/>
            </a:pPr>
            <a:r>
              <a:rPr lang="ru-RU" sz="800" kern="0" dirty="0" smtClean="0"/>
              <a:t>«</a:t>
            </a:r>
            <a:r>
              <a:rPr lang="ru-RU" sz="800" kern="0" dirty="0"/>
              <a:t>суд-</a:t>
            </a:r>
            <a:r>
              <a:rPr lang="en-US" sz="800" kern="0" dirty="0"/>
              <a:t>GIS»</a:t>
            </a:r>
          </a:p>
          <a:p>
            <a:pPr marL="273050" indent="-185738">
              <a:lnSpc>
                <a:spcPct val="95000"/>
              </a:lnSpc>
              <a:buFont typeface="EYInterstate" panose="02000503020000020004" pitchFamily="2" charset="0"/>
              <a:buChar char="−"/>
              <a:tabLst>
                <a:tab pos="176213" algn="l"/>
              </a:tabLst>
              <a:defRPr/>
            </a:pPr>
            <a:r>
              <a:rPr lang="ru-RU" sz="800" dirty="0"/>
              <a:t>Деперсонализация судебных актов</a:t>
            </a:r>
            <a:endParaRPr lang="ru-RU" sz="800" kern="0" dirty="0"/>
          </a:p>
          <a:p>
            <a:pPr>
              <a:lnSpc>
                <a:spcPct val="95000"/>
              </a:lnSpc>
              <a:tabLst>
                <a:tab pos="176213" algn="l"/>
              </a:tabLst>
              <a:defRPr/>
            </a:pPr>
            <a:r>
              <a:rPr lang="ru-RU" sz="800" kern="0" dirty="0" smtClean="0"/>
              <a:t>2. «Прогноз </a:t>
            </a:r>
            <a:r>
              <a:rPr lang="ru-RU" sz="800" kern="0" dirty="0"/>
              <a:t>исхода дела»</a:t>
            </a:r>
          </a:p>
          <a:p>
            <a:pPr>
              <a:lnSpc>
                <a:spcPct val="95000"/>
              </a:lnSpc>
              <a:tabLst>
                <a:tab pos="176213" algn="l"/>
              </a:tabLst>
              <a:defRPr/>
            </a:pPr>
            <a:r>
              <a:rPr lang="ru-RU" sz="800" kern="0" dirty="0" smtClean="0"/>
              <a:t>3</a:t>
            </a:r>
            <a:r>
              <a:rPr lang="ru-RU" sz="800" kern="0" dirty="0"/>
              <a:t>. Поисковый справочно-аналитический сервис </a:t>
            </a:r>
            <a:r>
              <a:rPr lang="ru-RU" sz="800" kern="0" dirty="0" smtClean="0"/>
              <a:t>«</a:t>
            </a:r>
            <a:r>
              <a:rPr lang="ru-RU" sz="800" dirty="0"/>
              <a:t>e-</a:t>
            </a:r>
            <a:r>
              <a:rPr lang="ru-RU" sz="800" dirty="0" err="1"/>
              <a:t>Discovery</a:t>
            </a:r>
            <a:r>
              <a:rPr lang="ru-RU" sz="800" kern="0" dirty="0" smtClean="0"/>
              <a:t>»</a:t>
            </a:r>
          </a:p>
          <a:p>
            <a:pPr>
              <a:lnSpc>
                <a:spcPct val="95000"/>
              </a:lnSpc>
              <a:tabLst>
                <a:tab pos="176213" algn="l"/>
              </a:tabLst>
              <a:defRPr/>
            </a:pPr>
            <a:r>
              <a:rPr lang="ru-RU" sz="800" kern="0" dirty="0" smtClean="0"/>
              <a:t>4. </a:t>
            </a:r>
            <a:r>
              <a:rPr lang="ru-RU" sz="800" dirty="0"/>
              <a:t>Модернизированный </a:t>
            </a:r>
            <a:r>
              <a:rPr lang="ru-RU" sz="800" dirty="0" err="1"/>
              <a:t>колл</a:t>
            </a:r>
            <a:r>
              <a:rPr lang="ru-RU" sz="800" dirty="0"/>
              <a:t>-центр ВС </a:t>
            </a:r>
            <a:r>
              <a:rPr lang="ru-RU" sz="800" dirty="0" smtClean="0"/>
              <a:t>РК</a:t>
            </a:r>
          </a:p>
          <a:p>
            <a:pPr>
              <a:lnSpc>
                <a:spcPct val="95000"/>
              </a:lnSpc>
              <a:tabLst>
                <a:tab pos="176213" algn="l"/>
              </a:tabLst>
              <a:defRPr/>
            </a:pPr>
            <a:r>
              <a:rPr lang="ru-RU" sz="800" kern="0" dirty="0" smtClean="0"/>
              <a:t>5. </a:t>
            </a:r>
            <a:r>
              <a:rPr lang="ru-RU" sz="800" dirty="0"/>
              <a:t>«e-Уведомление</a:t>
            </a:r>
            <a:r>
              <a:rPr lang="ru-RU" sz="800" dirty="0" smtClean="0"/>
              <a:t>»</a:t>
            </a:r>
          </a:p>
          <a:p>
            <a:pPr>
              <a:lnSpc>
                <a:spcPct val="95000"/>
              </a:lnSpc>
              <a:tabLst>
                <a:tab pos="176213" algn="l"/>
              </a:tabLst>
              <a:defRPr/>
            </a:pPr>
            <a:r>
              <a:rPr lang="ru-RU" sz="800" kern="0" dirty="0" smtClean="0"/>
              <a:t>6. </a:t>
            </a:r>
            <a:r>
              <a:rPr lang="ru-RU" sz="800" dirty="0"/>
              <a:t>PR-кампания об ИТ – </a:t>
            </a:r>
            <a:r>
              <a:rPr lang="ru-RU" sz="800" dirty="0" smtClean="0"/>
              <a:t>услугах</a:t>
            </a:r>
          </a:p>
          <a:p>
            <a:pPr>
              <a:lnSpc>
                <a:spcPct val="95000"/>
              </a:lnSpc>
              <a:tabLst>
                <a:tab pos="176213" algn="l"/>
              </a:tabLst>
              <a:defRPr/>
            </a:pPr>
            <a:r>
              <a:rPr lang="ru-RU" sz="800" dirty="0" smtClean="0"/>
              <a:t>7. «е-Медиатор»</a:t>
            </a:r>
            <a:endParaRPr lang="ru-RU" sz="800" kern="0" dirty="0" smtClean="0"/>
          </a:p>
        </p:txBody>
      </p:sp>
    </p:spTree>
    <p:extLst>
      <p:ext uri="{BB962C8B-B14F-4D97-AF65-F5344CB8AC3E}">
        <p14:creationId xmlns:p14="http://schemas.microsoft.com/office/powerpoint/2010/main" val="353899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Электронный зал судебных </a:t>
            </a:r>
            <a:r>
              <a:rPr lang="ru-RU" dirty="0" smtClean="0"/>
              <a:t>заседаний</a:t>
            </a:r>
            <a:endParaRPr lang="ru-RU" dirty="0"/>
          </a:p>
        </p:txBody>
      </p:sp>
      <p:grpSp>
        <p:nvGrpSpPr>
          <p:cNvPr id="9" name="Group 8"/>
          <p:cNvGrpSpPr/>
          <p:nvPr/>
        </p:nvGrpSpPr>
        <p:grpSpPr>
          <a:xfrm>
            <a:off x="5676811" y="1136506"/>
            <a:ext cx="3710301" cy="2324075"/>
            <a:chOff x="6281571" y="2369825"/>
            <a:chExt cx="5305063" cy="3388908"/>
          </a:xfrm>
        </p:grpSpPr>
        <p:pic>
          <p:nvPicPr>
            <p:cNvPr id="10" name="Picture 9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20" r="5775" b="8800"/>
            <a:stretch/>
          </p:blipFill>
          <p:spPr bwMode="auto">
            <a:xfrm>
              <a:off x="6281571" y="2369825"/>
              <a:ext cx="5305063" cy="338890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2" descr="Картинки по запросу wifi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5631" y="4975867"/>
              <a:ext cx="669443" cy="527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2177503" y="5225686"/>
            <a:ext cx="4431641" cy="999268"/>
          </a:xfrm>
          <a:prstGeom prst="rect">
            <a:avLst/>
          </a:prstGeom>
          <a:solidFill>
            <a:srgbClr val="FFE6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285750" indent="-285750">
              <a:lnSpc>
                <a:spcPts val="1400"/>
              </a:lnSpc>
              <a:buFont typeface="Wingdings" panose="05000000000000000000" pitchFamily="2" charset="2"/>
              <a:buChar char="§"/>
            </a:pPr>
            <a:r>
              <a:rPr lang="ru-RU" sz="1200" dirty="0"/>
              <a:t>Создание условий для </a:t>
            </a:r>
            <a:r>
              <a:rPr lang="ru-RU" sz="1200" b="1" dirty="0">
                <a:solidFill>
                  <a:schemeClr val="tx1"/>
                </a:solidFill>
              </a:rPr>
              <a:t>безбумажного ведения судебных дел</a:t>
            </a:r>
          </a:p>
          <a:p>
            <a:pPr marL="285750" indent="-285750">
              <a:lnSpc>
                <a:spcPts val="1400"/>
              </a:lnSpc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chemeClr val="tx1"/>
                </a:solidFill>
              </a:rPr>
              <a:t>Сокращение сроков </a:t>
            </a:r>
            <a:r>
              <a:rPr lang="ru-RU" sz="1200" dirty="0" smtClean="0"/>
              <a:t>проведения </a:t>
            </a:r>
            <a:r>
              <a:rPr lang="ru-RU" sz="1200" dirty="0"/>
              <a:t>судебных </a:t>
            </a:r>
            <a:r>
              <a:rPr lang="ru-RU" sz="1200" dirty="0" smtClean="0"/>
              <a:t>заседаний</a:t>
            </a:r>
          </a:p>
          <a:p>
            <a:pPr marL="285750" indent="-285750">
              <a:lnSpc>
                <a:spcPts val="1400"/>
              </a:lnSpc>
              <a:buFont typeface="Wingdings" panose="05000000000000000000" pitchFamily="2" charset="2"/>
              <a:buChar char="§"/>
            </a:pPr>
            <a:r>
              <a:rPr lang="ru-RU" sz="1200" dirty="0" smtClean="0"/>
              <a:t>Повышение эффективности секретарей судебных заседаний</a:t>
            </a:r>
            <a:endParaRPr lang="en-US" sz="12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609601" y="5322138"/>
            <a:ext cx="1646017" cy="814538"/>
            <a:chOff x="609601" y="5152723"/>
            <a:chExt cx="1646017" cy="814538"/>
          </a:xfrm>
        </p:grpSpPr>
        <p:sp>
          <p:nvSpPr>
            <p:cNvPr id="23" name="Isosceles Triangle 22"/>
            <p:cNvSpPr/>
            <p:nvPr/>
          </p:nvSpPr>
          <p:spPr>
            <a:xfrm rot="5400000" flipH="1">
              <a:off x="1687807" y="5399449"/>
              <a:ext cx="814538" cy="321085"/>
            </a:xfrm>
            <a:prstGeom prst="triangle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09601" y="5298380"/>
              <a:ext cx="1400241" cy="52322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ru-RU" sz="1400" dirty="0" smtClean="0">
                  <a:solidFill>
                    <a:srgbClr val="646464"/>
                  </a:solidFill>
                  <a:cs typeface="Arial" charset="0"/>
                </a:rPr>
                <a:t>Эффект от реализации</a:t>
              </a:r>
              <a:endParaRPr lang="en-US" sz="1400" dirty="0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6776806" y="5225685"/>
            <a:ext cx="4805595" cy="999269"/>
          </a:xfrm>
          <a:prstGeom prst="rect">
            <a:avLst/>
          </a:prstGeom>
          <a:solidFill>
            <a:srgbClr val="FFE6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285750" indent="-28575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200" b="1" dirty="0" smtClean="0">
                <a:solidFill>
                  <a:schemeClr val="tx1"/>
                </a:solidFill>
              </a:rPr>
              <a:t>Сокращение количество </a:t>
            </a:r>
            <a:r>
              <a:rPr lang="ru-RU" sz="1200" b="1" dirty="0">
                <a:solidFill>
                  <a:schemeClr val="tx1"/>
                </a:solidFill>
              </a:rPr>
              <a:t>потерянного времени </a:t>
            </a:r>
            <a:r>
              <a:rPr lang="ru-RU" sz="1200" dirty="0"/>
              <a:t>работающего </a:t>
            </a:r>
            <a:r>
              <a:rPr lang="ru-RU" sz="1200" dirty="0" smtClean="0"/>
              <a:t>населения </a:t>
            </a:r>
            <a:r>
              <a:rPr lang="ru-RU" sz="1200" b="1" dirty="0">
                <a:solidFill>
                  <a:schemeClr val="tx1"/>
                </a:solidFill>
              </a:rPr>
              <a:t>до 964 391 часов</a:t>
            </a:r>
          </a:p>
          <a:p>
            <a:pPr marL="285750" indent="-28575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chemeClr val="tx1"/>
                </a:solidFill>
              </a:rPr>
              <a:t>Сохранение около 932 000 000 </a:t>
            </a:r>
            <a:r>
              <a:rPr lang="ru-RU" sz="1200" dirty="0"/>
              <a:t>(девятисот тридцати двух миллионов) тенге </a:t>
            </a:r>
            <a:r>
              <a:rPr lang="ru-RU" sz="1200" dirty="0" smtClean="0"/>
              <a:t>ежегодно за счет экономии времени</a:t>
            </a:r>
            <a:endParaRPr lang="en-US" sz="1200" dirty="0"/>
          </a:p>
        </p:txBody>
      </p:sp>
      <p:sp>
        <p:nvSpPr>
          <p:cNvPr id="26" name="Abgerundetes Rechteck 35"/>
          <p:cNvSpPr/>
          <p:nvPr/>
        </p:nvSpPr>
        <p:spPr bwMode="gray">
          <a:xfrm>
            <a:off x="2177503" y="4956465"/>
            <a:ext cx="1498026" cy="270733"/>
          </a:xfrm>
          <a:prstGeom prst="rect">
            <a:avLst/>
          </a:prstGeom>
          <a:solidFill>
            <a:schemeClr val="accent4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72000" rIns="108000" bIns="72000" anchor="ctr"/>
          <a:lstStyle/>
          <a:p>
            <a:pPr defTabSz="801688" eaLnBrk="0" hangingPunct="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</a:pPr>
            <a:r>
              <a:rPr lang="ru-RU" sz="1200" b="1" dirty="0" smtClean="0">
                <a:solidFill>
                  <a:schemeClr val="tx1"/>
                </a:solidFill>
                <a:cs typeface="Arial" charset="0"/>
              </a:rPr>
              <a:t>Качественный</a:t>
            </a:r>
            <a:endParaRPr lang="en-US" sz="1200" b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7" name="Abgerundetes Rechteck 35"/>
          <p:cNvSpPr/>
          <p:nvPr/>
        </p:nvSpPr>
        <p:spPr bwMode="gray">
          <a:xfrm>
            <a:off x="6776399" y="4957053"/>
            <a:ext cx="1498026" cy="270733"/>
          </a:xfrm>
          <a:prstGeom prst="rect">
            <a:avLst/>
          </a:prstGeom>
          <a:solidFill>
            <a:schemeClr val="accent4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72000" rIns="108000" bIns="72000" anchor="ctr"/>
          <a:lstStyle/>
          <a:p>
            <a:pPr defTabSz="801688" eaLnBrk="0" hangingPunct="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</a:pPr>
            <a:r>
              <a:rPr lang="ru-RU" sz="1200" b="1" dirty="0" smtClean="0">
                <a:solidFill>
                  <a:schemeClr val="tx1"/>
                </a:solidFill>
                <a:cs typeface="Arial" charset="0"/>
              </a:rPr>
              <a:t>Количественной</a:t>
            </a:r>
            <a:endParaRPr lang="en-US" sz="1200" b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6" name="Abgerundetes Rechteck 35"/>
          <p:cNvSpPr/>
          <p:nvPr/>
        </p:nvSpPr>
        <p:spPr bwMode="gray">
          <a:xfrm>
            <a:off x="779991" y="2039090"/>
            <a:ext cx="4838286" cy="408300"/>
          </a:xfrm>
          <a:prstGeom prst="rect">
            <a:avLst/>
          </a:prstGeom>
          <a:solidFill>
            <a:schemeClr val="accent4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24000" tIns="72000" rIns="108000" bIns="72000" anchor="ctr"/>
          <a:lstStyle/>
          <a:p>
            <a:pPr defTabSz="801688" eaLnBrk="0" hangingPunct="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</a:pPr>
            <a:r>
              <a:rPr lang="ru-RU" sz="1000" dirty="0">
                <a:solidFill>
                  <a:srgbClr val="646464"/>
                </a:solidFill>
                <a:cs typeface="Arial" charset="0"/>
              </a:rPr>
              <a:t>АРМ-Участник (рабочая станция)</a:t>
            </a:r>
            <a:endParaRPr lang="en-US" sz="1000" dirty="0">
              <a:solidFill>
                <a:srgbClr val="646464"/>
              </a:solidFill>
              <a:cs typeface="Arial" charset="0"/>
            </a:endParaRPr>
          </a:p>
        </p:txBody>
      </p:sp>
      <p:sp>
        <p:nvSpPr>
          <p:cNvPr id="7" name="Abgerundetes Rechteck 35"/>
          <p:cNvSpPr/>
          <p:nvPr/>
        </p:nvSpPr>
        <p:spPr bwMode="gray">
          <a:xfrm>
            <a:off x="801134" y="1565209"/>
            <a:ext cx="4807821" cy="407781"/>
          </a:xfrm>
          <a:prstGeom prst="rect">
            <a:avLst/>
          </a:prstGeom>
          <a:solidFill>
            <a:schemeClr val="accent4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24000" tIns="72000" rIns="108000" bIns="72000" anchor="ctr"/>
          <a:lstStyle/>
          <a:p>
            <a:pPr defTabSz="801688" eaLnBrk="0" hangingPunct="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</a:pPr>
            <a:r>
              <a:rPr lang="ru-RU" sz="1000" dirty="0">
                <a:solidFill>
                  <a:srgbClr val="646464"/>
                </a:solidFill>
                <a:cs typeface="Arial" charset="0"/>
              </a:rPr>
              <a:t>АРМ-Секретарь (снабжение устройствами оцифровки представляемых доказательств в материальном виде, распечатки материалов)</a:t>
            </a:r>
            <a:endParaRPr lang="en-US" sz="1000" dirty="0">
              <a:solidFill>
                <a:srgbClr val="646464"/>
              </a:solidFill>
              <a:cs typeface="Arial" charset="0"/>
            </a:endParaRPr>
          </a:p>
        </p:txBody>
      </p:sp>
      <p:sp>
        <p:nvSpPr>
          <p:cNvPr id="8" name="Abgerundetes Rechteck 35"/>
          <p:cNvSpPr/>
          <p:nvPr/>
        </p:nvSpPr>
        <p:spPr bwMode="gray">
          <a:xfrm>
            <a:off x="801134" y="1111217"/>
            <a:ext cx="4807821" cy="408300"/>
          </a:xfrm>
          <a:prstGeom prst="rect">
            <a:avLst/>
          </a:prstGeom>
          <a:solidFill>
            <a:schemeClr val="accent4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24000" tIns="72000" rIns="108000" bIns="72000" anchor="ctr"/>
          <a:lstStyle/>
          <a:p>
            <a:pPr defTabSz="801688" eaLnBrk="0" hangingPunct="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</a:pPr>
            <a:r>
              <a:rPr lang="ru-RU" sz="1000" dirty="0">
                <a:solidFill>
                  <a:srgbClr val="646464"/>
                </a:solidFill>
                <a:cs typeface="Arial" charset="0"/>
              </a:rPr>
              <a:t>АРМ – </a:t>
            </a:r>
            <a:r>
              <a:rPr lang="ru-RU" sz="1000" dirty="0" smtClean="0">
                <a:solidFill>
                  <a:srgbClr val="646464"/>
                </a:solidFill>
                <a:cs typeface="Arial" charset="0"/>
              </a:rPr>
              <a:t>Судья </a:t>
            </a:r>
            <a:r>
              <a:rPr lang="ru-RU" sz="1000" dirty="0">
                <a:solidFill>
                  <a:srgbClr val="646464"/>
                </a:solidFill>
                <a:cs typeface="Arial" charset="0"/>
              </a:rPr>
              <a:t>(ноутбук, возможность использования нескольких </a:t>
            </a:r>
            <a:r>
              <a:rPr lang="ru-RU" sz="1000" dirty="0" smtClean="0">
                <a:solidFill>
                  <a:srgbClr val="646464"/>
                </a:solidFill>
                <a:cs typeface="Arial" charset="0"/>
              </a:rPr>
              <a:t>мониторов)</a:t>
            </a:r>
            <a:endParaRPr lang="en-US" sz="1000" dirty="0">
              <a:solidFill>
                <a:srgbClr val="646464"/>
              </a:solidFill>
              <a:cs typeface="Arial" charset="0"/>
            </a:endParaRPr>
          </a:p>
        </p:txBody>
      </p:sp>
      <p:sp>
        <p:nvSpPr>
          <p:cNvPr id="13" name="Ellipse 33"/>
          <p:cNvSpPr/>
          <p:nvPr/>
        </p:nvSpPr>
        <p:spPr bwMode="gray">
          <a:xfrm>
            <a:off x="609601" y="1123315"/>
            <a:ext cx="383065" cy="383066"/>
          </a:xfrm>
          <a:prstGeom prst="ellipse">
            <a:avLst/>
          </a:prstGeom>
          <a:solidFill>
            <a:srgbClr val="808080"/>
          </a:solidFill>
          <a:ln w="76200" cap="flat" cmpd="sng" algn="ctr">
            <a:solidFill>
              <a:srgbClr val="FFE600"/>
            </a:solidFill>
            <a:prstDash val="solid"/>
            <a:headEnd/>
            <a:tailE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en-US" sz="6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Ellipse 33"/>
          <p:cNvSpPr/>
          <p:nvPr/>
        </p:nvSpPr>
        <p:spPr bwMode="gray">
          <a:xfrm>
            <a:off x="609601" y="1589925"/>
            <a:ext cx="383065" cy="383066"/>
          </a:xfrm>
          <a:prstGeom prst="ellipse">
            <a:avLst/>
          </a:prstGeom>
          <a:solidFill>
            <a:srgbClr val="808080"/>
          </a:solidFill>
          <a:ln w="76200" cap="flat" cmpd="sng" algn="ctr">
            <a:solidFill>
              <a:srgbClr val="FFE600"/>
            </a:solidFill>
            <a:prstDash val="solid"/>
            <a:headEnd/>
            <a:tailE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en-US" sz="6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Ellipse 33"/>
          <p:cNvSpPr/>
          <p:nvPr/>
        </p:nvSpPr>
        <p:spPr bwMode="gray">
          <a:xfrm>
            <a:off x="616310" y="2064324"/>
            <a:ext cx="383065" cy="383066"/>
          </a:xfrm>
          <a:prstGeom prst="ellipse">
            <a:avLst/>
          </a:prstGeom>
          <a:solidFill>
            <a:srgbClr val="808080"/>
          </a:solidFill>
          <a:ln w="76200" cap="flat" cmpd="sng" algn="ctr">
            <a:solidFill>
              <a:srgbClr val="FFE600"/>
            </a:solidFill>
            <a:prstDash val="solid"/>
            <a:headEnd/>
            <a:tailE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en-US" sz="6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Abgerundetes Rechteck 35"/>
          <p:cNvSpPr/>
          <p:nvPr/>
        </p:nvSpPr>
        <p:spPr bwMode="gray">
          <a:xfrm>
            <a:off x="779991" y="2505700"/>
            <a:ext cx="4838286" cy="408300"/>
          </a:xfrm>
          <a:prstGeom prst="rect">
            <a:avLst/>
          </a:prstGeom>
          <a:solidFill>
            <a:schemeClr val="accent4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24000" tIns="72000" rIns="108000" bIns="72000" anchor="ctr"/>
          <a:lstStyle/>
          <a:p>
            <a:pPr defTabSz="801688" eaLnBrk="0" hangingPunct="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</a:pPr>
            <a:r>
              <a:rPr lang="ru-RU" sz="1000" dirty="0">
                <a:solidFill>
                  <a:srgbClr val="646464"/>
                </a:solidFill>
                <a:cs typeface="Arial" charset="0"/>
              </a:rPr>
              <a:t>Беспроводная сеть для доступа к ресурсам ВС РК (собственные устройства участников)</a:t>
            </a:r>
            <a:endParaRPr lang="en-US" sz="1000" dirty="0">
              <a:solidFill>
                <a:srgbClr val="646464"/>
              </a:solidFill>
              <a:cs typeface="Arial" charset="0"/>
            </a:endParaRPr>
          </a:p>
        </p:txBody>
      </p:sp>
      <p:sp>
        <p:nvSpPr>
          <p:cNvPr id="17" name="Ellipse 33"/>
          <p:cNvSpPr/>
          <p:nvPr/>
        </p:nvSpPr>
        <p:spPr bwMode="gray">
          <a:xfrm>
            <a:off x="616310" y="2530934"/>
            <a:ext cx="383065" cy="383066"/>
          </a:xfrm>
          <a:prstGeom prst="ellipse">
            <a:avLst/>
          </a:prstGeom>
          <a:solidFill>
            <a:srgbClr val="808080"/>
          </a:solidFill>
          <a:ln w="76200" cap="flat" cmpd="sng" algn="ctr">
            <a:solidFill>
              <a:srgbClr val="FFE600"/>
            </a:solidFill>
            <a:prstDash val="solid"/>
            <a:headEnd/>
            <a:tailE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en-US" sz="6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Abgerundetes Rechteck 35"/>
          <p:cNvSpPr/>
          <p:nvPr/>
        </p:nvSpPr>
        <p:spPr bwMode="gray">
          <a:xfrm>
            <a:off x="801134" y="2972310"/>
            <a:ext cx="4807821" cy="408300"/>
          </a:xfrm>
          <a:prstGeom prst="rect">
            <a:avLst/>
          </a:prstGeom>
          <a:solidFill>
            <a:schemeClr val="accent4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24000" tIns="72000" rIns="108000" bIns="72000" anchor="ctr"/>
          <a:lstStyle/>
          <a:p>
            <a:pPr defTabSz="801688" eaLnBrk="0" hangingPunct="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</a:pPr>
            <a:r>
              <a:rPr lang="ru-RU" sz="1000" dirty="0">
                <a:solidFill>
                  <a:srgbClr val="646464"/>
                </a:solidFill>
                <a:cs typeface="Arial" charset="0"/>
              </a:rPr>
              <a:t>Удаленное участие в судебном заседании по средствам мобильной видеоконференцсвязи</a:t>
            </a:r>
            <a:endParaRPr lang="en-US" sz="1000" dirty="0">
              <a:solidFill>
                <a:srgbClr val="646464"/>
              </a:solidFill>
              <a:cs typeface="Arial" charset="0"/>
            </a:endParaRPr>
          </a:p>
        </p:txBody>
      </p:sp>
      <p:sp>
        <p:nvSpPr>
          <p:cNvPr id="21" name="Ellipse 33"/>
          <p:cNvSpPr/>
          <p:nvPr/>
        </p:nvSpPr>
        <p:spPr bwMode="gray">
          <a:xfrm>
            <a:off x="616310" y="2997544"/>
            <a:ext cx="383065" cy="383066"/>
          </a:xfrm>
          <a:prstGeom prst="ellipse">
            <a:avLst/>
          </a:prstGeom>
          <a:solidFill>
            <a:srgbClr val="808080"/>
          </a:solidFill>
          <a:ln w="76200" cap="flat" cmpd="sng" algn="ctr">
            <a:solidFill>
              <a:srgbClr val="FFE600"/>
            </a:solidFill>
            <a:prstDash val="solid"/>
            <a:headEnd/>
            <a:tailE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en-US" sz="6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Abgerundetes Rechteck 35"/>
          <p:cNvSpPr/>
          <p:nvPr/>
        </p:nvSpPr>
        <p:spPr bwMode="gray">
          <a:xfrm>
            <a:off x="801134" y="3460581"/>
            <a:ext cx="4807821" cy="408300"/>
          </a:xfrm>
          <a:prstGeom prst="rect">
            <a:avLst/>
          </a:prstGeom>
          <a:solidFill>
            <a:schemeClr val="accent4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24000" tIns="72000" rIns="108000" bIns="72000" anchor="ctr"/>
          <a:lstStyle/>
          <a:p>
            <a:pPr defTabSz="801688" eaLnBrk="0" hangingPunct="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</a:pPr>
            <a:r>
              <a:rPr lang="ru-RU" sz="1000" dirty="0">
                <a:solidFill>
                  <a:srgbClr val="646464"/>
                </a:solidFill>
                <a:cs typeface="Arial" charset="0"/>
              </a:rPr>
              <a:t>Внедрение меток аудио-видео </a:t>
            </a:r>
            <a:r>
              <a:rPr lang="ru-RU" sz="1000" dirty="0" smtClean="0">
                <a:solidFill>
                  <a:srgbClr val="646464"/>
                </a:solidFill>
                <a:cs typeface="Arial" charset="0"/>
              </a:rPr>
              <a:t>записи</a:t>
            </a:r>
            <a:r>
              <a:rPr lang="en-US" sz="1000" dirty="0" smtClean="0">
                <a:solidFill>
                  <a:srgbClr val="646464"/>
                </a:solidFill>
                <a:cs typeface="Arial" charset="0"/>
              </a:rPr>
              <a:t> </a:t>
            </a:r>
            <a:r>
              <a:rPr lang="ru-RU" sz="1000" dirty="0" smtClean="0">
                <a:solidFill>
                  <a:srgbClr val="646464"/>
                </a:solidFill>
                <a:cs typeface="Arial" charset="0"/>
              </a:rPr>
              <a:t>В АПК АВФ</a:t>
            </a:r>
            <a:endParaRPr lang="en-US" sz="1000" dirty="0">
              <a:solidFill>
                <a:srgbClr val="646464"/>
              </a:solidFill>
              <a:cs typeface="Arial" charset="0"/>
            </a:endParaRPr>
          </a:p>
        </p:txBody>
      </p:sp>
      <p:sp>
        <p:nvSpPr>
          <p:cNvPr id="29" name="Ellipse 33"/>
          <p:cNvSpPr/>
          <p:nvPr/>
        </p:nvSpPr>
        <p:spPr bwMode="gray">
          <a:xfrm>
            <a:off x="616310" y="3485815"/>
            <a:ext cx="383065" cy="383066"/>
          </a:xfrm>
          <a:prstGeom prst="ellipse">
            <a:avLst/>
          </a:prstGeom>
          <a:solidFill>
            <a:srgbClr val="808080"/>
          </a:solidFill>
          <a:ln w="76200" cap="flat" cmpd="sng" algn="ctr">
            <a:solidFill>
              <a:srgbClr val="FFE600"/>
            </a:solidFill>
            <a:prstDash val="solid"/>
            <a:headEnd/>
            <a:tailE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  <a:endParaRPr kumimoji="0" lang="en-US" sz="6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Abgerundetes Rechteck 35"/>
          <p:cNvSpPr/>
          <p:nvPr/>
        </p:nvSpPr>
        <p:spPr bwMode="gray">
          <a:xfrm>
            <a:off x="801134" y="3926059"/>
            <a:ext cx="4807821" cy="408300"/>
          </a:xfrm>
          <a:prstGeom prst="rect">
            <a:avLst/>
          </a:prstGeom>
          <a:solidFill>
            <a:schemeClr val="accent4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24000" tIns="72000" rIns="108000" bIns="72000" anchor="ctr"/>
          <a:lstStyle/>
          <a:p>
            <a:pPr defTabSz="801688" eaLnBrk="0" hangingPunct="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</a:pPr>
            <a:r>
              <a:rPr lang="ru-RU" sz="1000" dirty="0">
                <a:solidFill>
                  <a:srgbClr val="646464"/>
                </a:solidFill>
                <a:cs typeface="Arial" charset="0"/>
              </a:rPr>
              <a:t>Установка терминалов самообслуживания в зданиях судебных заседаний (электронная регистрация на заседание, получение </a:t>
            </a:r>
            <a:r>
              <a:rPr lang="ru-RU" sz="1000" dirty="0" smtClean="0">
                <a:solidFill>
                  <a:srgbClr val="646464"/>
                </a:solidFill>
                <a:cs typeface="Arial" charset="0"/>
              </a:rPr>
              <a:t>необходимых данных)</a:t>
            </a:r>
            <a:endParaRPr lang="en-US" sz="1000" dirty="0">
              <a:solidFill>
                <a:srgbClr val="646464"/>
              </a:solidFill>
              <a:cs typeface="Arial" charset="0"/>
            </a:endParaRPr>
          </a:p>
        </p:txBody>
      </p:sp>
      <p:sp>
        <p:nvSpPr>
          <p:cNvPr id="32" name="Ellipse 33"/>
          <p:cNvSpPr/>
          <p:nvPr/>
        </p:nvSpPr>
        <p:spPr bwMode="gray">
          <a:xfrm>
            <a:off x="616310" y="3951293"/>
            <a:ext cx="383065" cy="383066"/>
          </a:xfrm>
          <a:prstGeom prst="ellipse">
            <a:avLst/>
          </a:prstGeom>
          <a:solidFill>
            <a:srgbClr val="808080"/>
          </a:solidFill>
          <a:ln w="76200" cap="flat" cmpd="sng" algn="ctr">
            <a:solidFill>
              <a:srgbClr val="FFE600"/>
            </a:solidFill>
            <a:prstDash val="solid"/>
            <a:headEnd/>
            <a:tailE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  <a:endParaRPr kumimoji="0" lang="en-US" sz="6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9070007" y="2331370"/>
            <a:ext cx="853440" cy="1165260"/>
            <a:chOff x="10568079" y="3511381"/>
            <a:chExt cx="853440" cy="1165260"/>
          </a:xfrm>
        </p:grpSpPr>
        <p:pic>
          <p:nvPicPr>
            <p:cNvPr id="2050" name="Picture 2" descr="Image result for self service terminal 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568079" y="3511381"/>
              <a:ext cx="853440" cy="1165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Oval 33"/>
            <p:cNvSpPr/>
            <p:nvPr/>
          </p:nvSpPr>
          <p:spPr>
            <a:xfrm>
              <a:off x="11123460" y="3541299"/>
              <a:ext cx="163830" cy="175260"/>
            </a:xfrm>
            <a:prstGeom prst="ellipse">
              <a:avLst/>
            </a:prstGeom>
            <a:solidFill>
              <a:srgbClr val="FCC4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ru-RU" sz="1000" b="1" dirty="0" smtClean="0">
                  <a:solidFill>
                    <a:schemeClr val="tx1"/>
                  </a:solidFill>
                </a:rPr>
                <a:t>7</a:t>
              </a:r>
              <a:endParaRPr lang="ru-RU" sz="1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37" name="Abgerundetes Rechteck 35"/>
          <p:cNvSpPr/>
          <p:nvPr/>
        </p:nvSpPr>
        <p:spPr bwMode="gray">
          <a:xfrm>
            <a:off x="801134" y="4430331"/>
            <a:ext cx="4807821" cy="437855"/>
          </a:xfrm>
          <a:prstGeom prst="rect">
            <a:avLst/>
          </a:prstGeom>
          <a:solidFill>
            <a:schemeClr val="accent4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24000" tIns="72000" rIns="108000" bIns="72000" anchor="ctr"/>
          <a:lstStyle/>
          <a:p>
            <a:pPr defTabSz="801688" eaLnBrk="0" hangingPunct="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</a:pPr>
            <a:r>
              <a:rPr lang="ru-RU" sz="1000" dirty="0" smtClean="0">
                <a:solidFill>
                  <a:srgbClr val="646464"/>
                </a:solidFill>
                <a:cs typeface="Arial" charset="0"/>
              </a:rPr>
              <a:t>Повышение уровня доступности правосудия для людей с особыми потребностями (устройства для вывода текста с использованием шрифта Брайля, индивидуальные индукционные петли)</a:t>
            </a:r>
            <a:endParaRPr lang="en-US" sz="1000" dirty="0">
              <a:solidFill>
                <a:srgbClr val="646464"/>
              </a:solidFill>
              <a:cs typeface="Arial" charset="0"/>
            </a:endParaRPr>
          </a:p>
        </p:txBody>
      </p:sp>
      <p:sp>
        <p:nvSpPr>
          <p:cNvPr id="38" name="Ellipse 33"/>
          <p:cNvSpPr/>
          <p:nvPr/>
        </p:nvSpPr>
        <p:spPr bwMode="gray">
          <a:xfrm>
            <a:off x="616310" y="4455566"/>
            <a:ext cx="383065" cy="383066"/>
          </a:xfrm>
          <a:prstGeom prst="ellipse">
            <a:avLst/>
          </a:prstGeom>
          <a:solidFill>
            <a:srgbClr val="808080"/>
          </a:solidFill>
          <a:ln w="76200" cap="flat" cmpd="sng" algn="ctr">
            <a:solidFill>
              <a:srgbClr val="FFE600"/>
            </a:solidFill>
            <a:prstDash val="solid"/>
            <a:headEnd/>
            <a:tailE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  <a:endParaRPr kumimoji="0" lang="en-US" sz="6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10005172" y="1090452"/>
            <a:ext cx="1562503" cy="1881858"/>
            <a:chOff x="10101813" y="1146809"/>
            <a:chExt cx="1562503" cy="1881858"/>
          </a:xfrm>
        </p:grpSpPr>
        <p:grpSp>
          <p:nvGrpSpPr>
            <p:cNvPr id="39" name="Group 38"/>
            <p:cNvGrpSpPr/>
            <p:nvPr/>
          </p:nvGrpSpPr>
          <p:grpSpPr>
            <a:xfrm>
              <a:off x="10101813" y="1146809"/>
              <a:ext cx="1480588" cy="1881858"/>
              <a:chOff x="10101813" y="1517388"/>
              <a:chExt cx="1480588" cy="1881858"/>
            </a:xfrm>
          </p:grpSpPr>
          <p:pic>
            <p:nvPicPr>
              <p:cNvPr id="2052" name="Picture 4" descr="Image result for Refreshable braille display 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01813" y="1517388"/>
                <a:ext cx="1480588" cy="9700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4" name="Picture 6" descr="Related image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85192" y="2433637"/>
                <a:ext cx="877979" cy="8779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" name="Rectangle 35"/>
              <p:cNvSpPr/>
              <p:nvPr/>
            </p:nvSpPr>
            <p:spPr>
              <a:xfrm>
                <a:off x="10110168" y="1656031"/>
                <a:ext cx="1472233" cy="1743215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ru-RU" sz="1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4" name="Oval 43"/>
            <p:cNvSpPr/>
            <p:nvPr/>
          </p:nvSpPr>
          <p:spPr>
            <a:xfrm>
              <a:off x="11500486" y="1197822"/>
              <a:ext cx="163830" cy="175260"/>
            </a:xfrm>
            <a:prstGeom prst="ellipse">
              <a:avLst/>
            </a:prstGeom>
            <a:solidFill>
              <a:srgbClr val="FCC4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ru-RU" sz="1000" b="1" dirty="0" smtClean="0">
                  <a:solidFill>
                    <a:schemeClr val="tx1"/>
                  </a:solidFill>
                </a:rPr>
                <a:t>8</a:t>
              </a:r>
              <a:endParaRPr lang="ru-RU" sz="1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46" name="Abgerundetes Rechteck 35"/>
          <p:cNvSpPr/>
          <p:nvPr/>
        </p:nvSpPr>
        <p:spPr bwMode="gray">
          <a:xfrm>
            <a:off x="5978603" y="4408352"/>
            <a:ext cx="4807821" cy="408300"/>
          </a:xfrm>
          <a:prstGeom prst="rect">
            <a:avLst/>
          </a:prstGeom>
          <a:solidFill>
            <a:schemeClr val="accent4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24000" tIns="72000" rIns="108000" bIns="72000" anchor="ctr"/>
          <a:lstStyle/>
          <a:p>
            <a:pPr defTabSz="801688" eaLnBrk="0" hangingPunct="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</a:pPr>
            <a:r>
              <a:rPr lang="ru-RU" sz="900" dirty="0" smtClean="0">
                <a:solidFill>
                  <a:srgbClr val="646464"/>
                </a:solidFill>
                <a:cs typeface="Arial" charset="0"/>
              </a:rPr>
              <a:t>Оборудование специальных помещений «тайная комната» для допроса свидетелей и несовершеннолетних участников процессов</a:t>
            </a:r>
            <a:endParaRPr lang="en-US" sz="900" dirty="0">
              <a:solidFill>
                <a:srgbClr val="646464"/>
              </a:solidFill>
              <a:cs typeface="Arial" charset="0"/>
            </a:endParaRPr>
          </a:p>
        </p:txBody>
      </p:sp>
      <p:sp>
        <p:nvSpPr>
          <p:cNvPr id="47" name="Ellipse 33"/>
          <p:cNvSpPr/>
          <p:nvPr/>
        </p:nvSpPr>
        <p:spPr bwMode="gray">
          <a:xfrm>
            <a:off x="5793779" y="4433586"/>
            <a:ext cx="383065" cy="383066"/>
          </a:xfrm>
          <a:prstGeom prst="ellipse">
            <a:avLst/>
          </a:prstGeom>
          <a:solidFill>
            <a:srgbClr val="808080"/>
          </a:solidFill>
          <a:ln w="76200" cap="flat" cmpd="sng" algn="ctr">
            <a:solidFill>
              <a:srgbClr val="FFE600"/>
            </a:solidFill>
            <a:prstDash val="solid"/>
            <a:headEnd/>
            <a:tailE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  <a:endParaRPr kumimoji="0" lang="en-US" sz="6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0243877" y="3070399"/>
            <a:ext cx="820383" cy="1128326"/>
            <a:chOff x="10297510" y="3166987"/>
            <a:chExt cx="820383" cy="1128326"/>
          </a:xfrm>
        </p:grpSpPr>
        <p:pic>
          <p:nvPicPr>
            <p:cNvPr id="50" name="Picture 49"/>
            <p:cNvPicPr/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19" t="13277" r="33988" b="56913"/>
            <a:stretch/>
          </p:blipFill>
          <p:spPr bwMode="auto">
            <a:xfrm rot="2329848">
              <a:off x="10297510" y="3254617"/>
              <a:ext cx="772490" cy="104069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8" name="Picture 47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10373038" y="3293713"/>
              <a:ext cx="744855" cy="831215"/>
            </a:xfrm>
            <a:prstGeom prst="rect">
              <a:avLst/>
            </a:prstGeom>
          </p:spPr>
        </p:pic>
        <p:sp>
          <p:nvSpPr>
            <p:cNvPr id="49" name="Oval 48"/>
            <p:cNvSpPr/>
            <p:nvPr/>
          </p:nvSpPr>
          <p:spPr>
            <a:xfrm>
              <a:off x="10519925" y="3166987"/>
              <a:ext cx="163830" cy="175260"/>
            </a:xfrm>
            <a:prstGeom prst="ellipse">
              <a:avLst/>
            </a:prstGeom>
            <a:solidFill>
              <a:srgbClr val="FCC4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ru-RU" sz="1000" b="1" dirty="0">
                  <a:solidFill>
                    <a:schemeClr val="tx1"/>
                  </a:solidFill>
                </a:rPr>
                <a:t>9</a:t>
              </a:r>
              <a:endParaRPr lang="ru-RU" sz="1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45" name="Rectangle 44"/>
          <p:cNvSpPr/>
          <p:nvPr/>
        </p:nvSpPr>
        <p:spPr>
          <a:xfrm>
            <a:off x="9801535" y="201600"/>
            <a:ext cx="1766140" cy="490738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2018 - 2020</a:t>
            </a:r>
            <a:endParaRPr lang="en-I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5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«е-СОТ в судопроизводстве» - </a:t>
            </a:r>
            <a:r>
              <a:rPr lang="ru-RU" dirty="0" err="1"/>
              <a:t>Торелик</a:t>
            </a:r>
            <a:r>
              <a:rPr lang="ru-RU" dirty="0"/>
              <a:t> </a:t>
            </a:r>
            <a:r>
              <a:rPr lang="ru-RU" dirty="0" smtClean="0"/>
              <a:t>2.0</a:t>
            </a:r>
            <a:endParaRPr lang="ru-RU" dirty="0"/>
          </a:p>
        </p:txBody>
      </p:sp>
      <p:grpSp>
        <p:nvGrpSpPr>
          <p:cNvPr id="6" name="Group 5"/>
          <p:cNvGrpSpPr/>
          <p:nvPr/>
        </p:nvGrpSpPr>
        <p:grpSpPr>
          <a:xfrm>
            <a:off x="11270992" y="5331211"/>
            <a:ext cx="855214" cy="853977"/>
            <a:chOff x="2446830" y="1607872"/>
            <a:chExt cx="4253514" cy="4247359"/>
          </a:xfrm>
        </p:grpSpPr>
        <p:sp>
          <p:nvSpPr>
            <p:cNvPr id="7" name="Ellipse 15"/>
            <p:cNvSpPr/>
            <p:nvPr/>
          </p:nvSpPr>
          <p:spPr bwMode="gray">
            <a:xfrm>
              <a:off x="4153864" y="1607872"/>
              <a:ext cx="821968" cy="821968"/>
            </a:xfrm>
            <a:prstGeom prst="ellipse">
              <a:avLst/>
            </a:prstGeom>
            <a:solidFill>
              <a:srgbClr val="F0F0F0"/>
            </a:solidFill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Ellipse 16"/>
            <p:cNvSpPr/>
            <p:nvPr/>
          </p:nvSpPr>
          <p:spPr bwMode="gray">
            <a:xfrm>
              <a:off x="5383187" y="2096636"/>
              <a:ext cx="821968" cy="821968"/>
            </a:xfrm>
            <a:prstGeom prst="ellipse">
              <a:avLst/>
            </a:prstGeom>
            <a:solidFill>
              <a:srgbClr val="F0F0F0"/>
            </a:solidFill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Ellipse 17"/>
            <p:cNvSpPr/>
            <p:nvPr/>
          </p:nvSpPr>
          <p:spPr bwMode="gray">
            <a:xfrm>
              <a:off x="2937481" y="2096636"/>
              <a:ext cx="821968" cy="821968"/>
            </a:xfrm>
            <a:prstGeom prst="ellipse">
              <a:avLst/>
            </a:prstGeom>
            <a:solidFill>
              <a:srgbClr val="F0F0F0"/>
            </a:solidFill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Ellipse 18"/>
            <p:cNvSpPr/>
            <p:nvPr/>
          </p:nvSpPr>
          <p:spPr bwMode="gray">
            <a:xfrm>
              <a:off x="5383187" y="4518080"/>
              <a:ext cx="821968" cy="821968"/>
            </a:xfrm>
            <a:prstGeom prst="ellipse">
              <a:avLst/>
            </a:prstGeom>
            <a:solidFill>
              <a:srgbClr val="F0F0F0"/>
            </a:solidFill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Ellipse 19"/>
            <p:cNvSpPr/>
            <p:nvPr/>
          </p:nvSpPr>
          <p:spPr bwMode="gray">
            <a:xfrm>
              <a:off x="2937481" y="4518080"/>
              <a:ext cx="821968" cy="821968"/>
            </a:xfrm>
            <a:prstGeom prst="ellipse">
              <a:avLst/>
            </a:prstGeom>
            <a:solidFill>
              <a:srgbClr val="F0F0F0"/>
            </a:solidFill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Ellipse 20"/>
            <p:cNvSpPr/>
            <p:nvPr/>
          </p:nvSpPr>
          <p:spPr bwMode="gray">
            <a:xfrm>
              <a:off x="4153864" y="5033263"/>
              <a:ext cx="821968" cy="821968"/>
            </a:xfrm>
            <a:prstGeom prst="ellipse">
              <a:avLst/>
            </a:prstGeom>
            <a:solidFill>
              <a:srgbClr val="F0F0F0"/>
            </a:solidFill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Ellipse 22"/>
            <p:cNvSpPr/>
            <p:nvPr/>
          </p:nvSpPr>
          <p:spPr bwMode="gray">
            <a:xfrm>
              <a:off x="2446830" y="3320611"/>
              <a:ext cx="821968" cy="821968"/>
            </a:xfrm>
            <a:prstGeom prst="ellipse">
              <a:avLst/>
            </a:prstGeom>
            <a:solidFill>
              <a:srgbClr val="F0F0F0"/>
            </a:solidFill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Ellipse 31"/>
            <p:cNvSpPr/>
            <p:nvPr/>
          </p:nvSpPr>
          <p:spPr bwMode="gray">
            <a:xfrm>
              <a:off x="3683492" y="2850267"/>
              <a:ext cx="1762568" cy="1762569"/>
            </a:xfrm>
            <a:prstGeom prst="ellipse">
              <a:avLst/>
            </a:prstGeom>
            <a:solidFill>
              <a:srgbClr val="FFE6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rtlCol="0" anchor="ctr"/>
            <a:lstStyle/>
            <a:p>
              <a:pPr lvl="0" algn="ctr"/>
              <a:endParaRPr kumimoji="0" lang="en-US" sz="1400" b="1" i="0" u="none" strike="noStrike" kern="0" cap="none" spc="0" normalizeH="0" baseline="0" noProof="1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</a:endParaRPr>
            </a:p>
          </p:txBody>
        </p:sp>
        <p:cxnSp>
          <p:nvCxnSpPr>
            <p:cNvPr id="15" name="Gerade Verbindung 37"/>
            <p:cNvCxnSpPr>
              <a:stCxn id="7" idx="4"/>
              <a:endCxn id="14" idx="0"/>
            </p:cNvCxnSpPr>
            <p:nvPr/>
          </p:nvCxnSpPr>
          <p:spPr bwMode="gray">
            <a:xfrm flipH="1">
              <a:off x="4564776" y="2429840"/>
              <a:ext cx="72" cy="420427"/>
            </a:xfrm>
            <a:prstGeom prst="line">
              <a:avLst/>
            </a:prstGeom>
            <a:noFill/>
            <a:ln w="28575" cap="flat" cmpd="sng" algn="ctr">
              <a:solidFill>
                <a:srgbClr val="808080"/>
              </a:solidFill>
              <a:prstDash val="solid"/>
            </a:ln>
            <a:effectLst/>
          </p:spPr>
        </p:cxnSp>
        <p:cxnSp>
          <p:nvCxnSpPr>
            <p:cNvPr id="16" name="Gerade Verbindung 39"/>
            <p:cNvCxnSpPr>
              <a:stCxn id="12" idx="0"/>
              <a:endCxn id="14" idx="4"/>
            </p:cNvCxnSpPr>
            <p:nvPr/>
          </p:nvCxnSpPr>
          <p:spPr bwMode="gray">
            <a:xfrm flipH="1" flipV="1">
              <a:off x="4564776" y="4612836"/>
              <a:ext cx="72" cy="420427"/>
            </a:xfrm>
            <a:prstGeom prst="line">
              <a:avLst/>
            </a:prstGeom>
            <a:noFill/>
            <a:ln w="28575" cap="flat" cmpd="sng" algn="ctr">
              <a:solidFill>
                <a:srgbClr val="808080"/>
              </a:solidFill>
              <a:prstDash val="solid"/>
            </a:ln>
            <a:effectLst/>
          </p:spPr>
        </p:cxnSp>
        <p:cxnSp>
          <p:nvCxnSpPr>
            <p:cNvPr id="17" name="Gerade Verbindung 41"/>
            <p:cNvCxnSpPr>
              <a:stCxn id="14" idx="6"/>
            </p:cNvCxnSpPr>
            <p:nvPr/>
          </p:nvCxnSpPr>
          <p:spPr bwMode="gray">
            <a:xfrm>
              <a:off x="5446060" y="3731552"/>
              <a:ext cx="429935" cy="43"/>
            </a:xfrm>
            <a:prstGeom prst="line">
              <a:avLst/>
            </a:prstGeom>
            <a:noFill/>
            <a:ln w="28575" cap="flat" cmpd="sng" algn="ctr">
              <a:solidFill>
                <a:srgbClr val="808080"/>
              </a:solidFill>
              <a:prstDash val="solid"/>
            </a:ln>
            <a:effectLst/>
          </p:spPr>
        </p:cxnSp>
        <p:cxnSp>
          <p:nvCxnSpPr>
            <p:cNvPr id="18" name="Gerade Verbindung 43"/>
            <p:cNvCxnSpPr>
              <a:stCxn id="13" idx="6"/>
              <a:endCxn id="14" idx="2"/>
            </p:cNvCxnSpPr>
            <p:nvPr/>
          </p:nvCxnSpPr>
          <p:spPr bwMode="gray">
            <a:xfrm flipV="1">
              <a:off x="3268798" y="3731552"/>
              <a:ext cx="414694" cy="43"/>
            </a:xfrm>
            <a:prstGeom prst="line">
              <a:avLst/>
            </a:prstGeom>
            <a:noFill/>
            <a:ln w="28575" cap="flat" cmpd="sng" algn="ctr">
              <a:solidFill>
                <a:srgbClr val="808080"/>
              </a:solidFill>
              <a:prstDash val="solid"/>
            </a:ln>
            <a:effectLst/>
          </p:spPr>
        </p:cxnSp>
        <p:cxnSp>
          <p:nvCxnSpPr>
            <p:cNvPr id="19" name="Gerade Verbindung 45"/>
            <p:cNvCxnSpPr>
              <a:stCxn id="14" idx="1"/>
              <a:endCxn id="9" idx="5"/>
            </p:cNvCxnSpPr>
            <p:nvPr/>
          </p:nvCxnSpPr>
          <p:spPr bwMode="gray">
            <a:xfrm flipH="1" flipV="1">
              <a:off x="3639074" y="2798230"/>
              <a:ext cx="302540" cy="310159"/>
            </a:xfrm>
            <a:prstGeom prst="line">
              <a:avLst/>
            </a:prstGeom>
            <a:noFill/>
            <a:ln w="28575" cap="flat" cmpd="sng" algn="ctr">
              <a:solidFill>
                <a:srgbClr val="808080"/>
              </a:solidFill>
              <a:prstDash val="solid"/>
            </a:ln>
            <a:effectLst/>
          </p:spPr>
        </p:cxnSp>
        <p:cxnSp>
          <p:nvCxnSpPr>
            <p:cNvPr id="20" name="Gerade Verbindung 47"/>
            <p:cNvCxnSpPr>
              <a:stCxn id="14" idx="7"/>
              <a:endCxn id="8" idx="3"/>
            </p:cNvCxnSpPr>
            <p:nvPr/>
          </p:nvCxnSpPr>
          <p:spPr bwMode="gray">
            <a:xfrm flipV="1">
              <a:off x="5187938" y="2798230"/>
              <a:ext cx="315624" cy="310159"/>
            </a:xfrm>
            <a:prstGeom prst="line">
              <a:avLst/>
            </a:prstGeom>
            <a:noFill/>
            <a:ln w="28575" cap="flat" cmpd="sng" algn="ctr">
              <a:solidFill>
                <a:srgbClr val="808080"/>
              </a:solidFill>
              <a:prstDash val="solid"/>
            </a:ln>
            <a:effectLst/>
          </p:spPr>
        </p:cxnSp>
        <p:cxnSp>
          <p:nvCxnSpPr>
            <p:cNvPr id="21" name="Gerade Verbindung 49"/>
            <p:cNvCxnSpPr>
              <a:stCxn id="14" idx="3"/>
              <a:endCxn id="11" idx="7"/>
            </p:cNvCxnSpPr>
            <p:nvPr/>
          </p:nvCxnSpPr>
          <p:spPr bwMode="gray">
            <a:xfrm flipH="1">
              <a:off x="3639074" y="4354714"/>
              <a:ext cx="302540" cy="283740"/>
            </a:xfrm>
            <a:prstGeom prst="line">
              <a:avLst/>
            </a:prstGeom>
            <a:noFill/>
            <a:ln w="28575" cap="flat" cmpd="sng" algn="ctr">
              <a:solidFill>
                <a:srgbClr val="808080"/>
              </a:solidFill>
              <a:prstDash val="solid"/>
            </a:ln>
            <a:effectLst/>
          </p:spPr>
        </p:cxnSp>
        <p:cxnSp>
          <p:nvCxnSpPr>
            <p:cNvPr id="22" name="Gerade Verbindung 51"/>
            <p:cNvCxnSpPr>
              <a:stCxn id="14" idx="5"/>
              <a:endCxn id="10" idx="1"/>
            </p:cNvCxnSpPr>
            <p:nvPr/>
          </p:nvCxnSpPr>
          <p:spPr bwMode="gray">
            <a:xfrm>
              <a:off x="5187938" y="4354714"/>
              <a:ext cx="315624" cy="283740"/>
            </a:xfrm>
            <a:prstGeom prst="line">
              <a:avLst/>
            </a:prstGeom>
            <a:noFill/>
            <a:ln w="28575" cap="flat" cmpd="sng" algn="ctr">
              <a:solidFill>
                <a:srgbClr val="808080"/>
              </a:solidFill>
              <a:prstDash val="solid"/>
            </a:ln>
            <a:effectLst/>
          </p:spPr>
        </p:cxnSp>
        <p:sp>
          <p:nvSpPr>
            <p:cNvPr id="23" name="Ellipse 35"/>
            <p:cNvSpPr/>
            <p:nvPr/>
          </p:nvSpPr>
          <p:spPr bwMode="gray">
            <a:xfrm>
              <a:off x="5878376" y="3320611"/>
              <a:ext cx="821968" cy="821968"/>
            </a:xfrm>
            <a:prstGeom prst="ellipse">
              <a:avLst/>
            </a:prstGeom>
            <a:solidFill>
              <a:srgbClr val="F0F0F0"/>
            </a:solidFill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Freeform 9"/>
            <p:cNvSpPr>
              <a:spLocks noEditPoints="1"/>
            </p:cNvSpPr>
            <p:nvPr/>
          </p:nvSpPr>
          <p:spPr bwMode="auto">
            <a:xfrm>
              <a:off x="5553510" y="4677899"/>
              <a:ext cx="500474" cy="527731"/>
            </a:xfrm>
            <a:custGeom>
              <a:avLst/>
              <a:gdLst>
                <a:gd name="T0" fmla="*/ 164 w 1322"/>
                <a:gd name="T1" fmla="*/ 168 h 1394"/>
                <a:gd name="T2" fmla="*/ 469 w 1322"/>
                <a:gd name="T3" fmla="*/ 1081 h 1394"/>
                <a:gd name="T4" fmla="*/ 0 w 1322"/>
                <a:gd name="T5" fmla="*/ 0 h 1394"/>
                <a:gd name="T6" fmla="*/ 244 w 1322"/>
                <a:gd name="T7" fmla="*/ 1270 h 1394"/>
                <a:gd name="T8" fmla="*/ 393 w 1322"/>
                <a:gd name="T9" fmla="*/ 1230 h 1394"/>
                <a:gd name="T10" fmla="*/ 244 w 1322"/>
                <a:gd name="T11" fmla="*/ 1310 h 1394"/>
                <a:gd name="T12" fmla="*/ 393 w 1322"/>
                <a:gd name="T13" fmla="*/ 1286 h 1394"/>
                <a:gd name="T14" fmla="*/ 1322 w 1322"/>
                <a:gd name="T15" fmla="*/ 1270 h 1394"/>
                <a:gd name="T16" fmla="*/ 0 w 1322"/>
                <a:gd name="T17" fmla="*/ 0 h 1394"/>
                <a:gd name="T18" fmla="*/ 517 w 1322"/>
                <a:gd name="T19" fmla="*/ 1130 h 1394"/>
                <a:gd name="T20" fmla="*/ 316 w 1322"/>
                <a:gd name="T21" fmla="*/ 1146 h 1394"/>
                <a:gd name="T22" fmla="*/ 393 w 1322"/>
                <a:gd name="T23" fmla="*/ 1202 h 1394"/>
                <a:gd name="T24" fmla="*/ 244 w 1322"/>
                <a:gd name="T25" fmla="*/ 1226 h 1394"/>
                <a:gd name="T26" fmla="*/ 292 w 1322"/>
                <a:gd name="T27" fmla="*/ 1166 h 1394"/>
                <a:gd name="T28" fmla="*/ 116 w 1322"/>
                <a:gd name="T29" fmla="*/ 1130 h 1394"/>
                <a:gd name="T30" fmla="*/ 517 w 1322"/>
                <a:gd name="T31" fmla="*/ 120 h 1394"/>
                <a:gd name="T32" fmla="*/ 773 w 1322"/>
                <a:gd name="T33" fmla="*/ 717 h 1394"/>
                <a:gd name="T34" fmla="*/ 629 w 1322"/>
                <a:gd name="T35" fmla="*/ 785 h 1394"/>
                <a:gd name="T36" fmla="*/ 773 w 1322"/>
                <a:gd name="T37" fmla="*/ 717 h 1394"/>
                <a:gd name="T38" fmla="*/ 629 w 1322"/>
                <a:gd name="T39" fmla="*/ 593 h 1394"/>
                <a:gd name="T40" fmla="*/ 773 w 1322"/>
                <a:gd name="T41" fmla="*/ 661 h 1394"/>
                <a:gd name="T42" fmla="*/ 773 w 1322"/>
                <a:gd name="T43" fmla="*/ 1041 h 1394"/>
                <a:gd name="T44" fmla="*/ 633 w 1322"/>
                <a:gd name="T45" fmla="*/ 973 h 1394"/>
                <a:gd name="T46" fmla="*/ 773 w 1322"/>
                <a:gd name="T47" fmla="*/ 1041 h 1394"/>
                <a:gd name="T48" fmla="*/ 633 w 1322"/>
                <a:gd name="T49" fmla="*/ 917 h 1394"/>
                <a:gd name="T50" fmla="*/ 773 w 1322"/>
                <a:gd name="T51" fmla="*/ 849 h 1394"/>
                <a:gd name="T52" fmla="*/ 970 w 1322"/>
                <a:gd name="T53" fmla="*/ 717 h 1394"/>
                <a:gd name="T54" fmla="*/ 825 w 1322"/>
                <a:gd name="T55" fmla="*/ 785 h 1394"/>
                <a:gd name="T56" fmla="*/ 970 w 1322"/>
                <a:gd name="T57" fmla="*/ 717 h 1394"/>
                <a:gd name="T58" fmla="*/ 825 w 1322"/>
                <a:gd name="T59" fmla="*/ 593 h 1394"/>
                <a:gd name="T60" fmla="*/ 970 w 1322"/>
                <a:gd name="T61" fmla="*/ 661 h 1394"/>
                <a:gd name="T62" fmla="*/ 970 w 1322"/>
                <a:gd name="T63" fmla="*/ 1041 h 1394"/>
                <a:gd name="T64" fmla="*/ 829 w 1322"/>
                <a:gd name="T65" fmla="*/ 973 h 1394"/>
                <a:gd name="T66" fmla="*/ 970 w 1322"/>
                <a:gd name="T67" fmla="*/ 1041 h 1394"/>
                <a:gd name="T68" fmla="*/ 829 w 1322"/>
                <a:gd name="T69" fmla="*/ 917 h 1394"/>
                <a:gd name="T70" fmla="*/ 970 w 1322"/>
                <a:gd name="T71" fmla="*/ 849 h 1394"/>
                <a:gd name="T72" fmla="*/ 1162 w 1322"/>
                <a:gd name="T73" fmla="*/ 717 h 1394"/>
                <a:gd name="T74" fmla="*/ 1022 w 1322"/>
                <a:gd name="T75" fmla="*/ 785 h 1394"/>
                <a:gd name="T76" fmla="*/ 1162 w 1322"/>
                <a:gd name="T77" fmla="*/ 717 h 1394"/>
                <a:gd name="T78" fmla="*/ 1022 w 1322"/>
                <a:gd name="T79" fmla="*/ 593 h 1394"/>
                <a:gd name="T80" fmla="*/ 1162 w 1322"/>
                <a:gd name="T81" fmla="*/ 661 h 1394"/>
                <a:gd name="T82" fmla="*/ 1166 w 1322"/>
                <a:gd name="T83" fmla="*/ 1041 h 1394"/>
                <a:gd name="T84" fmla="*/ 1022 w 1322"/>
                <a:gd name="T85" fmla="*/ 973 h 1394"/>
                <a:gd name="T86" fmla="*/ 1166 w 1322"/>
                <a:gd name="T87" fmla="*/ 1041 h 1394"/>
                <a:gd name="T88" fmla="*/ 1022 w 1322"/>
                <a:gd name="T89" fmla="*/ 917 h 1394"/>
                <a:gd name="T90" fmla="*/ 1166 w 1322"/>
                <a:gd name="T91" fmla="*/ 849 h 1394"/>
                <a:gd name="T92" fmla="*/ 1170 w 1322"/>
                <a:gd name="T93" fmla="*/ 380 h 1394"/>
                <a:gd name="T94" fmla="*/ 625 w 1322"/>
                <a:gd name="T95" fmla="*/ 264 h 1394"/>
                <a:gd name="T96" fmla="*/ 1170 w 1322"/>
                <a:gd name="T97" fmla="*/ 380 h 1394"/>
                <a:gd name="T98" fmla="*/ 393 w 1322"/>
                <a:gd name="T99" fmla="*/ 1342 h 1394"/>
                <a:gd name="T100" fmla="*/ 244 w 1322"/>
                <a:gd name="T101" fmla="*/ 1366 h 1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22" h="1394">
                  <a:moveTo>
                    <a:pt x="469" y="168"/>
                  </a:moveTo>
                  <a:lnTo>
                    <a:pt x="164" y="168"/>
                  </a:lnTo>
                  <a:lnTo>
                    <a:pt x="164" y="1081"/>
                  </a:lnTo>
                  <a:lnTo>
                    <a:pt x="469" y="1081"/>
                  </a:lnTo>
                  <a:lnTo>
                    <a:pt x="469" y="168"/>
                  </a:lnTo>
                  <a:close/>
                  <a:moveTo>
                    <a:pt x="0" y="0"/>
                  </a:moveTo>
                  <a:lnTo>
                    <a:pt x="0" y="1270"/>
                  </a:lnTo>
                  <a:lnTo>
                    <a:pt x="244" y="1270"/>
                  </a:lnTo>
                  <a:lnTo>
                    <a:pt x="244" y="1282"/>
                  </a:lnTo>
                  <a:lnTo>
                    <a:pt x="393" y="1230"/>
                  </a:lnTo>
                  <a:lnTo>
                    <a:pt x="393" y="1258"/>
                  </a:lnTo>
                  <a:lnTo>
                    <a:pt x="244" y="1310"/>
                  </a:lnTo>
                  <a:lnTo>
                    <a:pt x="244" y="1338"/>
                  </a:lnTo>
                  <a:lnTo>
                    <a:pt x="393" y="1286"/>
                  </a:lnTo>
                  <a:lnTo>
                    <a:pt x="393" y="1270"/>
                  </a:lnTo>
                  <a:lnTo>
                    <a:pt x="1322" y="1270"/>
                  </a:lnTo>
                  <a:lnTo>
                    <a:pt x="1322" y="0"/>
                  </a:lnTo>
                  <a:lnTo>
                    <a:pt x="0" y="0"/>
                  </a:lnTo>
                  <a:close/>
                  <a:moveTo>
                    <a:pt x="517" y="1106"/>
                  </a:moveTo>
                  <a:lnTo>
                    <a:pt x="517" y="1130"/>
                  </a:lnTo>
                  <a:lnTo>
                    <a:pt x="316" y="1130"/>
                  </a:lnTo>
                  <a:lnTo>
                    <a:pt x="316" y="1146"/>
                  </a:lnTo>
                  <a:lnTo>
                    <a:pt x="393" y="1174"/>
                  </a:lnTo>
                  <a:lnTo>
                    <a:pt x="393" y="1202"/>
                  </a:lnTo>
                  <a:lnTo>
                    <a:pt x="244" y="1254"/>
                  </a:lnTo>
                  <a:lnTo>
                    <a:pt x="244" y="1226"/>
                  </a:lnTo>
                  <a:lnTo>
                    <a:pt x="353" y="1186"/>
                  </a:lnTo>
                  <a:lnTo>
                    <a:pt x="292" y="1166"/>
                  </a:lnTo>
                  <a:lnTo>
                    <a:pt x="292" y="1130"/>
                  </a:lnTo>
                  <a:lnTo>
                    <a:pt x="116" y="1130"/>
                  </a:lnTo>
                  <a:lnTo>
                    <a:pt x="116" y="120"/>
                  </a:lnTo>
                  <a:lnTo>
                    <a:pt x="517" y="120"/>
                  </a:lnTo>
                  <a:lnTo>
                    <a:pt x="517" y="1106"/>
                  </a:lnTo>
                  <a:close/>
                  <a:moveTo>
                    <a:pt x="773" y="717"/>
                  </a:moveTo>
                  <a:lnTo>
                    <a:pt x="773" y="785"/>
                  </a:lnTo>
                  <a:lnTo>
                    <a:pt x="629" y="785"/>
                  </a:lnTo>
                  <a:lnTo>
                    <a:pt x="629" y="717"/>
                  </a:lnTo>
                  <a:lnTo>
                    <a:pt x="773" y="717"/>
                  </a:lnTo>
                  <a:close/>
                  <a:moveTo>
                    <a:pt x="629" y="661"/>
                  </a:moveTo>
                  <a:lnTo>
                    <a:pt x="629" y="593"/>
                  </a:lnTo>
                  <a:lnTo>
                    <a:pt x="773" y="593"/>
                  </a:lnTo>
                  <a:lnTo>
                    <a:pt x="773" y="661"/>
                  </a:lnTo>
                  <a:lnTo>
                    <a:pt x="629" y="661"/>
                  </a:lnTo>
                  <a:close/>
                  <a:moveTo>
                    <a:pt x="773" y="1041"/>
                  </a:moveTo>
                  <a:lnTo>
                    <a:pt x="633" y="1041"/>
                  </a:lnTo>
                  <a:lnTo>
                    <a:pt x="633" y="973"/>
                  </a:lnTo>
                  <a:lnTo>
                    <a:pt x="773" y="973"/>
                  </a:lnTo>
                  <a:lnTo>
                    <a:pt x="773" y="1041"/>
                  </a:lnTo>
                  <a:close/>
                  <a:moveTo>
                    <a:pt x="773" y="917"/>
                  </a:moveTo>
                  <a:lnTo>
                    <a:pt x="633" y="917"/>
                  </a:lnTo>
                  <a:lnTo>
                    <a:pt x="633" y="849"/>
                  </a:lnTo>
                  <a:lnTo>
                    <a:pt x="773" y="849"/>
                  </a:lnTo>
                  <a:lnTo>
                    <a:pt x="773" y="917"/>
                  </a:lnTo>
                  <a:close/>
                  <a:moveTo>
                    <a:pt x="970" y="717"/>
                  </a:moveTo>
                  <a:lnTo>
                    <a:pt x="970" y="785"/>
                  </a:lnTo>
                  <a:lnTo>
                    <a:pt x="825" y="785"/>
                  </a:lnTo>
                  <a:lnTo>
                    <a:pt x="825" y="717"/>
                  </a:lnTo>
                  <a:lnTo>
                    <a:pt x="970" y="717"/>
                  </a:lnTo>
                  <a:close/>
                  <a:moveTo>
                    <a:pt x="825" y="661"/>
                  </a:moveTo>
                  <a:lnTo>
                    <a:pt x="825" y="593"/>
                  </a:lnTo>
                  <a:lnTo>
                    <a:pt x="970" y="593"/>
                  </a:lnTo>
                  <a:lnTo>
                    <a:pt x="970" y="661"/>
                  </a:lnTo>
                  <a:lnTo>
                    <a:pt x="825" y="661"/>
                  </a:lnTo>
                  <a:close/>
                  <a:moveTo>
                    <a:pt x="970" y="1041"/>
                  </a:moveTo>
                  <a:lnTo>
                    <a:pt x="829" y="1041"/>
                  </a:lnTo>
                  <a:lnTo>
                    <a:pt x="829" y="973"/>
                  </a:lnTo>
                  <a:lnTo>
                    <a:pt x="970" y="973"/>
                  </a:lnTo>
                  <a:lnTo>
                    <a:pt x="970" y="1041"/>
                  </a:lnTo>
                  <a:close/>
                  <a:moveTo>
                    <a:pt x="970" y="917"/>
                  </a:moveTo>
                  <a:lnTo>
                    <a:pt x="829" y="917"/>
                  </a:lnTo>
                  <a:lnTo>
                    <a:pt x="829" y="849"/>
                  </a:lnTo>
                  <a:lnTo>
                    <a:pt x="970" y="849"/>
                  </a:lnTo>
                  <a:lnTo>
                    <a:pt x="970" y="917"/>
                  </a:lnTo>
                  <a:close/>
                  <a:moveTo>
                    <a:pt x="1162" y="717"/>
                  </a:moveTo>
                  <a:lnTo>
                    <a:pt x="1162" y="785"/>
                  </a:lnTo>
                  <a:lnTo>
                    <a:pt x="1022" y="785"/>
                  </a:lnTo>
                  <a:lnTo>
                    <a:pt x="1022" y="717"/>
                  </a:lnTo>
                  <a:lnTo>
                    <a:pt x="1162" y="717"/>
                  </a:lnTo>
                  <a:close/>
                  <a:moveTo>
                    <a:pt x="1022" y="661"/>
                  </a:moveTo>
                  <a:lnTo>
                    <a:pt x="1022" y="593"/>
                  </a:lnTo>
                  <a:lnTo>
                    <a:pt x="1162" y="593"/>
                  </a:lnTo>
                  <a:lnTo>
                    <a:pt x="1162" y="661"/>
                  </a:lnTo>
                  <a:lnTo>
                    <a:pt x="1022" y="661"/>
                  </a:lnTo>
                  <a:close/>
                  <a:moveTo>
                    <a:pt x="1166" y="1041"/>
                  </a:moveTo>
                  <a:lnTo>
                    <a:pt x="1022" y="1041"/>
                  </a:lnTo>
                  <a:lnTo>
                    <a:pt x="1022" y="973"/>
                  </a:lnTo>
                  <a:lnTo>
                    <a:pt x="1166" y="973"/>
                  </a:lnTo>
                  <a:lnTo>
                    <a:pt x="1166" y="1041"/>
                  </a:lnTo>
                  <a:close/>
                  <a:moveTo>
                    <a:pt x="1166" y="917"/>
                  </a:moveTo>
                  <a:lnTo>
                    <a:pt x="1022" y="917"/>
                  </a:lnTo>
                  <a:lnTo>
                    <a:pt x="1022" y="849"/>
                  </a:lnTo>
                  <a:lnTo>
                    <a:pt x="1166" y="849"/>
                  </a:lnTo>
                  <a:lnTo>
                    <a:pt x="1166" y="917"/>
                  </a:lnTo>
                  <a:close/>
                  <a:moveTo>
                    <a:pt x="1170" y="380"/>
                  </a:moveTo>
                  <a:lnTo>
                    <a:pt x="625" y="380"/>
                  </a:lnTo>
                  <a:lnTo>
                    <a:pt x="625" y="264"/>
                  </a:lnTo>
                  <a:lnTo>
                    <a:pt x="1170" y="264"/>
                  </a:lnTo>
                  <a:lnTo>
                    <a:pt x="1170" y="380"/>
                  </a:lnTo>
                  <a:close/>
                  <a:moveTo>
                    <a:pt x="244" y="1394"/>
                  </a:moveTo>
                  <a:lnTo>
                    <a:pt x="393" y="1342"/>
                  </a:lnTo>
                  <a:lnTo>
                    <a:pt x="393" y="1314"/>
                  </a:lnTo>
                  <a:lnTo>
                    <a:pt x="244" y="1366"/>
                  </a:lnTo>
                  <a:lnTo>
                    <a:pt x="244" y="139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Freeform 13"/>
            <p:cNvSpPr>
              <a:spLocks noEditPoints="1"/>
            </p:cNvSpPr>
            <p:nvPr/>
          </p:nvSpPr>
          <p:spPr bwMode="auto">
            <a:xfrm>
              <a:off x="3104193" y="4794364"/>
              <a:ext cx="504472" cy="392775"/>
            </a:xfrm>
            <a:custGeom>
              <a:avLst/>
              <a:gdLst>
                <a:gd name="T0" fmla="*/ 0 w 1373"/>
                <a:gd name="T1" fmla="*/ 897 h 1069"/>
                <a:gd name="T2" fmla="*/ 524 w 1373"/>
                <a:gd name="T3" fmla="*/ 973 h 1069"/>
                <a:gd name="T4" fmla="*/ 829 w 1373"/>
                <a:gd name="T5" fmla="*/ 897 h 1069"/>
                <a:gd name="T6" fmla="*/ 1373 w 1373"/>
                <a:gd name="T7" fmla="*/ 0 h 1069"/>
                <a:gd name="T8" fmla="*/ 1289 w 1373"/>
                <a:gd name="T9" fmla="*/ 777 h 1069"/>
                <a:gd name="T10" fmla="*/ 80 w 1373"/>
                <a:gd name="T11" fmla="*/ 80 h 1069"/>
                <a:gd name="T12" fmla="*/ 1289 w 1373"/>
                <a:gd name="T13" fmla="*/ 777 h 1069"/>
                <a:gd name="T14" fmla="*/ 348 w 1373"/>
                <a:gd name="T15" fmla="*/ 401 h 1069"/>
                <a:gd name="T16" fmla="*/ 436 w 1373"/>
                <a:gd name="T17" fmla="*/ 525 h 1069"/>
                <a:gd name="T18" fmla="*/ 504 w 1373"/>
                <a:gd name="T19" fmla="*/ 316 h 1069"/>
                <a:gd name="T20" fmla="*/ 412 w 1373"/>
                <a:gd name="T21" fmla="*/ 441 h 1069"/>
                <a:gd name="T22" fmla="*/ 328 w 1373"/>
                <a:gd name="T23" fmla="*/ 316 h 1069"/>
                <a:gd name="T24" fmla="*/ 248 w 1373"/>
                <a:gd name="T25" fmla="*/ 316 h 1069"/>
                <a:gd name="T26" fmla="*/ 264 w 1373"/>
                <a:gd name="T27" fmla="*/ 525 h 1069"/>
                <a:gd name="T28" fmla="*/ 636 w 1373"/>
                <a:gd name="T29" fmla="*/ 525 h 1069"/>
                <a:gd name="T30" fmla="*/ 720 w 1373"/>
                <a:gd name="T31" fmla="*/ 525 h 1069"/>
                <a:gd name="T32" fmla="*/ 764 w 1373"/>
                <a:gd name="T33" fmla="*/ 521 h 1069"/>
                <a:gd name="T34" fmla="*/ 780 w 1373"/>
                <a:gd name="T35" fmla="*/ 316 h 1069"/>
                <a:gd name="T36" fmla="*/ 700 w 1373"/>
                <a:gd name="T37" fmla="*/ 316 h 1069"/>
                <a:gd name="T38" fmla="*/ 612 w 1373"/>
                <a:gd name="T39" fmla="*/ 441 h 1069"/>
                <a:gd name="T40" fmla="*/ 520 w 1373"/>
                <a:gd name="T41" fmla="*/ 316 h 1069"/>
                <a:gd name="T42" fmla="*/ 636 w 1373"/>
                <a:gd name="T43" fmla="*/ 525 h 1069"/>
                <a:gd name="T44" fmla="*/ 1005 w 1373"/>
                <a:gd name="T45" fmla="*/ 401 h 1069"/>
                <a:gd name="T46" fmla="*/ 1089 w 1373"/>
                <a:gd name="T47" fmla="*/ 525 h 1069"/>
                <a:gd name="T48" fmla="*/ 1161 w 1373"/>
                <a:gd name="T49" fmla="*/ 316 h 1069"/>
                <a:gd name="T50" fmla="*/ 1069 w 1373"/>
                <a:gd name="T51" fmla="*/ 441 h 1069"/>
                <a:gd name="T52" fmla="*/ 985 w 1373"/>
                <a:gd name="T53" fmla="*/ 316 h 1069"/>
                <a:gd name="T54" fmla="*/ 905 w 1373"/>
                <a:gd name="T55" fmla="*/ 316 h 1069"/>
                <a:gd name="T56" fmla="*/ 921 w 1373"/>
                <a:gd name="T57" fmla="*/ 525 h 1069"/>
                <a:gd name="T58" fmla="*/ 452 w 1373"/>
                <a:gd name="T59" fmla="*/ 1069 h 1069"/>
                <a:gd name="T60" fmla="*/ 897 w 1373"/>
                <a:gd name="T61" fmla="*/ 1021 h 1069"/>
                <a:gd name="T62" fmla="*/ 452 w 1373"/>
                <a:gd name="T63" fmla="*/ 1069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73" h="1069">
                  <a:moveTo>
                    <a:pt x="0" y="0"/>
                  </a:moveTo>
                  <a:lnTo>
                    <a:pt x="0" y="897"/>
                  </a:lnTo>
                  <a:lnTo>
                    <a:pt x="524" y="897"/>
                  </a:lnTo>
                  <a:lnTo>
                    <a:pt x="524" y="973"/>
                  </a:lnTo>
                  <a:lnTo>
                    <a:pt x="829" y="973"/>
                  </a:lnTo>
                  <a:lnTo>
                    <a:pt x="829" y="897"/>
                  </a:lnTo>
                  <a:lnTo>
                    <a:pt x="1373" y="897"/>
                  </a:lnTo>
                  <a:lnTo>
                    <a:pt x="1373" y="0"/>
                  </a:lnTo>
                  <a:lnTo>
                    <a:pt x="0" y="0"/>
                  </a:lnTo>
                  <a:close/>
                  <a:moveTo>
                    <a:pt x="1289" y="777"/>
                  </a:moveTo>
                  <a:lnTo>
                    <a:pt x="80" y="777"/>
                  </a:lnTo>
                  <a:lnTo>
                    <a:pt x="80" y="80"/>
                  </a:lnTo>
                  <a:lnTo>
                    <a:pt x="1289" y="80"/>
                  </a:lnTo>
                  <a:lnTo>
                    <a:pt x="1289" y="777"/>
                  </a:lnTo>
                  <a:close/>
                  <a:moveTo>
                    <a:pt x="308" y="525"/>
                  </a:moveTo>
                  <a:lnTo>
                    <a:pt x="348" y="401"/>
                  </a:lnTo>
                  <a:lnTo>
                    <a:pt x="392" y="525"/>
                  </a:lnTo>
                  <a:lnTo>
                    <a:pt x="436" y="525"/>
                  </a:lnTo>
                  <a:lnTo>
                    <a:pt x="436" y="521"/>
                  </a:lnTo>
                  <a:lnTo>
                    <a:pt x="504" y="316"/>
                  </a:lnTo>
                  <a:lnTo>
                    <a:pt x="452" y="316"/>
                  </a:lnTo>
                  <a:lnTo>
                    <a:pt x="412" y="441"/>
                  </a:lnTo>
                  <a:lnTo>
                    <a:pt x="372" y="316"/>
                  </a:lnTo>
                  <a:lnTo>
                    <a:pt x="328" y="316"/>
                  </a:lnTo>
                  <a:lnTo>
                    <a:pt x="288" y="441"/>
                  </a:lnTo>
                  <a:lnTo>
                    <a:pt x="248" y="316"/>
                  </a:lnTo>
                  <a:lnTo>
                    <a:pt x="192" y="316"/>
                  </a:lnTo>
                  <a:lnTo>
                    <a:pt x="264" y="525"/>
                  </a:lnTo>
                  <a:lnTo>
                    <a:pt x="308" y="525"/>
                  </a:lnTo>
                  <a:close/>
                  <a:moveTo>
                    <a:pt x="636" y="525"/>
                  </a:moveTo>
                  <a:lnTo>
                    <a:pt x="676" y="401"/>
                  </a:lnTo>
                  <a:lnTo>
                    <a:pt x="720" y="525"/>
                  </a:lnTo>
                  <a:lnTo>
                    <a:pt x="764" y="525"/>
                  </a:lnTo>
                  <a:lnTo>
                    <a:pt x="764" y="521"/>
                  </a:lnTo>
                  <a:lnTo>
                    <a:pt x="833" y="316"/>
                  </a:lnTo>
                  <a:lnTo>
                    <a:pt x="780" y="316"/>
                  </a:lnTo>
                  <a:lnTo>
                    <a:pt x="740" y="441"/>
                  </a:lnTo>
                  <a:lnTo>
                    <a:pt x="700" y="316"/>
                  </a:lnTo>
                  <a:lnTo>
                    <a:pt x="656" y="316"/>
                  </a:lnTo>
                  <a:lnTo>
                    <a:pt x="612" y="441"/>
                  </a:lnTo>
                  <a:lnTo>
                    <a:pt x="576" y="316"/>
                  </a:lnTo>
                  <a:lnTo>
                    <a:pt x="520" y="316"/>
                  </a:lnTo>
                  <a:lnTo>
                    <a:pt x="592" y="525"/>
                  </a:lnTo>
                  <a:lnTo>
                    <a:pt x="636" y="525"/>
                  </a:lnTo>
                  <a:close/>
                  <a:moveTo>
                    <a:pt x="965" y="525"/>
                  </a:moveTo>
                  <a:lnTo>
                    <a:pt x="1005" y="401"/>
                  </a:lnTo>
                  <a:lnTo>
                    <a:pt x="1045" y="525"/>
                  </a:lnTo>
                  <a:lnTo>
                    <a:pt x="1089" y="525"/>
                  </a:lnTo>
                  <a:lnTo>
                    <a:pt x="1093" y="521"/>
                  </a:lnTo>
                  <a:lnTo>
                    <a:pt x="1161" y="316"/>
                  </a:lnTo>
                  <a:lnTo>
                    <a:pt x="1109" y="316"/>
                  </a:lnTo>
                  <a:lnTo>
                    <a:pt x="1069" y="441"/>
                  </a:lnTo>
                  <a:lnTo>
                    <a:pt x="1029" y="316"/>
                  </a:lnTo>
                  <a:lnTo>
                    <a:pt x="985" y="316"/>
                  </a:lnTo>
                  <a:lnTo>
                    <a:pt x="941" y="441"/>
                  </a:lnTo>
                  <a:lnTo>
                    <a:pt x="905" y="316"/>
                  </a:lnTo>
                  <a:lnTo>
                    <a:pt x="849" y="316"/>
                  </a:lnTo>
                  <a:lnTo>
                    <a:pt x="921" y="525"/>
                  </a:lnTo>
                  <a:lnTo>
                    <a:pt x="965" y="525"/>
                  </a:lnTo>
                  <a:close/>
                  <a:moveTo>
                    <a:pt x="452" y="1069"/>
                  </a:moveTo>
                  <a:lnTo>
                    <a:pt x="897" y="1069"/>
                  </a:lnTo>
                  <a:lnTo>
                    <a:pt x="897" y="1021"/>
                  </a:lnTo>
                  <a:lnTo>
                    <a:pt x="452" y="1021"/>
                  </a:lnTo>
                  <a:lnTo>
                    <a:pt x="452" y="1069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Freeform 17"/>
            <p:cNvSpPr>
              <a:spLocks noEditPoints="1"/>
            </p:cNvSpPr>
            <p:nvPr/>
          </p:nvSpPr>
          <p:spPr bwMode="auto">
            <a:xfrm>
              <a:off x="6042352" y="3454332"/>
              <a:ext cx="554597" cy="488184"/>
            </a:xfrm>
            <a:custGeom>
              <a:avLst/>
              <a:gdLst>
                <a:gd name="T0" fmla="*/ 295 w 1119"/>
                <a:gd name="T1" fmla="*/ 255 h 985"/>
                <a:gd name="T2" fmla="*/ 644 w 1119"/>
                <a:gd name="T3" fmla="*/ 255 h 985"/>
                <a:gd name="T4" fmla="*/ 644 w 1119"/>
                <a:gd name="T5" fmla="*/ 432 h 985"/>
                <a:gd name="T6" fmla="*/ 825 w 1119"/>
                <a:gd name="T7" fmla="*/ 432 h 985"/>
                <a:gd name="T8" fmla="*/ 825 w 1119"/>
                <a:gd name="T9" fmla="*/ 542 h 985"/>
                <a:gd name="T10" fmla="*/ 1072 w 1119"/>
                <a:gd name="T11" fmla="*/ 365 h 985"/>
                <a:gd name="T12" fmla="*/ 562 w 1119"/>
                <a:gd name="T13" fmla="*/ 0 h 985"/>
                <a:gd name="T14" fmla="*/ 51 w 1119"/>
                <a:gd name="T15" fmla="*/ 365 h 985"/>
                <a:gd name="T16" fmla="*/ 295 w 1119"/>
                <a:gd name="T17" fmla="*/ 542 h 985"/>
                <a:gd name="T18" fmla="*/ 295 w 1119"/>
                <a:gd name="T19" fmla="*/ 255 h 985"/>
                <a:gd name="T20" fmla="*/ 691 w 1119"/>
                <a:gd name="T21" fmla="*/ 255 h 985"/>
                <a:gd name="T22" fmla="*/ 691 w 1119"/>
                <a:gd name="T23" fmla="*/ 255 h 985"/>
                <a:gd name="T24" fmla="*/ 825 w 1119"/>
                <a:gd name="T25" fmla="*/ 385 h 985"/>
                <a:gd name="T26" fmla="*/ 691 w 1119"/>
                <a:gd name="T27" fmla="*/ 385 h 985"/>
                <a:gd name="T28" fmla="*/ 691 w 1119"/>
                <a:gd name="T29" fmla="*/ 255 h 985"/>
                <a:gd name="T30" fmla="*/ 0 w 1119"/>
                <a:gd name="T31" fmla="*/ 389 h 985"/>
                <a:gd name="T32" fmla="*/ 0 w 1119"/>
                <a:gd name="T33" fmla="*/ 962 h 985"/>
                <a:gd name="T34" fmla="*/ 405 w 1119"/>
                <a:gd name="T35" fmla="*/ 675 h 985"/>
                <a:gd name="T36" fmla="*/ 0 w 1119"/>
                <a:gd name="T37" fmla="*/ 389 h 985"/>
                <a:gd name="T38" fmla="*/ 51 w 1119"/>
                <a:gd name="T39" fmla="*/ 985 h 985"/>
                <a:gd name="T40" fmla="*/ 1072 w 1119"/>
                <a:gd name="T41" fmla="*/ 985 h 985"/>
                <a:gd name="T42" fmla="*/ 562 w 1119"/>
                <a:gd name="T43" fmla="*/ 620 h 985"/>
                <a:gd name="T44" fmla="*/ 51 w 1119"/>
                <a:gd name="T45" fmla="*/ 985 h 985"/>
                <a:gd name="T46" fmla="*/ 719 w 1119"/>
                <a:gd name="T47" fmla="*/ 675 h 985"/>
                <a:gd name="T48" fmla="*/ 1119 w 1119"/>
                <a:gd name="T49" fmla="*/ 962 h 985"/>
                <a:gd name="T50" fmla="*/ 1119 w 1119"/>
                <a:gd name="T51" fmla="*/ 389 h 985"/>
                <a:gd name="T52" fmla="*/ 719 w 1119"/>
                <a:gd name="T53" fmla="*/ 675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9" h="985">
                  <a:moveTo>
                    <a:pt x="295" y="255"/>
                  </a:moveTo>
                  <a:lnTo>
                    <a:pt x="644" y="255"/>
                  </a:lnTo>
                  <a:lnTo>
                    <a:pt x="644" y="432"/>
                  </a:lnTo>
                  <a:lnTo>
                    <a:pt x="825" y="432"/>
                  </a:lnTo>
                  <a:lnTo>
                    <a:pt x="825" y="542"/>
                  </a:lnTo>
                  <a:lnTo>
                    <a:pt x="1072" y="365"/>
                  </a:lnTo>
                  <a:lnTo>
                    <a:pt x="562" y="0"/>
                  </a:lnTo>
                  <a:lnTo>
                    <a:pt x="51" y="365"/>
                  </a:lnTo>
                  <a:lnTo>
                    <a:pt x="295" y="542"/>
                  </a:lnTo>
                  <a:lnTo>
                    <a:pt x="295" y="255"/>
                  </a:lnTo>
                  <a:close/>
                  <a:moveTo>
                    <a:pt x="691" y="255"/>
                  </a:moveTo>
                  <a:lnTo>
                    <a:pt x="691" y="255"/>
                  </a:lnTo>
                  <a:lnTo>
                    <a:pt x="825" y="385"/>
                  </a:lnTo>
                  <a:lnTo>
                    <a:pt x="691" y="385"/>
                  </a:lnTo>
                  <a:lnTo>
                    <a:pt x="691" y="255"/>
                  </a:lnTo>
                  <a:close/>
                  <a:moveTo>
                    <a:pt x="0" y="389"/>
                  </a:moveTo>
                  <a:lnTo>
                    <a:pt x="0" y="962"/>
                  </a:lnTo>
                  <a:lnTo>
                    <a:pt x="405" y="675"/>
                  </a:lnTo>
                  <a:lnTo>
                    <a:pt x="0" y="389"/>
                  </a:lnTo>
                  <a:close/>
                  <a:moveTo>
                    <a:pt x="51" y="985"/>
                  </a:moveTo>
                  <a:lnTo>
                    <a:pt x="1072" y="985"/>
                  </a:lnTo>
                  <a:lnTo>
                    <a:pt x="562" y="620"/>
                  </a:lnTo>
                  <a:lnTo>
                    <a:pt x="51" y="985"/>
                  </a:lnTo>
                  <a:close/>
                  <a:moveTo>
                    <a:pt x="719" y="675"/>
                  </a:moveTo>
                  <a:lnTo>
                    <a:pt x="1119" y="962"/>
                  </a:lnTo>
                  <a:lnTo>
                    <a:pt x="1119" y="389"/>
                  </a:lnTo>
                  <a:lnTo>
                    <a:pt x="719" y="675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Freeform 5"/>
            <p:cNvSpPr>
              <a:spLocks noEditPoints="1"/>
            </p:cNvSpPr>
            <p:nvPr/>
          </p:nvSpPr>
          <p:spPr bwMode="auto">
            <a:xfrm>
              <a:off x="3081749" y="2218526"/>
              <a:ext cx="526916" cy="461839"/>
            </a:xfrm>
            <a:custGeom>
              <a:avLst/>
              <a:gdLst>
                <a:gd name="T0" fmla="*/ 137 w 286"/>
                <a:gd name="T1" fmla="*/ 78 h 251"/>
                <a:gd name="T2" fmla="*/ 126 w 286"/>
                <a:gd name="T3" fmla="*/ 91 h 251"/>
                <a:gd name="T4" fmla="*/ 128 w 286"/>
                <a:gd name="T5" fmla="*/ 111 h 251"/>
                <a:gd name="T6" fmla="*/ 138 w 286"/>
                <a:gd name="T7" fmla="*/ 115 h 251"/>
                <a:gd name="T8" fmla="*/ 153 w 286"/>
                <a:gd name="T9" fmla="*/ 107 h 251"/>
                <a:gd name="T10" fmla="*/ 158 w 286"/>
                <a:gd name="T11" fmla="*/ 90 h 251"/>
                <a:gd name="T12" fmla="*/ 145 w 286"/>
                <a:gd name="T13" fmla="*/ 75 h 251"/>
                <a:gd name="T14" fmla="*/ 0 w 286"/>
                <a:gd name="T15" fmla="*/ 245 h 251"/>
                <a:gd name="T16" fmla="*/ 0 w 286"/>
                <a:gd name="T17" fmla="*/ 99 h 251"/>
                <a:gd name="T18" fmla="*/ 123 w 286"/>
                <a:gd name="T19" fmla="*/ 148 h 251"/>
                <a:gd name="T20" fmla="*/ 90 w 286"/>
                <a:gd name="T21" fmla="*/ 117 h 251"/>
                <a:gd name="T22" fmla="*/ 90 w 286"/>
                <a:gd name="T23" fmla="*/ 71 h 251"/>
                <a:gd name="T24" fmla="*/ 122 w 286"/>
                <a:gd name="T25" fmla="*/ 39 h 251"/>
                <a:gd name="T26" fmla="*/ 166 w 286"/>
                <a:gd name="T27" fmla="*/ 38 h 251"/>
                <a:gd name="T28" fmla="*/ 195 w 286"/>
                <a:gd name="T29" fmla="*/ 63 h 251"/>
                <a:gd name="T30" fmla="*/ 196 w 286"/>
                <a:gd name="T31" fmla="*/ 103 h 251"/>
                <a:gd name="T32" fmla="*/ 173 w 286"/>
                <a:gd name="T33" fmla="*/ 125 h 251"/>
                <a:gd name="T34" fmla="*/ 156 w 286"/>
                <a:gd name="T35" fmla="*/ 126 h 251"/>
                <a:gd name="T36" fmla="*/ 146 w 286"/>
                <a:gd name="T37" fmla="*/ 125 h 251"/>
                <a:gd name="T38" fmla="*/ 125 w 286"/>
                <a:gd name="T39" fmla="*/ 126 h 251"/>
                <a:gd name="T40" fmla="*/ 112 w 286"/>
                <a:gd name="T41" fmla="*/ 112 h 251"/>
                <a:gd name="T42" fmla="*/ 113 w 286"/>
                <a:gd name="T43" fmla="*/ 87 h 251"/>
                <a:gd name="T44" fmla="*/ 130 w 286"/>
                <a:gd name="T45" fmla="*/ 65 h 251"/>
                <a:gd name="T46" fmla="*/ 156 w 286"/>
                <a:gd name="T47" fmla="*/ 65 h 251"/>
                <a:gd name="T48" fmla="*/ 164 w 286"/>
                <a:gd name="T49" fmla="*/ 73 h 251"/>
                <a:gd name="T50" fmla="*/ 177 w 286"/>
                <a:gd name="T51" fmla="*/ 65 h 251"/>
                <a:gd name="T52" fmla="*/ 166 w 286"/>
                <a:gd name="T53" fmla="*/ 108 h 251"/>
                <a:gd name="T54" fmla="*/ 166 w 286"/>
                <a:gd name="T55" fmla="*/ 112 h 251"/>
                <a:gd name="T56" fmla="*/ 170 w 286"/>
                <a:gd name="T57" fmla="*/ 116 h 251"/>
                <a:gd name="T58" fmla="*/ 183 w 286"/>
                <a:gd name="T59" fmla="*/ 108 h 251"/>
                <a:gd name="T60" fmla="*/ 189 w 286"/>
                <a:gd name="T61" fmla="*/ 86 h 251"/>
                <a:gd name="T62" fmla="*/ 177 w 286"/>
                <a:gd name="T63" fmla="*/ 56 h 251"/>
                <a:gd name="T64" fmla="*/ 145 w 286"/>
                <a:gd name="T65" fmla="*/ 46 h 251"/>
                <a:gd name="T66" fmla="*/ 112 w 286"/>
                <a:gd name="T67" fmla="*/ 60 h 251"/>
                <a:gd name="T68" fmla="*/ 99 w 286"/>
                <a:gd name="T69" fmla="*/ 94 h 251"/>
                <a:gd name="T70" fmla="*/ 113 w 286"/>
                <a:gd name="T71" fmla="*/ 128 h 251"/>
                <a:gd name="T72" fmla="*/ 147 w 286"/>
                <a:gd name="T73" fmla="*/ 142 h 251"/>
                <a:gd name="T74" fmla="*/ 182 w 286"/>
                <a:gd name="T75" fmla="*/ 128 h 251"/>
                <a:gd name="T76" fmla="*/ 173 w 286"/>
                <a:gd name="T77" fmla="*/ 146 h 251"/>
                <a:gd name="T78" fmla="*/ 173 w 286"/>
                <a:gd name="T79" fmla="*/ 165 h 251"/>
                <a:gd name="T80" fmla="*/ 143 w 286"/>
                <a:gd name="T81" fmla="*/ 0 h 251"/>
                <a:gd name="T82" fmla="*/ 113 w 286"/>
                <a:gd name="T83" fmla="*/ 165 h 251"/>
                <a:gd name="T84" fmla="*/ 13 w 286"/>
                <a:gd name="T85" fmla="*/ 251 h 251"/>
                <a:gd name="T86" fmla="*/ 143 w 286"/>
                <a:gd name="T87" fmla="*/ 158 h 251"/>
                <a:gd name="T88" fmla="*/ 183 w 286"/>
                <a:gd name="T89" fmla="*/ 172 h 251"/>
                <a:gd name="T90" fmla="*/ 286 w 286"/>
                <a:gd name="T91" fmla="*/ 99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86" h="251">
                  <a:moveTo>
                    <a:pt x="145" y="75"/>
                  </a:moveTo>
                  <a:cubicBezTo>
                    <a:pt x="142" y="75"/>
                    <a:pt x="139" y="76"/>
                    <a:pt x="137" y="78"/>
                  </a:cubicBezTo>
                  <a:cubicBezTo>
                    <a:pt x="134" y="79"/>
                    <a:pt x="132" y="81"/>
                    <a:pt x="130" y="83"/>
                  </a:cubicBezTo>
                  <a:cubicBezTo>
                    <a:pt x="128" y="86"/>
                    <a:pt x="127" y="88"/>
                    <a:pt x="126" y="91"/>
                  </a:cubicBezTo>
                  <a:cubicBezTo>
                    <a:pt x="125" y="94"/>
                    <a:pt x="124" y="97"/>
                    <a:pt x="124" y="100"/>
                  </a:cubicBezTo>
                  <a:cubicBezTo>
                    <a:pt x="124" y="104"/>
                    <a:pt x="126" y="108"/>
                    <a:pt x="128" y="111"/>
                  </a:cubicBezTo>
                  <a:cubicBezTo>
                    <a:pt x="130" y="113"/>
                    <a:pt x="134" y="115"/>
                    <a:pt x="138" y="115"/>
                  </a:cubicBezTo>
                  <a:cubicBezTo>
                    <a:pt x="138" y="115"/>
                    <a:pt x="138" y="115"/>
                    <a:pt x="138" y="115"/>
                  </a:cubicBezTo>
                  <a:cubicBezTo>
                    <a:pt x="141" y="115"/>
                    <a:pt x="144" y="114"/>
                    <a:pt x="146" y="113"/>
                  </a:cubicBezTo>
                  <a:cubicBezTo>
                    <a:pt x="149" y="111"/>
                    <a:pt x="151" y="109"/>
                    <a:pt x="153" y="107"/>
                  </a:cubicBezTo>
                  <a:cubicBezTo>
                    <a:pt x="155" y="104"/>
                    <a:pt x="156" y="102"/>
                    <a:pt x="157" y="99"/>
                  </a:cubicBezTo>
                  <a:cubicBezTo>
                    <a:pt x="158" y="96"/>
                    <a:pt x="158" y="93"/>
                    <a:pt x="158" y="90"/>
                  </a:cubicBezTo>
                  <a:cubicBezTo>
                    <a:pt x="158" y="86"/>
                    <a:pt x="157" y="82"/>
                    <a:pt x="155" y="79"/>
                  </a:cubicBezTo>
                  <a:cubicBezTo>
                    <a:pt x="152" y="77"/>
                    <a:pt x="149" y="75"/>
                    <a:pt x="145" y="75"/>
                  </a:cubicBezTo>
                  <a:close/>
                  <a:moveTo>
                    <a:pt x="0" y="99"/>
                  </a:moveTo>
                  <a:cubicBezTo>
                    <a:pt x="0" y="245"/>
                    <a:pt x="0" y="245"/>
                    <a:pt x="0" y="245"/>
                  </a:cubicBezTo>
                  <a:cubicBezTo>
                    <a:pt x="103" y="172"/>
                    <a:pt x="103" y="172"/>
                    <a:pt x="103" y="172"/>
                  </a:cubicBezTo>
                  <a:lnTo>
                    <a:pt x="0" y="99"/>
                  </a:lnTo>
                  <a:close/>
                  <a:moveTo>
                    <a:pt x="133" y="151"/>
                  </a:moveTo>
                  <a:cubicBezTo>
                    <a:pt x="129" y="150"/>
                    <a:pt x="126" y="149"/>
                    <a:pt x="123" y="148"/>
                  </a:cubicBezTo>
                  <a:cubicBezTo>
                    <a:pt x="115" y="145"/>
                    <a:pt x="109" y="141"/>
                    <a:pt x="103" y="136"/>
                  </a:cubicBezTo>
                  <a:cubicBezTo>
                    <a:pt x="98" y="130"/>
                    <a:pt x="94" y="124"/>
                    <a:pt x="90" y="117"/>
                  </a:cubicBezTo>
                  <a:cubicBezTo>
                    <a:pt x="87" y="110"/>
                    <a:pt x="86" y="102"/>
                    <a:pt x="86" y="94"/>
                  </a:cubicBezTo>
                  <a:cubicBezTo>
                    <a:pt x="86" y="85"/>
                    <a:pt x="87" y="78"/>
                    <a:pt x="90" y="71"/>
                  </a:cubicBezTo>
                  <a:cubicBezTo>
                    <a:pt x="94" y="63"/>
                    <a:pt x="98" y="57"/>
                    <a:pt x="103" y="52"/>
                  </a:cubicBezTo>
                  <a:cubicBezTo>
                    <a:pt x="109" y="47"/>
                    <a:pt x="115" y="43"/>
                    <a:pt x="122" y="39"/>
                  </a:cubicBezTo>
                  <a:cubicBezTo>
                    <a:pt x="129" y="36"/>
                    <a:pt x="137" y="35"/>
                    <a:pt x="145" y="35"/>
                  </a:cubicBezTo>
                  <a:cubicBezTo>
                    <a:pt x="152" y="35"/>
                    <a:pt x="159" y="36"/>
                    <a:pt x="166" y="38"/>
                  </a:cubicBezTo>
                  <a:cubicBezTo>
                    <a:pt x="173" y="41"/>
                    <a:pt x="178" y="44"/>
                    <a:pt x="183" y="48"/>
                  </a:cubicBezTo>
                  <a:cubicBezTo>
                    <a:pt x="188" y="52"/>
                    <a:pt x="192" y="57"/>
                    <a:pt x="195" y="63"/>
                  </a:cubicBezTo>
                  <a:cubicBezTo>
                    <a:pt x="198" y="69"/>
                    <a:pt x="200" y="75"/>
                    <a:pt x="200" y="83"/>
                  </a:cubicBezTo>
                  <a:cubicBezTo>
                    <a:pt x="200" y="91"/>
                    <a:pt x="198" y="98"/>
                    <a:pt x="196" y="103"/>
                  </a:cubicBezTo>
                  <a:cubicBezTo>
                    <a:pt x="193" y="109"/>
                    <a:pt x="189" y="114"/>
                    <a:pt x="185" y="117"/>
                  </a:cubicBezTo>
                  <a:cubicBezTo>
                    <a:pt x="181" y="121"/>
                    <a:pt x="177" y="124"/>
                    <a:pt x="173" y="125"/>
                  </a:cubicBezTo>
                  <a:cubicBezTo>
                    <a:pt x="169" y="127"/>
                    <a:pt x="166" y="128"/>
                    <a:pt x="163" y="128"/>
                  </a:cubicBezTo>
                  <a:cubicBezTo>
                    <a:pt x="160" y="128"/>
                    <a:pt x="158" y="127"/>
                    <a:pt x="156" y="126"/>
                  </a:cubicBezTo>
                  <a:cubicBezTo>
                    <a:pt x="154" y="124"/>
                    <a:pt x="153" y="122"/>
                    <a:pt x="153" y="120"/>
                  </a:cubicBezTo>
                  <a:cubicBezTo>
                    <a:pt x="151" y="122"/>
                    <a:pt x="148" y="124"/>
                    <a:pt x="146" y="125"/>
                  </a:cubicBezTo>
                  <a:cubicBezTo>
                    <a:pt x="142" y="127"/>
                    <a:pt x="137" y="128"/>
                    <a:pt x="134" y="128"/>
                  </a:cubicBezTo>
                  <a:cubicBezTo>
                    <a:pt x="131" y="128"/>
                    <a:pt x="128" y="127"/>
                    <a:pt x="125" y="126"/>
                  </a:cubicBezTo>
                  <a:cubicBezTo>
                    <a:pt x="122" y="125"/>
                    <a:pt x="119" y="123"/>
                    <a:pt x="117" y="120"/>
                  </a:cubicBezTo>
                  <a:cubicBezTo>
                    <a:pt x="115" y="118"/>
                    <a:pt x="113" y="115"/>
                    <a:pt x="112" y="112"/>
                  </a:cubicBezTo>
                  <a:cubicBezTo>
                    <a:pt x="111" y="109"/>
                    <a:pt x="110" y="105"/>
                    <a:pt x="110" y="102"/>
                  </a:cubicBezTo>
                  <a:cubicBezTo>
                    <a:pt x="110" y="97"/>
                    <a:pt x="111" y="92"/>
                    <a:pt x="113" y="87"/>
                  </a:cubicBezTo>
                  <a:cubicBezTo>
                    <a:pt x="114" y="82"/>
                    <a:pt x="116" y="78"/>
                    <a:pt x="119" y="74"/>
                  </a:cubicBezTo>
                  <a:cubicBezTo>
                    <a:pt x="122" y="71"/>
                    <a:pt x="126" y="68"/>
                    <a:pt x="130" y="65"/>
                  </a:cubicBezTo>
                  <a:cubicBezTo>
                    <a:pt x="134" y="63"/>
                    <a:pt x="139" y="62"/>
                    <a:pt x="144" y="62"/>
                  </a:cubicBezTo>
                  <a:cubicBezTo>
                    <a:pt x="147" y="62"/>
                    <a:pt x="151" y="63"/>
                    <a:pt x="156" y="65"/>
                  </a:cubicBezTo>
                  <a:cubicBezTo>
                    <a:pt x="159" y="66"/>
                    <a:pt x="162" y="69"/>
                    <a:pt x="163" y="73"/>
                  </a:cubicBezTo>
                  <a:cubicBezTo>
                    <a:pt x="163" y="73"/>
                    <a:pt x="164" y="73"/>
                    <a:pt x="164" y="73"/>
                  </a:cubicBezTo>
                  <a:cubicBezTo>
                    <a:pt x="166" y="65"/>
                    <a:pt x="166" y="65"/>
                    <a:pt x="166" y="65"/>
                  </a:cubicBezTo>
                  <a:cubicBezTo>
                    <a:pt x="177" y="65"/>
                    <a:pt x="177" y="65"/>
                    <a:pt x="177" y="65"/>
                  </a:cubicBezTo>
                  <a:cubicBezTo>
                    <a:pt x="167" y="105"/>
                    <a:pt x="167" y="105"/>
                    <a:pt x="167" y="105"/>
                  </a:cubicBezTo>
                  <a:cubicBezTo>
                    <a:pt x="167" y="106"/>
                    <a:pt x="167" y="107"/>
                    <a:pt x="166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09"/>
                    <a:pt x="166" y="111"/>
                    <a:pt x="166" y="112"/>
                  </a:cubicBezTo>
                  <a:cubicBezTo>
                    <a:pt x="166" y="113"/>
                    <a:pt x="166" y="114"/>
                    <a:pt x="167" y="115"/>
                  </a:cubicBezTo>
                  <a:cubicBezTo>
                    <a:pt x="167" y="116"/>
                    <a:pt x="168" y="116"/>
                    <a:pt x="170" y="116"/>
                  </a:cubicBezTo>
                  <a:cubicBezTo>
                    <a:pt x="172" y="116"/>
                    <a:pt x="174" y="116"/>
                    <a:pt x="177" y="114"/>
                  </a:cubicBezTo>
                  <a:cubicBezTo>
                    <a:pt x="179" y="113"/>
                    <a:pt x="181" y="110"/>
                    <a:pt x="183" y="108"/>
                  </a:cubicBezTo>
                  <a:cubicBezTo>
                    <a:pt x="185" y="105"/>
                    <a:pt x="187" y="102"/>
                    <a:pt x="188" y="98"/>
                  </a:cubicBezTo>
                  <a:cubicBezTo>
                    <a:pt x="189" y="94"/>
                    <a:pt x="189" y="90"/>
                    <a:pt x="189" y="86"/>
                  </a:cubicBezTo>
                  <a:cubicBezTo>
                    <a:pt x="189" y="79"/>
                    <a:pt x="188" y="74"/>
                    <a:pt x="186" y="69"/>
                  </a:cubicBezTo>
                  <a:cubicBezTo>
                    <a:pt x="184" y="64"/>
                    <a:pt x="181" y="60"/>
                    <a:pt x="177" y="56"/>
                  </a:cubicBezTo>
                  <a:cubicBezTo>
                    <a:pt x="173" y="53"/>
                    <a:pt x="168" y="50"/>
                    <a:pt x="162" y="48"/>
                  </a:cubicBezTo>
                  <a:cubicBezTo>
                    <a:pt x="157" y="47"/>
                    <a:pt x="151" y="46"/>
                    <a:pt x="145" y="46"/>
                  </a:cubicBezTo>
                  <a:cubicBezTo>
                    <a:pt x="138" y="46"/>
                    <a:pt x="132" y="47"/>
                    <a:pt x="126" y="49"/>
                  </a:cubicBezTo>
                  <a:cubicBezTo>
                    <a:pt x="120" y="52"/>
                    <a:pt x="116" y="55"/>
                    <a:pt x="112" y="60"/>
                  </a:cubicBezTo>
                  <a:cubicBezTo>
                    <a:pt x="108" y="64"/>
                    <a:pt x="104" y="69"/>
                    <a:pt x="102" y="75"/>
                  </a:cubicBezTo>
                  <a:cubicBezTo>
                    <a:pt x="100" y="81"/>
                    <a:pt x="99" y="87"/>
                    <a:pt x="99" y="94"/>
                  </a:cubicBezTo>
                  <a:cubicBezTo>
                    <a:pt x="99" y="101"/>
                    <a:pt x="100" y="108"/>
                    <a:pt x="103" y="113"/>
                  </a:cubicBezTo>
                  <a:cubicBezTo>
                    <a:pt x="105" y="119"/>
                    <a:pt x="108" y="124"/>
                    <a:pt x="113" y="128"/>
                  </a:cubicBezTo>
                  <a:cubicBezTo>
                    <a:pt x="117" y="133"/>
                    <a:pt x="122" y="136"/>
                    <a:pt x="128" y="138"/>
                  </a:cubicBezTo>
                  <a:cubicBezTo>
                    <a:pt x="134" y="140"/>
                    <a:pt x="140" y="142"/>
                    <a:pt x="147" y="142"/>
                  </a:cubicBezTo>
                  <a:cubicBezTo>
                    <a:pt x="154" y="142"/>
                    <a:pt x="160" y="140"/>
                    <a:pt x="167" y="138"/>
                  </a:cubicBezTo>
                  <a:cubicBezTo>
                    <a:pt x="172" y="136"/>
                    <a:pt x="178" y="133"/>
                    <a:pt x="182" y="128"/>
                  </a:cubicBezTo>
                  <a:cubicBezTo>
                    <a:pt x="193" y="128"/>
                    <a:pt x="193" y="128"/>
                    <a:pt x="193" y="128"/>
                  </a:cubicBezTo>
                  <a:cubicBezTo>
                    <a:pt x="188" y="136"/>
                    <a:pt x="181" y="142"/>
                    <a:pt x="173" y="146"/>
                  </a:cubicBezTo>
                  <a:cubicBezTo>
                    <a:pt x="167" y="149"/>
                    <a:pt x="161" y="151"/>
                    <a:pt x="154" y="152"/>
                  </a:cubicBezTo>
                  <a:cubicBezTo>
                    <a:pt x="173" y="165"/>
                    <a:pt x="173" y="165"/>
                    <a:pt x="173" y="165"/>
                  </a:cubicBezTo>
                  <a:cubicBezTo>
                    <a:pt x="273" y="93"/>
                    <a:pt x="273" y="93"/>
                    <a:pt x="273" y="93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3" y="93"/>
                    <a:pt x="13" y="93"/>
                    <a:pt x="13" y="93"/>
                  </a:cubicBezTo>
                  <a:cubicBezTo>
                    <a:pt x="113" y="165"/>
                    <a:pt x="113" y="165"/>
                    <a:pt x="113" y="165"/>
                  </a:cubicBezTo>
                  <a:lnTo>
                    <a:pt x="133" y="151"/>
                  </a:lnTo>
                  <a:close/>
                  <a:moveTo>
                    <a:pt x="13" y="251"/>
                  </a:moveTo>
                  <a:cubicBezTo>
                    <a:pt x="273" y="251"/>
                    <a:pt x="273" y="251"/>
                    <a:pt x="273" y="251"/>
                  </a:cubicBezTo>
                  <a:cubicBezTo>
                    <a:pt x="143" y="158"/>
                    <a:pt x="143" y="158"/>
                    <a:pt x="143" y="158"/>
                  </a:cubicBezTo>
                  <a:lnTo>
                    <a:pt x="13" y="251"/>
                  </a:lnTo>
                  <a:close/>
                  <a:moveTo>
                    <a:pt x="183" y="172"/>
                  </a:moveTo>
                  <a:cubicBezTo>
                    <a:pt x="286" y="245"/>
                    <a:pt x="286" y="245"/>
                    <a:pt x="286" y="245"/>
                  </a:cubicBezTo>
                  <a:cubicBezTo>
                    <a:pt x="286" y="99"/>
                    <a:pt x="286" y="99"/>
                    <a:pt x="286" y="99"/>
                  </a:cubicBezTo>
                  <a:lnTo>
                    <a:pt x="183" y="172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8" name="Group 657"/>
            <p:cNvGrpSpPr>
              <a:grpSpLocks/>
            </p:cNvGrpSpPr>
            <p:nvPr/>
          </p:nvGrpSpPr>
          <p:grpSpPr bwMode="auto">
            <a:xfrm>
              <a:off x="2631573" y="3594666"/>
              <a:ext cx="315434" cy="174485"/>
              <a:chOff x="3646" y="4088"/>
              <a:chExt cx="1003" cy="555"/>
            </a:xfrm>
            <a:solidFill>
              <a:srgbClr val="C0C0C0"/>
            </a:solidFill>
          </p:grpSpPr>
          <p:grpSp>
            <p:nvGrpSpPr>
              <p:cNvPr id="44" name="Group 655"/>
              <p:cNvGrpSpPr>
                <a:grpSpLocks/>
              </p:cNvGrpSpPr>
              <p:nvPr/>
            </p:nvGrpSpPr>
            <p:grpSpPr bwMode="auto">
              <a:xfrm>
                <a:off x="3646" y="4088"/>
                <a:ext cx="1003" cy="555"/>
                <a:chOff x="3132" y="4264"/>
                <a:chExt cx="1125" cy="623"/>
              </a:xfrm>
              <a:grpFill/>
            </p:grpSpPr>
            <p:sp>
              <p:nvSpPr>
                <p:cNvPr id="46" name="Freeform 652"/>
                <p:cNvSpPr>
                  <a:spLocks noEditPoints="1"/>
                </p:cNvSpPr>
                <p:nvPr/>
              </p:nvSpPr>
              <p:spPr bwMode="auto">
                <a:xfrm>
                  <a:off x="3132" y="4264"/>
                  <a:ext cx="1125" cy="623"/>
                </a:xfrm>
                <a:custGeom>
                  <a:avLst/>
                  <a:gdLst>
                    <a:gd name="T0" fmla="*/ 15972 w 16875"/>
                    <a:gd name="T1" fmla="*/ 6015 h 9345"/>
                    <a:gd name="T2" fmla="*/ 14508 w 16875"/>
                    <a:gd name="T3" fmla="*/ 7426 h 9345"/>
                    <a:gd name="T4" fmla="*/ 10994 w 16875"/>
                    <a:gd name="T5" fmla="*/ 9069 h 9345"/>
                    <a:gd name="T6" fmla="*/ 6792 w 16875"/>
                    <a:gd name="T7" fmla="*/ 9233 h 9345"/>
                    <a:gd name="T8" fmla="*/ 3091 w 16875"/>
                    <a:gd name="T9" fmla="*/ 7919 h 9345"/>
                    <a:gd name="T10" fmla="*/ 1152 w 16875"/>
                    <a:gd name="T11" fmla="*/ 6297 h 9345"/>
                    <a:gd name="T12" fmla="*/ 148 w 16875"/>
                    <a:gd name="T13" fmla="*/ 4932 h 9345"/>
                    <a:gd name="T14" fmla="*/ 793 w 16875"/>
                    <a:gd name="T15" fmla="*/ 3484 h 9345"/>
                    <a:gd name="T16" fmla="*/ 2037 w 16875"/>
                    <a:gd name="T17" fmla="*/ 2194 h 9345"/>
                    <a:gd name="T18" fmla="*/ 5470 w 16875"/>
                    <a:gd name="T19" fmla="*/ 386 h 9345"/>
                    <a:gd name="T20" fmla="*/ 9642 w 16875"/>
                    <a:gd name="T21" fmla="*/ 57 h 9345"/>
                    <a:gd name="T22" fmla="*/ 13427 w 16875"/>
                    <a:gd name="T23" fmla="*/ 1207 h 9345"/>
                    <a:gd name="T24" fmla="*/ 15608 w 16875"/>
                    <a:gd name="T25" fmla="*/ 2918 h 9345"/>
                    <a:gd name="T26" fmla="*/ 16629 w 16875"/>
                    <a:gd name="T27" fmla="*/ 4261 h 9345"/>
                    <a:gd name="T28" fmla="*/ 14588 w 16875"/>
                    <a:gd name="T29" fmla="*/ 3690 h 9345"/>
                    <a:gd name="T30" fmla="*/ 12754 w 16875"/>
                    <a:gd name="T31" fmla="*/ 2138 h 9345"/>
                    <a:gd name="T32" fmla="*/ 10331 w 16875"/>
                    <a:gd name="T33" fmla="*/ 1226 h 9345"/>
                    <a:gd name="T34" fmla="*/ 10980 w 16875"/>
                    <a:gd name="T35" fmla="*/ 1741 h 9345"/>
                    <a:gd name="T36" fmla="*/ 11802 w 16875"/>
                    <a:gd name="T37" fmla="*/ 2677 h 9345"/>
                    <a:gd name="T38" fmla="*/ 12280 w 16875"/>
                    <a:gd name="T39" fmla="*/ 3836 h 9345"/>
                    <a:gd name="T40" fmla="*/ 12348 w 16875"/>
                    <a:gd name="T41" fmla="*/ 5103 h 9345"/>
                    <a:gd name="T42" fmla="*/ 12014 w 16875"/>
                    <a:gd name="T43" fmla="*/ 6287 h 9345"/>
                    <a:gd name="T44" fmla="*/ 11301 w 16875"/>
                    <a:gd name="T45" fmla="*/ 7314 h 9345"/>
                    <a:gd name="T46" fmla="*/ 10320 w 16875"/>
                    <a:gd name="T47" fmla="*/ 8055 h 9345"/>
                    <a:gd name="T48" fmla="*/ 12817 w 16875"/>
                    <a:gd name="T49" fmla="*/ 7206 h 9345"/>
                    <a:gd name="T50" fmla="*/ 15271 w 16875"/>
                    <a:gd name="T51" fmla="*/ 4679 h 9345"/>
                    <a:gd name="T52" fmla="*/ 11297 w 16875"/>
                    <a:gd name="T53" fmla="*/ 3445 h 9345"/>
                    <a:gd name="T54" fmla="*/ 10465 w 16875"/>
                    <a:gd name="T55" fmla="*/ 2365 h 9345"/>
                    <a:gd name="T56" fmla="*/ 9279 w 16875"/>
                    <a:gd name="T57" fmla="*/ 1736 h 9345"/>
                    <a:gd name="T58" fmla="*/ 8143 w 16875"/>
                    <a:gd name="T59" fmla="*/ 1643 h 9345"/>
                    <a:gd name="T60" fmla="*/ 7226 w 16875"/>
                    <a:gd name="T61" fmla="*/ 1872 h 9345"/>
                    <a:gd name="T62" fmla="*/ 3736 w 16875"/>
                    <a:gd name="T63" fmla="*/ 2352 h 9345"/>
                    <a:gd name="T64" fmla="*/ 1728 w 16875"/>
                    <a:gd name="T65" fmla="*/ 4888 h 9345"/>
                    <a:gd name="T66" fmla="*/ 2599 w 16875"/>
                    <a:gd name="T67" fmla="*/ 6014 h 9345"/>
                    <a:gd name="T68" fmla="*/ 4344 w 16875"/>
                    <a:gd name="T69" fmla="*/ 7341 h 9345"/>
                    <a:gd name="T70" fmla="*/ 6796 w 16875"/>
                    <a:gd name="T71" fmla="*/ 8178 h 9345"/>
                    <a:gd name="T72" fmla="*/ 5763 w 16875"/>
                    <a:gd name="T73" fmla="*/ 7505 h 9345"/>
                    <a:gd name="T74" fmla="*/ 4988 w 16875"/>
                    <a:gd name="T75" fmla="*/ 6533 h 9345"/>
                    <a:gd name="T76" fmla="*/ 4566 w 16875"/>
                    <a:gd name="T77" fmla="*/ 5377 h 9345"/>
                    <a:gd name="T78" fmla="*/ 4566 w 16875"/>
                    <a:gd name="T79" fmla="*/ 3989 h 9345"/>
                    <a:gd name="T80" fmla="*/ 5362 w 16875"/>
                    <a:gd name="T81" fmla="*/ 4184 h 9345"/>
                    <a:gd name="T82" fmla="*/ 5427 w 16875"/>
                    <a:gd name="T83" fmla="*/ 5504 h 9345"/>
                    <a:gd name="T84" fmla="*/ 6072 w 16875"/>
                    <a:gd name="T85" fmla="*/ 6666 h 9345"/>
                    <a:gd name="T86" fmla="*/ 7174 w 16875"/>
                    <a:gd name="T87" fmla="*/ 7473 h 9345"/>
                    <a:gd name="T88" fmla="*/ 8518 w 16875"/>
                    <a:gd name="T89" fmla="*/ 7724 h 9345"/>
                    <a:gd name="T90" fmla="*/ 9836 w 16875"/>
                    <a:gd name="T91" fmla="*/ 7411 h 9345"/>
                    <a:gd name="T92" fmla="*/ 10903 w 16875"/>
                    <a:gd name="T93" fmla="*/ 6549 h 9345"/>
                    <a:gd name="T94" fmla="*/ 11482 w 16875"/>
                    <a:gd name="T95" fmla="*/ 5361 h 9345"/>
                    <a:gd name="T96" fmla="*/ 10754 w 16875"/>
                    <a:gd name="T97" fmla="*/ 5137 h 9345"/>
                    <a:gd name="T98" fmla="*/ 10340 w 16875"/>
                    <a:gd name="T99" fmla="*/ 6045 h 9345"/>
                    <a:gd name="T100" fmla="*/ 9545 w 16875"/>
                    <a:gd name="T101" fmla="*/ 6723 h 9345"/>
                    <a:gd name="T102" fmla="*/ 8558 w 16875"/>
                    <a:gd name="T103" fmla="*/ 6984 h 9345"/>
                    <a:gd name="T104" fmla="*/ 7528 w 16875"/>
                    <a:gd name="T105" fmla="*/ 6817 h 9345"/>
                    <a:gd name="T106" fmla="*/ 6683 w 16875"/>
                    <a:gd name="T107" fmla="*/ 6223 h 9345"/>
                    <a:gd name="T108" fmla="*/ 6174 w 16875"/>
                    <a:gd name="T109" fmla="*/ 5354 h 9345"/>
                    <a:gd name="T110" fmla="*/ 6099 w 16875"/>
                    <a:gd name="T111" fmla="*/ 4366 h 9345"/>
                    <a:gd name="T112" fmla="*/ 7843 w 16875"/>
                    <a:gd name="T113" fmla="*/ 2446 h 9345"/>
                    <a:gd name="T114" fmla="*/ 8906 w 16875"/>
                    <a:gd name="T115" fmla="*/ 2411 h 9345"/>
                    <a:gd name="T116" fmla="*/ 9835 w 16875"/>
                    <a:gd name="T117" fmla="*/ 2815 h 9345"/>
                    <a:gd name="T118" fmla="*/ 10527 w 16875"/>
                    <a:gd name="T119" fmla="*/ 3593 h 9345"/>
                    <a:gd name="T120" fmla="*/ 10795 w 16875"/>
                    <a:gd name="T121" fmla="*/ 4561 h 9345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16875"/>
                    <a:gd name="T184" fmla="*/ 0 h 9345"/>
                    <a:gd name="T185" fmla="*/ 16875 w 16875"/>
                    <a:gd name="T186" fmla="*/ 9345 h 9345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16875" h="9345">
                      <a:moveTo>
                        <a:pt x="16875" y="4679"/>
                      </a:moveTo>
                      <a:lnTo>
                        <a:pt x="16828" y="4764"/>
                      </a:lnTo>
                      <a:lnTo>
                        <a:pt x="16779" y="4849"/>
                      </a:lnTo>
                      <a:lnTo>
                        <a:pt x="16729" y="4932"/>
                      </a:lnTo>
                      <a:lnTo>
                        <a:pt x="16680" y="5014"/>
                      </a:lnTo>
                      <a:lnTo>
                        <a:pt x="16629" y="5095"/>
                      </a:lnTo>
                      <a:lnTo>
                        <a:pt x="16579" y="5176"/>
                      </a:lnTo>
                      <a:lnTo>
                        <a:pt x="16526" y="5256"/>
                      </a:lnTo>
                      <a:lnTo>
                        <a:pt x="16474" y="5335"/>
                      </a:lnTo>
                      <a:lnTo>
                        <a:pt x="16420" y="5415"/>
                      </a:lnTo>
                      <a:lnTo>
                        <a:pt x="16368" y="5493"/>
                      </a:lnTo>
                      <a:lnTo>
                        <a:pt x="16313" y="5569"/>
                      </a:lnTo>
                      <a:lnTo>
                        <a:pt x="16258" y="5645"/>
                      </a:lnTo>
                      <a:lnTo>
                        <a:pt x="16202" y="5721"/>
                      </a:lnTo>
                      <a:lnTo>
                        <a:pt x="16145" y="5795"/>
                      </a:lnTo>
                      <a:lnTo>
                        <a:pt x="16088" y="5870"/>
                      </a:lnTo>
                      <a:lnTo>
                        <a:pt x="16031" y="5943"/>
                      </a:lnTo>
                      <a:lnTo>
                        <a:pt x="15972" y="6015"/>
                      </a:lnTo>
                      <a:lnTo>
                        <a:pt x="15913" y="6086"/>
                      </a:lnTo>
                      <a:lnTo>
                        <a:pt x="15854" y="6158"/>
                      </a:lnTo>
                      <a:lnTo>
                        <a:pt x="15793" y="6227"/>
                      </a:lnTo>
                      <a:lnTo>
                        <a:pt x="15732" y="6297"/>
                      </a:lnTo>
                      <a:lnTo>
                        <a:pt x="15671" y="6365"/>
                      </a:lnTo>
                      <a:lnTo>
                        <a:pt x="15608" y="6433"/>
                      </a:lnTo>
                      <a:lnTo>
                        <a:pt x="15545" y="6499"/>
                      </a:lnTo>
                      <a:lnTo>
                        <a:pt x="15481" y="6566"/>
                      </a:lnTo>
                      <a:lnTo>
                        <a:pt x="15416" y="6631"/>
                      </a:lnTo>
                      <a:lnTo>
                        <a:pt x="15352" y="6695"/>
                      </a:lnTo>
                      <a:lnTo>
                        <a:pt x="15286" y="6759"/>
                      </a:lnTo>
                      <a:lnTo>
                        <a:pt x="15219" y="6823"/>
                      </a:lnTo>
                      <a:lnTo>
                        <a:pt x="15152" y="6885"/>
                      </a:lnTo>
                      <a:lnTo>
                        <a:pt x="15084" y="6946"/>
                      </a:lnTo>
                      <a:lnTo>
                        <a:pt x="15016" y="7007"/>
                      </a:lnTo>
                      <a:lnTo>
                        <a:pt x="14849" y="7152"/>
                      </a:lnTo>
                      <a:lnTo>
                        <a:pt x="14680" y="7291"/>
                      </a:lnTo>
                      <a:lnTo>
                        <a:pt x="14508" y="7426"/>
                      </a:lnTo>
                      <a:lnTo>
                        <a:pt x="14334" y="7555"/>
                      </a:lnTo>
                      <a:lnTo>
                        <a:pt x="14158" y="7681"/>
                      </a:lnTo>
                      <a:lnTo>
                        <a:pt x="13979" y="7802"/>
                      </a:lnTo>
                      <a:lnTo>
                        <a:pt x="13797" y="7919"/>
                      </a:lnTo>
                      <a:lnTo>
                        <a:pt x="13614" y="8031"/>
                      </a:lnTo>
                      <a:lnTo>
                        <a:pt x="13427" y="8138"/>
                      </a:lnTo>
                      <a:lnTo>
                        <a:pt x="13238" y="8240"/>
                      </a:lnTo>
                      <a:lnTo>
                        <a:pt x="13046" y="8338"/>
                      </a:lnTo>
                      <a:lnTo>
                        <a:pt x="12852" y="8432"/>
                      </a:lnTo>
                      <a:lnTo>
                        <a:pt x="12656" y="8522"/>
                      </a:lnTo>
                      <a:lnTo>
                        <a:pt x="12457" y="8606"/>
                      </a:lnTo>
                      <a:lnTo>
                        <a:pt x="12255" y="8686"/>
                      </a:lnTo>
                      <a:lnTo>
                        <a:pt x="12051" y="8761"/>
                      </a:lnTo>
                      <a:lnTo>
                        <a:pt x="11845" y="8832"/>
                      </a:lnTo>
                      <a:lnTo>
                        <a:pt x="11635" y="8898"/>
                      </a:lnTo>
                      <a:lnTo>
                        <a:pt x="11424" y="8959"/>
                      </a:lnTo>
                      <a:lnTo>
                        <a:pt x="11210" y="9016"/>
                      </a:lnTo>
                      <a:lnTo>
                        <a:pt x="10994" y="9069"/>
                      </a:lnTo>
                      <a:lnTo>
                        <a:pt x="10775" y="9117"/>
                      </a:lnTo>
                      <a:lnTo>
                        <a:pt x="10553" y="9161"/>
                      </a:lnTo>
                      <a:lnTo>
                        <a:pt x="10329" y="9200"/>
                      </a:lnTo>
                      <a:lnTo>
                        <a:pt x="10103" y="9233"/>
                      </a:lnTo>
                      <a:lnTo>
                        <a:pt x="9874" y="9263"/>
                      </a:lnTo>
                      <a:lnTo>
                        <a:pt x="9642" y="9288"/>
                      </a:lnTo>
                      <a:lnTo>
                        <a:pt x="9408" y="9308"/>
                      </a:lnTo>
                      <a:lnTo>
                        <a:pt x="9172" y="9325"/>
                      </a:lnTo>
                      <a:lnTo>
                        <a:pt x="8933" y="9336"/>
                      </a:lnTo>
                      <a:lnTo>
                        <a:pt x="8692" y="9343"/>
                      </a:lnTo>
                      <a:lnTo>
                        <a:pt x="8448" y="9345"/>
                      </a:lnTo>
                      <a:lnTo>
                        <a:pt x="8203" y="9343"/>
                      </a:lnTo>
                      <a:lnTo>
                        <a:pt x="7962" y="9336"/>
                      </a:lnTo>
                      <a:lnTo>
                        <a:pt x="7723" y="9325"/>
                      </a:lnTo>
                      <a:lnTo>
                        <a:pt x="7487" y="9308"/>
                      </a:lnTo>
                      <a:lnTo>
                        <a:pt x="7253" y="9288"/>
                      </a:lnTo>
                      <a:lnTo>
                        <a:pt x="7021" y="9263"/>
                      </a:lnTo>
                      <a:lnTo>
                        <a:pt x="6792" y="9233"/>
                      </a:lnTo>
                      <a:lnTo>
                        <a:pt x="6565" y="9200"/>
                      </a:lnTo>
                      <a:lnTo>
                        <a:pt x="6341" y="9161"/>
                      </a:lnTo>
                      <a:lnTo>
                        <a:pt x="6119" y="9117"/>
                      </a:lnTo>
                      <a:lnTo>
                        <a:pt x="5900" y="9069"/>
                      </a:lnTo>
                      <a:lnTo>
                        <a:pt x="5684" y="9016"/>
                      </a:lnTo>
                      <a:lnTo>
                        <a:pt x="5470" y="8959"/>
                      </a:lnTo>
                      <a:lnTo>
                        <a:pt x="5258" y="8898"/>
                      </a:lnTo>
                      <a:lnTo>
                        <a:pt x="5048" y="8832"/>
                      </a:lnTo>
                      <a:lnTo>
                        <a:pt x="4841" y="8761"/>
                      </a:lnTo>
                      <a:lnTo>
                        <a:pt x="4636" y="8686"/>
                      </a:lnTo>
                      <a:lnTo>
                        <a:pt x="4435" y="8606"/>
                      </a:lnTo>
                      <a:lnTo>
                        <a:pt x="4236" y="8522"/>
                      </a:lnTo>
                      <a:lnTo>
                        <a:pt x="4038" y="8432"/>
                      </a:lnTo>
                      <a:lnTo>
                        <a:pt x="3844" y="8338"/>
                      </a:lnTo>
                      <a:lnTo>
                        <a:pt x="3652" y="8240"/>
                      </a:lnTo>
                      <a:lnTo>
                        <a:pt x="3463" y="8138"/>
                      </a:lnTo>
                      <a:lnTo>
                        <a:pt x="3276" y="8031"/>
                      </a:lnTo>
                      <a:lnTo>
                        <a:pt x="3091" y="7919"/>
                      </a:lnTo>
                      <a:lnTo>
                        <a:pt x="2909" y="7802"/>
                      </a:lnTo>
                      <a:lnTo>
                        <a:pt x="2730" y="7681"/>
                      </a:lnTo>
                      <a:lnTo>
                        <a:pt x="2552" y="7555"/>
                      </a:lnTo>
                      <a:lnTo>
                        <a:pt x="2378" y="7426"/>
                      </a:lnTo>
                      <a:lnTo>
                        <a:pt x="2206" y="7291"/>
                      </a:lnTo>
                      <a:lnTo>
                        <a:pt x="2037" y="7152"/>
                      </a:lnTo>
                      <a:lnTo>
                        <a:pt x="1869" y="7007"/>
                      </a:lnTo>
                      <a:lnTo>
                        <a:pt x="1800" y="6946"/>
                      </a:lnTo>
                      <a:lnTo>
                        <a:pt x="1733" y="6885"/>
                      </a:lnTo>
                      <a:lnTo>
                        <a:pt x="1665" y="6823"/>
                      </a:lnTo>
                      <a:lnTo>
                        <a:pt x="1599" y="6759"/>
                      </a:lnTo>
                      <a:lnTo>
                        <a:pt x="1534" y="6695"/>
                      </a:lnTo>
                      <a:lnTo>
                        <a:pt x="1468" y="6631"/>
                      </a:lnTo>
                      <a:lnTo>
                        <a:pt x="1404" y="6566"/>
                      </a:lnTo>
                      <a:lnTo>
                        <a:pt x="1339" y="6499"/>
                      </a:lnTo>
                      <a:lnTo>
                        <a:pt x="1276" y="6433"/>
                      </a:lnTo>
                      <a:lnTo>
                        <a:pt x="1214" y="6365"/>
                      </a:lnTo>
                      <a:lnTo>
                        <a:pt x="1152" y="6297"/>
                      </a:lnTo>
                      <a:lnTo>
                        <a:pt x="1091" y="6227"/>
                      </a:lnTo>
                      <a:lnTo>
                        <a:pt x="1029" y="6158"/>
                      </a:lnTo>
                      <a:lnTo>
                        <a:pt x="969" y="6086"/>
                      </a:lnTo>
                      <a:lnTo>
                        <a:pt x="910" y="6015"/>
                      </a:lnTo>
                      <a:lnTo>
                        <a:pt x="851" y="5943"/>
                      </a:lnTo>
                      <a:lnTo>
                        <a:pt x="793" y="5870"/>
                      </a:lnTo>
                      <a:lnTo>
                        <a:pt x="736" y="5795"/>
                      </a:lnTo>
                      <a:lnTo>
                        <a:pt x="679" y="5721"/>
                      </a:lnTo>
                      <a:lnTo>
                        <a:pt x="623" y="5645"/>
                      </a:lnTo>
                      <a:lnTo>
                        <a:pt x="567" y="5569"/>
                      </a:lnTo>
                      <a:lnTo>
                        <a:pt x="513" y="5493"/>
                      </a:lnTo>
                      <a:lnTo>
                        <a:pt x="459" y="5415"/>
                      </a:lnTo>
                      <a:lnTo>
                        <a:pt x="405" y="5335"/>
                      </a:lnTo>
                      <a:lnTo>
                        <a:pt x="352" y="5256"/>
                      </a:lnTo>
                      <a:lnTo>
                        <a:pt x="301" y="5176"/>
                      </a:lnTo>
                      <a:lnTo>
                        <a:pt x="249" y="5095"/>
                      </a:lnTo>
                      <a:lnTo>
                        <a:pt x="197" y="5014"/>
                      </a:lnTo>
                      <a:lnTo>
                        <a:pt x="148" y="4932"/>
                      </a:lnTo>
                      <a:lnTo>
                        <a:pt x="97" y="4849"/>
                      </a:lnTo>
                      <a:lnTo>
                        <a:pt x="49" y="4764"/>
                      </a:lnTo>
                      <a:lnTo>
                        <a:pt x="0" y="4679"/>
                      </a:lnTo>
                      <a:lnTo>
                        <a:pt x="49" y="4595"/>
                      </a:lnTo>
                      <a:lnTo>
                        <a:pt x="97" y="4510"/>
                      </a:lnTo>
                      <a:lnTo>
                        <a:pt x="148" y="4426"/>
                      </a:lnTo>
                      <a:lnTo>
                        <a:pt x="197" y="4344"/>
                      </a:lnTo>
                      <a:lnTo>
                        <a:pt x="249" y="4261"/>
                      </a:lnTo>
                      <a:lnTo>
                        <a:pt x="301" y="4180"/>
                      </a:lnTo>
                      <a:lnTo>
                        <a:pt x="352" y="4100"/>
                      </a:lnTo>
                      <a:lnTo>
                        <a:pt x="405" y="4020"/>
                      </a:lnTo>
                      <a:lnTo>
                        <a:pt x="459" y="3941"/>
                      </a:lnTo>
                      <a:lnTo>
                        <a:pt x="513" y="3863"/>
                      </a:lnTo>
                      <a:lnTo>
                        <a:pt x="567" y="3786"/>
                      </a:lnTo>
                      <a:lnTo>
                        <a:pt x="623" y="3709"/>
                      </a:lnTo>
                      <a:lnTo>
                        <a:pt x="679" y="3633"/>
                      </a:lnTo>
                      <a:lnTo>
                        <a:pt x="736" y="3558"/>
                      </a:lnTo>
                      <a:lnTo>
                        <a:pt x="793" y="3484"/>
                      </a:lnTo>
                      <a:lnTo>
                        <a:pt x="851" y="3411"/>
                      </a:lnTo>
                      <a:lnTo>
                        <a:pt x="910" y="3338"/>
                      </a:lnTo>
                      <a:lnTo>
                        <a:pt x="969" y="3265"/>
                      </a:lnTo>
                      <a:lnTo>
                        <a:pt x="1029" y="3195"/>
                      </a:lnTo>
                      <a:lnTo>
                        <a:pt x="1091" y="3124"/>
                      </a:lnTo>
                      <a:lnTo>
                        <a:pt x="1152" y="3055"/>
                      </a:lnTo>
                      <a:lnTo>
                        <a:pt x="1214" y="2986"/>
                      </a:lnTo>
                      <a:lnTo>
                        <a:pt x="1276" y="2918"/>
                      </a:lnTo>
                      <a:lnTo>
                        <a:pt x="1339" y="2850"/>
                      </a:lnTo>
                      <a:lnTo>
                        <a:pt x="1404" y="2784"/>
                      </a:lnTo>
                      <a:lnTo>
                        <a:pt x="1468" y="2717"/>
                      </a:lnTo>
                      <a:lnTo>
                        <a:pt x="1534" y="2652"/>
                      </a:lnTo>
                      <a:lnTo>
                        <a:pt x="1599" y="2588"/>
                      </a:lnTo>
                      <a:lnTo>
                        <a:pt x="1665" y="2524"/>
                      </a:lnTo>
                      <a:lnTo>
                        <a:pt x="1733" y="2461"/>
                      </a:lnTo>
                      <a:lnTo>
                        <a:pt x="1800" y="2399"/>
                      </a:lnTo>
                      <a:lnTo>
                        <a:pt x="1869" y="2338"/>
                      </a:lnTo>
                      <a:lnTo>
                        <a:pt x="2037" y="2194"/>
                      </a:lnTo>
                      <a:lnTo>
                        <a:pt x="2206" y="2054"/>
                      </a:lnTo>
                      <a:lnTo>
                        <a:pt x="2378" y="1919"/>
                      </a:lnTo>
                      <a:lnTo>
                        <a:pt x="2552" y="1790"/>
                      </a:lnTo>
                      <a:lnTo>
                        <a:pt x="2730" y="1664"/>
                      </a:lnTo>
                      <a:lnTo>
                        <a:pt x="2909" y="1543"/>
                      </a:lnTo>
                      <a:lnTo>
                        <a:pt x="3091" y="1426"/>
                      </a:lnTo>
                      <a:lnTo>
                        <a:pt x="3276" y="1314"/>
                      </a:lnTo>
                      <a:lnTo>
                        <a:pt x="3463" y="1207"/>
                      </a:lnTo>
                      <a:lnTo>
                        <a:pt x="3652" y="1105"/>
                      </a:lnTo>
                      <a:lnTo>
                        <a:pt x="3844" y="1007"/>
                      </a:lnTo>
                      <a:lnTo>
                        <a:pt x="4038" y="913"/>
                      </a:lnTo>
                      <a:lnTo>
                        <a:pt x="4236" y="824"/>
                      </a:lnTo>
                      <a:lnTo>
                        <a:pt x="4435" y="739"/>
                      </a:lnTo>
                      <a:lnTo>
                        <a:pt x="4636" y="660"/>
                      </a:lnTo>
                      <a:lnTo>
                        <a:pt x="4841" y="584"/>
                      </a:lnTo>
                      <a:lnTo>
                        <a:pt x="5048" y="513"/>
                      </a:lnTo>
                      <a:lnTo>
                        <a:pt x="5258" y="447"/>
                      </a:lnTo>
                      <a:lnTo>
                        <a:pt x="5470" y="386"/>
                      </a:lnTo>
                      <a:lnTo>
                        <a:pt x="5684" y="329"/>
                      </a:lnTo>
                      <a:lnTo>
                        <a:pt x="5900" y="276"/>
                      </a:lnTo>
                      <a:lnTo>
                        <a:pt x="6119" y="228"/>
                      </a:lnTo>
                      <a:lnTo>
                        <a:pt x="6341" y="184"/>
                      </a:lnTo>
                      <a:lnTo>
                        <a:pt x="6565" y="145"/>
                      </a:lnTo>
                      <a:lnTo>
                        <a:pt x="6792" y="112"/>
                      </a:lnTo>
                      <a:lnTo>
                        <a:pt x="7021" y="82"/>
                      </a:lnTo>
                      <a:lnTo>
                        <a:pt x="7253" y="57"/>
                      </a:lnTo>
                      <a:lnTo>
                        <a:pt x="7487" y="37"/>
                      </a:lnTo>
                      <a:lnTo>
                        <a:pt x="7723" y="20"/>
                      </a:lnTo>
                      <a:lnTo>
                        <a:pt x="7962" y="9"/>
                      </a:lnTo>
                      <a:lnTo>
                        <a:pt x="8203" y="2"/>
                      </a:lnTo>
                      <a:lnTo>
                        <a:pt x="8448" y="0"/>
                      </a:lnTo>
                      <a:lnTo>
                        <a:pt x="8692" y="2"/>
                      </a:lnTo>
                      <a:lnTo>
                        <a:pt x="8933" y="9"/>
                      </a:lnTo>
                      <a:lnTo>
                        <a:pt x="9172" y="20"/>
                      </a:lnTo>
                      <a:lnTo>
                        <a:pt x="9408" y="37"/>
                      </a:lnTo>
                      <a:lnTo>
                        <a:pt x="9642" y="57"/>
                      </a:lnTo>
                      <a:lnTo>
                        <a:pt x="9874" y="82"/>
                      </a:lnTo>
                      <a:lnTo>
                        <a:pt x="10103" y="112"/>
                      </a:lnTo>
                      <a:lnTo>
                        <a:pt x="10329" y="145"/>
                      </a:lnTo>
                      <a:lnTo>
                        <a:pt x="10553" y="184"/>
                      </a:lnTo>
                      <a:lnTo>
                        <a:pt x="10775" y="228"/>
                      </a:lnTo>
                      <a:lnTo>
                        <a:pt x="10994" y="276"/>
                      </a:lnTo>
                      <a:lnTo>
                        <a:pt x="11210" y="329"/>
                      </a:lnTo>
                      <a:lnTo>
                        <a:pt x="11424" y="386"/>
                      </a:lnTo>
                      <a:lnTo>
                        <a:pt x="11635" y="447"/>
                      </a:lnTo>
                      <a:lnTo>
                        <a:pt x="11845" y="513"/>
                      </a:lnTo>
                      <a:lnTo>
                        <a:pt x="12051" y="584"/>
                      </a:lnTo>
                      <a:lnTo>
                        <a:pt x="12255" y="660"/>
                      </a:lnTo>
                      <a:lnTo>
                        <a:pt x="12457" y="739"/>
                      </a:lnTo>
                      <a:lnTo>
                        <a:pt x="12656" y="824"/>
                      </a:lnTo>
                      <a:lnTo>
                        <a:pt x="12852" y="913"/>
                      </a:lnTo>
                      <a:lnTo>
                        <a:pt x="13046" y="1007"/>
                      </a:lnTo>
                      <a:lnTo>
                        <a:pt x="13238" y="1105"/>
                      </a:lnTo>
                      <a:lnTo>
                        <a:pt x="13427" y="1207"/>
                      </a:lnTo>
                      <a:lnTo>
                        <a:pt x="13614" y="1314"/>
                      </a:lnTo>
                      <a:lnTo>
                        <a:pt x="13797" y="1426"/>
                      </a:lnTo>
                      <a:lnTo>
                        <a:pt x="13979" y="1543"/>
                      </a:lnTo>
                      <a:lnTo>
                        <a:pt x="14158" y="1664"/>
                      </a:lnTo>
                      <a:lnTo>
                        <a:pt x="14334" y="1790"/>
                      </a:lnTo>
                      <a:lnTo>
                        <a:pt x="14508" y="1919"/>
                      </a:lnTo>
                      <a:lnTo>
                        <a:pt x="14680" y="2054"/>
                      </a:lnTo>
                      <a:lnTo>
                        <a:pt x="14849" y="2194"/>
                      </a:lnTo>
                      <a:lnTo>
                        <a:pt x="15016" y="2338"/>
                      </a:lnTo>
                      <a:lnTo>
                        <a:pt x="15084" y="2399"/>
                      </a:lnTo>
                      <a:lnTo>
                        <a:pt x="15152" y="2461"/>
                      </a:lnTo>
                      <a:lnTo>
                        <a:pt x="15219" y="2524"/>
                      </a:lnTo>
                      <a:lnTo>
                        <a:pt x="15286" y="2588"/>
                      </a:lnTo>
                      <a:lnTo>
                        <a:pt x="15352" y="2652"/>
                      </a:lnTo>
                      <a:lnTo>
                        <a:pt x="15416" y="2717"/>
                      </a:lnTo>
                      <a:lnTo>
                        <a:pt x="15481" y="2784"/>
                      </a:lnTo>
                      <a:lnTo>
                        <a:pt x="15545" y="2850"/>
                      </a:lnTo>
                      <a:lnTo>
                        <a:pt x="15608" y="2918"/>
                      </a:lnTo>
                      <a:lnTo>
                        <a:pt x="15671" y="2986"/>
                      </a:lnTo>
                      <a:lnTo>
                        <a:pt x="15732" y="3055"/>
                      </a:lnTo>
                      <a:lnTo>
                        <a:pt x="15793" y="3124"/>
                      </a:lnTo>
                      <a:lnTo>
                        <a:pt x="15854" y="3195"/>
                      </a:lnTo>
                      <a:lnTo>
                        <a:pt x="15913" y="3265"/>
                      </a:lnTo>
                      <a:lnTo>
                        <a:pt x="15972" y="3338"/>
                      </a:lnTo>
                      <a:lnTo>
                        <a:pt x="16031" y="3411"/>
                      </a:lnTo>
                      <a:lnTo>
                        <a:pt x="16088" y="3484"/>
                      </a:lnTo>
                      <a:lnTo>
                        <a:pt x="16145" y="3558"/>
                      </a:lnTo>
                      <a:lnTo>
                        <a:pt x="16202" y="3633"/>
                      </a:lnTo>
                      <a:lnTo>
                        <a:pt x="16258" y="3709"/>
                      </a:lnTo>
                      <a:lnTo>
                        <a:pt x="16313" y="3786"/>
                      </a:lnTo>
                      <a:lnTo>
                        <a:pt x="16368" y="3863"/>
                      </a:lnTo>
                      <a:lnTo>
                        <a:pt x="16420" y="3941"/>
                      </a:lnTo>
                      <a:lnTo>
                        <a:pt x="16474" y="4020"/>
                      </a:lnTo>
                      <a:lnTo>
                        <a:pt x="16526" y="4100"/>
                      </a:lnTo>
                      <a:lnTo>
                        <a:pt x="16579" y="4180"/>
                      </a:lnTo>
                      <a:lnTo>
                        <a:pt x="16629" y="4261"/>
                      </a:lnTo>
                      <a:lnTo>
                        <a:pt x="16680" y="4344"/>
                      </a:lnTo>
                      <a:lnTo>
                        <a:pt x="16729" y="4426"/>
                      </a:lnTo>
                      <a:lnTo>
                        <a:pt x="16779" y="4510"/>
                      </a:lnTo>
                      <a:lnTo>
                        <a:pt x="16828" y="4595"/>
                      </a:lnTo>
                      <a:lnTo>
                        <a:pt x="16875" y="4679"/>
                      </a:lnTo>
                      <a:close/>
                      <a:moveTo>
                        <a:pt x="15271" y="4679"/>
                      </a:moveTo>
                      <a:lnTo>
                        <a:pt x="15210" y="4574"/>
                      </a:lnTo>
                      <a:lnTo>
                        <a:pt x="15147" y="4470"/>
                      </a:lnTo>
                      <a:lnTo>
                        <a:pt x="15116" y="4420"/>
                      </a:lnTo>
                      <a:lnTo>
                        <a:pt x="15084" y="4368"/>
                      </a:lnTo>
                      <a:lnTo>
                        <a:pt x="15051" y="4317"/>
                      </a:lnTo>
                      <a:lnTo>
                        <a:pt x="15018" y="4268"/>
                      </a:lnTo>
                      <a:lnTo>
                        <a:pt x="14950" y="4168"/>
                      </a:lnTo>
                      <a:lnTo>
                        <a:pt x="14882" y="4070"/>
                      </a:lnTo>
                      <a:lnTo>
                        <a:pt x="14811" y="3973"/>
                      </a:lnTo>
                      <a:lnTo>
                        <a:pt x="14738" y="3877"/>
                      </a:lnTo>
                      <a:lnTo>
                        <a:pt x="14664" y="3783"/>
                      </a:lnTo>
                      <a:lnTo>
                        <a:pt x="14588" y="3690"/>
                      </a:lnTo>
                      <a:lnTo>
                        <a:pt x="14511" y="3598"/>
                      </a:lnTo>
                      <a:lnTo>
                        <a:pt x="14433" y="3509"/>
                      </a:lnTo>
                      <a:lnTo>
                        <a:pt x="14352" y="3420"/>
                      </a:lnTo>
                      <a:lnTo>
                        <a:pt x="14271" y="3333"/>
                      </a:lnTo>
                      <a:lnTo>
                        <a:pt x="14188" y="3247"/>
                      </a:lnTo>
                      <a:lnTo>
                        <a:pt x="14103" y="3163"/>
                      </a:lnTo>
                      <a:lnTo>
                        <a:pt x="13999" y="3065"/>
                      </a:lnTo>
                      <a:lnTo>
                        <a:pt x="13892" y="2969"/>
                      </a:lnTo>
                      <a:lnTo>
                        <a:pt x="13786" y="2875"/>
                      </a:lnTo>
                      <a:lnTo>
                        <a:pt x="13677" y="2784"/>
                      </a:lnTo>
                      <a:lnTo>
                        <a:pt x="13566" y="2695"/>
                      </a:lnTo>
                      <a:lnTo>
                        <a:pt x="13455" y="2609"/>
                      </a:lnTo>
                      <a:lnTo>
                        <a:pt x="13342" y="2524"/>
                      </a:lnTo>
                      <a:lnTo>
                        <a:pt x="13228" y="2442"/>
                      </a:lnTo>
                      <a:lnTo>
                        <a:pt x="13111" y="2363"/>
                      </a:lnTo>
                      <a:lnTo>
                        <a:pt x="12994" y="2285"/>
                      </a:lnTo>
                      <a:lnTo>
                        <a:pt x="12875" y="2210"/>
                      </a:lnTo>
                      <a:lnTo>
                        <a:pt x="12754" y="2138"/>
                      </a:lnTo>
                      <a:lnTo>
                        <a:pt x="12632" y="2067"/>
                      </a:lnTo>
                      <a:lnTo>
                        <a:pt x="12509" y="1999"/>
                      </a:lnTo>
                      <a:lnTo>
                        <a:pt x="12384" y="1933"/>
                      </a:lnTo>
                      <a:lnTo>
                        <a:pt x="12258" y="1870"/>
                      </a:lnTo>
                      <a:lnTo>
                        <a:pt x="12129" y="1809"/>
                      </a:lnTo>
                      <a:lnTo>
                        <a:pt x="12000" y="1750"/>
                      </a:lnTo>
                      <a:lnTo>
                        <a:pt x="11869" y="1694"/>
                      </a:lnTo>
                      <a:lnTo>
                        <a:pt x="11737" y="1640"/>
                      </a:lnTo>
                      <a:lnTo>
                        <a:pt x="11603" y="1587"/>
                      </a:lnTo>
                      <a:lnTo>
                        <a:pt x="11468" y="1538"/>
                      </a:lnTo>
                      <a:lnTo>
                        <a:pt x="11331" y="1491"/>
                      </a:lnTo>
                      <a:lnTo>
                        <a:pt x="11192" y="1446"/>
                      </a:lnTo>
                      <a:lnTo>
                        <a:pt x="11052" y="1404"/>
                      </a:lnTo>
                      <a:lnTo>
                        <a:pt x="10911" y="1363"/>
                      </a:lnTo>
                      <a:lnTo>
                        <a:pt x="10768" y="1326"/>
                      </a:lnTo>
                      <a:lnTo>
                        <a:pt x="10624" y="1290"/>
                      </a:lnTo>
                      <a:lnTo>
                        <a:pt x="10478" y="1256"/>
                      </a:lnTo>
                      <a:lnTo>
                        <a:pt x="10331" y="1226"/>
                      </a:lnTo>
                      <a:lnTo>
                        <a:pt x="10182" y="1197"/>
                      </a:lnTo>
                      <a:lnTo>
                        <a:pt x="10031" y="1171"/>
                      </a:lnTo>
                      <a:lnTo>
                        <a:pt x="10097" y="1199"/>
                      </a:lnTo>
                      <a:lnTo>
                        <a:pt x="10162" y="1229"/>
                      </a:lnTo>
                      <a:lnTo>
                        <a:pt x="10225" y="1259"/>
                      </a:lnTo>
                      <a:lnTo>
                        <a:pt x="10288" y="1290"/>
                      </a:lnTo>
                      <a:lnTo>
                        <a:pt x="10351" y="1323"/>
                      </a:lnTo>
                      <a:lnTo>
                        <a:pt x="10412" y="1355"/>
                      </a:lnTo>
                      <a:lnTo>
                        <a:pt x="10472" y="1390"/>
                      </a:lnTo>
                      <a:lnTo>
                        <a:pt x="10532" y="1425"/>
                      </a:lnTo>
                      <a:lnTo>
                        <a:pt x="10591" y="1462"/>
                      </a:lnTo>
                      <a:lnTo>
                        <a:pt x="10649" y="1499"/>
                      </a:lnTo>
                      <a:lnTo>
                        <a:pt x="10706" y="1537"/>
                      </a:lnTo>
                      <a:lnTo>
                        <a:pt x="10763" y="1576"/>
                      </a:lnTo>
                      <a:lnTo>
                        <a:pt x="10818" y="1616"/>
                      </a:lnTo>
                      <a:lnTo>
                        <a:pt x="10874" y="1657"/>
                      </a:lnTo>
                      <a:lnTo>
                        <a:pt x="10928" y="1698"/>
                      </a:lnTo>
                      <a:lnTo>
                        <a:pt x="10980" y="1741"/>
                      </a:lnTo>
                      <a:lnTo>
                        <a:pt x="11033" y="1786"/>
                      </a:lnTo>
                      <a:lnTo>
                        <a:pt x="11085" y="1830"/>
                      </a:lnTo>
                      <a:lnTo>
                        <a:pt x="11135" y="1875"/>
                      </a:lnTo>
                      <a:lnTo>
                        <a:pt x="11186" y="1923"/>
                      </a:lnTo>
                      <a:lnTo>
                        <a:pt x="11235" y="1970"/>
                      </a:lnTo>
                      <a:lnTo>
                        <a:pt x="11283" y="2018"/>
                      </a:lnTo>
                      <a:lnTo>
                        <a:pt x="11331" y="2068"/>
                      </a:lnTo>
                      <a:lnTo>
                        <a:pt x="11378" y="2119"/>
                      </a:lnTo>
                      <a:lnTo>
                        <a:pt x="11423" y="2169"/>
                      </a:lnTo>
                      <a:lnTo>
                        <a:pt x="11469" y="2222"/>
                      </a:lnTo>
                      <a:lnTo>
                        <a:pt x="11513" y="2276"/>
                      </a:lnTo>
                      <a:lnTo>
                        <a:pt x="11557" y="2329"/>
                      </a:lnTo>
                      <a:lnTo>
                        <a:pt x="11599" y="2385"/>
                      </a:lnTo>
                      <a:lnTo>
                        <a:pt x="11642" y="2441"/>
                      </a:lnTo>
                      <a:lnTo>
                        <a:pt x="11683" y="2498"/>
                      </a:lnTo>
                      <a:lnTo>
                        <a:pt x="11723" y="2556"/>
                      </a:lnTo>
                      <a:lnTo>
                        <a:pt x="11763" y="2616"/>
                      </a:lnTo>
                      <a:lnTo>
                        <a:pt x="11802" y="2677"/>
                      </a:lnTo>
                      <a:lnTo>
                        <a:pt x="11839" y="2738"/>
                      </a:lnTo>
                      <a:lnTo>
                        <a:pt x="11876" y="2799"/>
                      </a:lnTo>
                      <a:lnTo>
                        <a:pt x="11911" y="2862"/>
                      </a:lnTo>
                      <a:lnTo>
                        <a:pt x="11943" y="2924"/>
                      </a:lnTo>
                      <a:lnTo>
                        <a:pt x="11976" y="2986"/>
                      </a:lnTo>
                      <a:lnTo>
                        <a:pt x="12007" y="3049"/>
                      </a:lnTo>
                      <a:lnTo>
                        <a:pt x="12037" y="3113"/>
                      </a:lnTo>
                      <a:lnTo>
                        <a:pt x="12066" y="3176"/>
                      </a:lnTo>
                      <a:lnTo>
                        <a:pt x="12092" y="3240"/>
                      </a:lnTo>
                      <a:lnTo>
                        <a:pt x="12118" y="3305"/>
                      </a:lnTo>
                      <a:lnTo>
                        <a:pt x="12143" y="3370"/>
                      </a:lnTo>
                      <a:lnTo>
                        <a:pt x="12167" y="3435"/>
                      </a:lnTo>
                      <a:lnTo>
                        <a:pt x="12189" y="3501"/>
                      </a:lnTo>
                      <a:lnTo>
                        <a:pt x="12209" y="3567"/>
                      </a:lnTo>
                      <a:lnTo>
                        <a:pt x="12229" y="3634"/>
                      </a:lnTo>
                      <a:lnTo>
                        <a:pt x="12247" y="3701"/>
                      </a:lnTo>
                      <a:lnTo>
                        <a:pt x="12264" y="3768"/>
                      </a:lnTo>
                      <a:lnTo>
                        <a:pt x="12280" y="3836"/>
                      </a:lnTo>
                      <a:lnTo>
                        <a:pt x="12294" y="3904"/>
                      </a:lnTo>
                      <a:lnTo>
                        <a:pt x="12308" y="3973"/>
                      </a:lnTo>
                      <a:lnTo>
                        <a:pt x="12320" y="4041"/>
                      </a:lnTo>
                      <a:lnTo>
                        <a:pt x="12330" y="4111"/>
                      </a:lnTo>
                      <a:lnTo>
                        <a:pt x="12340" y="4180"/>
                      </a:lnTo>
                      <a:lnTo>
                        <a:pt x="12348" y="4251"/>
                      </a:lnTo>
                      <a:lnTo>
                        <a:pt x="12356" y="4322"/>
                      </a:lnTo>
                      <a:lnTo>
                        <a:pt x="12361" y="4392"/>
                      </a:lnTo>
                      <a:lnTo>
                        <a:pt x="12365" y="4463"/>
                      </a:lnTo>
                      <a:lnTo>
                        <a:pt x="12368" y="4534"/>
                      </a:lnTo>
                      <a:lnTo>
                        <a:pt x="12370" y="4607"/>
                      </a:lnTo>
                      <a:lnTo>
                        <a:pt x="12370" y="4679"/>
                      </a:lnTo>
                      <a:lnTo>
                        <a:pt x="12370" y="4750"/>
                      </a:lnTo>
                      <a:lnTo>
                        <a:pt x="12368" y="4822"/>
                      </a:lnTo>
                      <a:lnTo>
                        <a:pt x="12365" y="4893"/>
                      </a:lnTo>
                      <a:lnTo>
                        <a:pt x="12361" y="4962"/>
                      </a:lnTo>
                      <a:lnTo>
                        <a:pt x="12356" y="5033"/>
                      </a:lnTo>
                      <a:lnTo>
                        <a:pt x="12348" y="5103"/>
                      </a:lnTo>
                      <a:lnTo>
                        <a:pt x="12341" y="5171"/>
                      </a:lnTo>
                      <a:lnTo>
                        <a:pt x="12331" y="5241"/>
                      </a:lnTo>
                      <a:lnTo>
                        <a:pt x="12321" y="5308"/>
                      </a:lnTo>
                      <a:lnTo>
                        <a:pt x="12309" y="5377"/>
                      </a:lnTo>
                      <a:lnTo>
                        <a:pt x="12296" y="5444"/>
                      </a:lnTo>
                      <a:lnTo>
                        <a:pt x="12282" y="5512"/>
                      </a:lnTo>
                      <a:lnTo>
                        <a:pt x="12266" y="5578"/>
                      </a:lnTo>
                      <a:lnTo>
                        <a:pt x="12249" y="5644"/>
                      </a:lnTo>
                      <a:lnTo>
                        <a:pt x="12231" y="5711"/>
                      </a:lnTo>
                      <a:lnTo>
                        <a:pt x="12212" y="5776"/>
                      </a:lnTo>
                      <a:lnTo>
                        <a:pt x="12192" y="5841"/>
                      </a:lnTo>
                      <a:lnTo>
                        <a:pt x="12170" y="5906"/>
                      </a:lnTo>
                      <a:lnTo>
                        <a:pt x="12147" y="5971"/>
                      </a:lnTo>
                      <a:lnTo>
                        <a:pt x="12124" y="6034"/>
                      </a:lnTo>
                      <a:lnTo>
                        <a:pt x="12097" y="6099"/>
                      </a:lnTo>
                      <a:lnTo>
                        <a:pt x="12071" y="6162"/>
                      </a:lnTo>
                      <a:lnTo>
                        <a:pt x="12043" y="6224"/>
                      </a:lnTo>
                      <a:lnTo>
                        <a:pt x="12014" y="6287"/>
                      </a:lnTo>
                      <a:lnTo>
                        <a:pt x="11983" y="6348"/>
                      </a:lnTo>
                      <a:lnTo>
                        <a:pt x="11952" y="6411"/>
                      </a:lnTo>
                      <a:lnTo>
                        <a:pt x="11919" y="6472"/>
                      </a:lnTo>
                      <a:lnTo>
                        <a:pt x="11885" y="6533"/>
                      </a:lnTo>
                      <a:lnTo>
                        <a:pt x="11850" y="6593"/>
                      </a:lnTo>
                      <a:lnTo>
                        <a:pt x="11814" y="6653"/>
                      </a:lnTo>
                      <a:lnTo>
                        <a:pt x="11776" y="6713"/>
                      </a:lnTo>
                      <a:lnTo>
                        <a:pt x="11737" y="6772"/>
                      </a:lnTo>
                      <a:lnTo>
                        <a:pt x="11696" y="6831"/>
                      </a:lnTo>
                      <a:lnTo>
                        <a:pt x="11655" y="6888"/>
                      </a:lnTo>
                      <a:lnTo>
                        <a:pt x="11614" y="6945"/>
                      </a:lnTo>
                      <a:lnTo>
                        <a:pt x="11572" y="7000"/>
                      </a:lnTo>
                      <a:lnTo>
                        <a:pt x="11529" y="7055"/>
                      </a:lnTo>
                      <a:lnTo>
                        <a:pt x="11484" y="7108"/>
                      </a:lnTo>
                      <a:lnTo>
                        <a:pt x="11440" y="7161"/>
                      </a:lnTo>
                      <a:lnTo>
                        <a:pt x="11395" y="7213"/>
                      </a:lnTo>
                      <a:lnTo>
                        <a:pt x="11348" y="7264"/>
                      </a:lnTo>
                      <a:lnTo>
                        <a:pt x="11301" y="7314"/>
                      </a:lnTo>
                      <a:lnTo>
                        <a:pt x="11254" y="7363"/>
                      </a:lnTo>
                      <a:lnTo>
                        <a:pt x="11204" y="7411"/>
                      </a:lnTo>
                      <a:lnTo>
                        <a:pt x="11155" y="7458"/>
                      </a:lnTo>
                      <a:lnTo>
                        <a:pt x="11105" y="7505"/>
                      </a:lnTo>
                      <a:lnTo>
                        <a:pt x="11054" y="7550"/>
                      </a:lnTo>
                      <a:lnTo>
                        <a:pt x="11003" y="7594"/>
                      </a:lnTo>
                      <a:lnTo>
                        <a:pt x="10950" y="7637"/>
                      </a:lnTo>
                      <a:lnTo>
                        <a:pt x="10896" y="7681"/>
                      </a:lnTo>
                      <a:lnTo>
                        <a:pt x="10842" y="7722"/>
                      </a:lnTo>
                      <a:lnTo>
                        <a:pt x="10787" y="7763"/>
                      </a:lnTo>
                      <a:lnTo>
                        <a:pt x="10731" y="7803"/>
                      </a:lnTo>
                      <a:lnTo>
                        <a:pt x="10676" y="7841"/>
                      </a:lnTo>
                      <a:lnTo>
                        <a:pt x="10618" y="7879"/>
                      </a:lnTo>
                      <a:lnTo>
                        <a:pt x="10560" y="7916"/>
                      </a:lnTo>
                      <a:lnTo>
                        <a:pt x="10502" y="7952"/>
                      </a:lnTo>
                      <a:lnTo>
                        <a:pt x="10441" y="7987"/>
                      </a:lnTo>
                      <a:lnTo>
                        <a:pt x="10381" y="8021"/>
                      </a:lnTo>
                      <a:lnTo>
                        <a:pt x="10320" y="8055"/>
                      </a:lnTo>
                      <a:lnTo>
                        <a:pt x="10259" y="8086"/>
                      </a:lnTo>
                      <a:lnTo>
                        <a:pt x="10196" y="8118"/>
                      </a:lnTo>
                      <a:lnTo>
                        <a:pt x="10132" y="8149"/>
                      </a:lnTo>
                      <a:lnTo>
                        <a:pt x="10069" y="8178"/>
                      </a:lnTo>
                      <a:lnTo>
                        <a:pt x="10290" y="8137"/>
                      </a:lnTo>
                      <a:lnTo>
                        <a:pt x="10506" y="8092"/>
                      </a:lnTo>
                      <a:lnTo>
                        <a:pt x="10719" y="8042"/>
                      </a:lnTo>
                      <a:lnTo>
                        <a:pt x="10929" y="7988"/>
                      </a:lnTo>
                      <a:lnTo>
                        <a:pt x="11134" y="7930"/>
                      </a:lnTo>
                      <a:lnTo>
                        <a:pt x="11336" y="7868"/>
                      </a:lnTo>
                      <a:lnTo>
                        <a:pt x="11534" y="7801"/>
                      </a:lnTo>
                      <a:lnTo>
                        <a:pt x="11728" y="7729"/>
                      </a:lnTo>
                      <a:lnTo>
                        <a:pt x="11919" y="7653"/>
                      </a:lnTo>
                      <a:lnTo>
                        <a:pt x="12106" y="7573"/>
                      </a:lnTo>
                      <a:lnTo>
                        <a:pt x="12289" y="7488"/>
                      </a:lnTo>
                      <a:lnTo>
                        <a:pt x="12469" y="7398"/>
                      </a:lnTo>
                      <a:lnTo>
                        <a:pt x="12645" y="7304"/>
                      </a:lnTo>
                      <a:lnTo>
                        <a:pt x="12817" y="7206"/>
                      </a:lnTo>
                      <a:lnTo>
                        <a:pt x="12984" y="7104"/>
                      </a:lnTo>
                      <a:lnTo>
                        <a:pt x="13149" y="6997"/>
                      </a:lnTo>
                      <a:lnTo>
                        <a:pt x="13310" y="6886"/>
                      </a:lnTo>
                      <a:lnTo>
                        <a:pt x="13467" y="6770"/>
                      </a:lnTo>
                      <a:lnTo>
                        <a:pt x="13620" y="6649"/>
                      </a:lnTo>
                      <a:lnTo>
                        <a:pt x="13770" y="6524"/>
                      </a:lnTo>
                      <a:lnTo>
                        <a:pt x="13916" y="6395"/>
                      </a:lnTo>
                      <a:lnTo>
                        <a:pt x="14057" y="6261"/>
                      </a:lnTo>
                      <a:lnTo>
                        <a:pt x="14195" y="6123"/>
                      </a:lnTo>
                      <a:lnTo>
                        <a:pt x="14330" y="5981"/>
                      </a:lnTo>
                      <a:lnTo>
                        <a:pt x="14461" y="5833"/>
                      </a:lnTo>
                      <a:lnTo>
                        <a:pt x="14587" y="5682"/>
                      </a:lnTo>
                      <a:lnTo>
                        <a:pt x="14711" y="5526"/>
                      </a:lnTo>
                      <a:lnTo>
                        <a:pt x="14830" y="5366"/>
                      </a:lnTo>
                      <a:lnTo>
                        <a:pt x="14946" y="5201"/>
                      </a:lnTo>
                      <a:lnTo>
                        <a:pt x="15058" y="5031"/>
                      </a:lnTo>
                      <a:lnTo>
                        <a:pt x="15166" y="4858"/>
                      </a:lnTo>
                      <a:lnTo>
                        <a:pt x="15271" y="4679"/>
                      </a:lnTo>
                      <a:close/>
                      <a:moveTo>
                        <a:pt x="11555" y="4679"/>
                      </a:moveTo>
                      <a:lnTo>
                        <a:pt x="11554" y="4601"/>
                      </a:lnTo>
                      <a:lnTo>
                        <a:pt x="11552" y="4524"/>
                      </a:lnTo>
                      <a:lnTo>
                        <a:pt x="11548" y="4447"/>
                      </a:lnTo>
                      <a:lnTo>
                        <a:pt x="11541" y="4370"/>
                      </a:lnTo>
                      <a:lnTo>
                        <a:pt x="11533" y="4295"/>
                      </a:lnTo>
                      <a:lnTo>
                        <a:pt x="11524" y="4220"/>
                      </a:lnTo>
                      <a:lnTo>
                        <a:pt x="11512" y="4147"/>
                      </a:lnTo>
                      <a:lnTo>
                        <a:pt x="11498" y="4073"/>
                      </a:lnTo>
                      <a:lnTo>
                        <a:pt x="11482" y="4000"/>
                      </a:lnTo>
                      <a:lnTo>
                        <a:pt x="11466" y="3928"/>
                      </a:lnTo>
                      <a:lnTo>
                        <a:pt x="11448" y="3858"/>
                      </a:lnTo>
                      <a:lnTo>
                        <a:pt x="11426" y="3787"/>
                      </a:lnTo>
                      <a:lnTo>
                        <a:pt x="11404" y="3718"/>
                      </a:lnTo>
                      <a:lnTo>
                        <a:pt x="11380" y="3648"/>
                      </a:lnTo>
                      <a:lnTo>
                        <a:pt x="11354" y="3579"/>
                      </a:lnTo>
                      <a:lnTo>
                        <a:pt x="11326" y="3512"/>
                      </a:lnTo>
                      <a:lnTo>
                        <a:pt x="11297" y="3445"/>
                      </a:lnTo>
                      <a:lnTo>
                        <a:pt x="11265" y="3379"/>
                      </a:lnTo>
                      <a:lnTo>
                        <a:pt x="11232" y="3313"/>
                      </a:lnTo>
                      <a:lnTo>
                        <a:pt x="11198" y="3249"/>
                      </a:lnTo>
                      <a:lnTo>
                        <a:pt x="11161" y="3184"/>
                      </a:lnTo>
                      <a:lnTo>
                        <a:pt x="11123" y="3121"/>
                      </a:lnTo>
                      <a:lnTo>
                        <a:pt x="11082" y="3058"/>
                      </a:lnTo>
                      <a:lnTo>
                        <a:pt x="11040" y="2997"/>
                      </a:lnTo>
                      <a:lnTo>
                        <a:pt x="10996" y="2935"/>
                      </a:lnTo>
                      <a:lnTo>
                        <a:pt x="10951" y="2874"/>
                      </a:lnTo>
                      <a:lnTo>
                        <a:pt x="10903" y="2814"/>
                      </a:lnTo>
                      <a:lnTo>
                        <a:pt x="10854" y="2755"/>
                      </a:lnTo>
                      <a:lnTo>
                        <a:pt x="10803" y="2697"/>
                      </a:lnTo>
                      <a:lnTo>
                        <a:pt x="10750" y="2639"/>
                      </a:lnTo>
                      <a:lnTo>
                        <a:pt x="10696" y="2582"/>
                      </a:lnTo>
                      <a:lnTo>
                        <a:pt x="10640" y="2525"/>
                      </a:lnTo>
                      <a:lnTo>
                        <a:pt x="10582" y="2471"/>
                      </a:lnTo>
                      <a:lnTo>
                        <a:pt x="10524" y="2417"/>
                      </a:lnTo>
                      <a:lnTo>
                        <a:pt x="10465" y="2365"/>
                      </a:lnTo>
                      <a:lnTo>
                        <a:pt x="10406" y="2316"/>
                      </a:lnTo>
                      <a:lnTo>
                        <a:pt x="10345" y="2268"/>
                      </a:lnTo>
                      <a:lnTo>
                        <a:pt x="10284" y="2222"/>
                      </a:lnTo>
                      <a:lnTo>
                        <a:pt x="10222" y="2177"/>
                      </a:lnTo>
                      <a:lnTo>
                        <a:pt x="10160" y="2134"/>
                      </a:lnTo>
                      <a:lnTo>
                        <a:pt x="10097" y="2093"/>
                      </a:lnTo>
                      <a:lnTo>
                        <a:pt x="10032" y="2053"/>
                      </a:lnTo>
                      <a:lnTo>
                        <a:pt x="9968" y="2016"/>
                      </a:lnTo>
                      <a:lnTo>
                        <a:pt x="9902" y="1981"/>
                      </a:lnTo>
                      <a:lnTo>
                        <a:pt x="9836" y="1946"/>
                      </a:lnTo>
                      <a:lnTo>
                        <a:pt x="9769" y="1913"/>
                      </a:lnTo>
                      <a:lnTo>
                        <a:pt x="9701" y="1882"/>
                      </a:lnTo>
                      <a:lnTo>
                        <a:pt x="9632" y="1854"/>
                      </a:lnTo>
                      <a:lnTo>
                        <a:pt x="9564" y="1827"/>
                      </a:lnTo>
                      <a:lnTo>
                        <a:pt x="9493" y="1801"/>
                      </a:lnTo>
                      <a:lnTo>
                        <a:pt x="9423" y="1778"/>
                      </a:lnTo>
                      <a:lnTo>
                        <a:pt x="9352" y="1756"/>
                      </a:lnTo>
                      <a:lnTo>
                        <a:pt x="9279" y="1736"/>
                      </a:lnTo>
                      <a:lnTo>
                        <a:pt x="9206" y="1718"/>
                      </a:lnTo>
                      <a:lnTo>
                        <a:pt x="9133" y="1701"/>
                      </a:lnTo>
                      <a:lnTo>
                        <a:pt x="9059" y="1686"/>
                      </a:lnTo>
                      <a:lnTo>
                        <a:pt x="8984" y="1673"/>
                      </a:lnTo>
                      <a:lnTo>
                        <a:pt x="8908" y="1661"/>
                      </a:lnTo>
                      <a:lnTo>
                        <a:pt x="8831" y="1652"/>
                      </a:lnTo>
                      <a:lnTo>
                        <a:pt x="8754" y="1644"/>
                      </a:lnTo>
                      <a:lnTo>
                        <a:pt x="8676" y="1638"/>
                      </a:lnTo>
                      <a:lnTo>
                        <a:pt x="8597" y="1634"/>
                      </a:lnTo>
                      <a:lnTo>
                        <a:pt x="8518" y="1631"/>
                      </a:lnTo>
                      <a:lnTo>
                        <a:pt x="8438" y="1631"/>
                      </a:lnTo>
                      <a:lnTo>
                        <a:pt x="8395" y="1631"/>
                      </a:lnTo>
                      <a:lnTo>
                        <a:pt x="8353" y="1632"/>
                      </a:lnTo>
                      <a:lnTo>
                        <a:pt x="8311" y="1633"/>
                      </a:lnTo>
                      <a:lnTo>
                        <a:pt x="8269" y="1635"/>
                      </a:lnTo>
                      <a:lnTo>
                        <a:pt x="8227" y="1637"/>
                      </a:lnTo>
                      <a:lnTo>
                        <a:pt x="8185" y="1640"/>
                      </a:lnTo>
                      <a:lnTo>
                        <a:pt x="8143" y="1643"/>
                      </a:lnTo>
                      <a:lnTo>
                        <a:pt x="8102" y="1647"/>
                      </a:lnTo>
                      <a:lnTo>
                        <a:pt x="8061" y="1653"/>
                      </a:lnTo>
                      <a:lnTo>
                        <a:pt x="8020" y="1657"/>
                      </a:lnTo>
                      <a:lnTo>
                        <a:pt x="7979" y="1663"/>
                      </a:lnTo>
                      <a:lnTo>
                        <a:pt x="7938" y="1670"/>
                      </a:lnTo>
                      <a:lnTo>
                        <a:pt x="7896" y="1676"/>
                      </a:lnTo>
                      <a:lnTo>
                        <a:pt x="7856" y="1683"/>
                      </a:lnTo>
                      <a:lnTo>
                        <a:pt x="7816" y="1692"/>
                      </a:lnTo>
                      <a:lnTo>
                        <a:pt x="7775" y="1700"/>
                      </a:lnTo>
                      <a:lnTo>
                        <a:pt x="7735" y="1709"/>
                      </a:lnTo>
                      <a:lnTo>
                        <a:pt x="7695" y="1718"/>
                      </a:lnTo>
                      <a:lnTo>
                        <a:pt x="7655" y="1729"/>
                      </a:lnTo>
                      <a:lnTo>
                        <a:pt x="7616" y="1738"/>
                      </a:lnTo>
                      <a:lnTo>
                        <a:pt x="7537" y="1761"/>
                      </a:lnTo>
                      <a:lnTo>
                        <a:pt x="7458" y="1786"/>
                      </a:lnTo>
                      <a:lnTo>
                        <a:pt x="7380" y="1813"/>
                      </a:lnTo>
                      <a:lnTo>
                        <a:pt x="7302" y="1841"/>
                      </a:lnTo>
                      <a:lnTo>
                        <a:pt x="7226" y="1872"/>
                      </a:lnTo>
                      <a:lnTo>
                        <a:pt x="7149" y="1906"/>
                      </a:lnTo>
                      <a:lnTo>
                        <a:pt x="6826" y="1171"/>
                      </a:lnTo>
                      <a:lnTo>
                        <a:pt x="6606" y="1211"/>
                      </a:lnTo>
                      <a:lnTo>
                        <a:pt x="6388" y="1255"/>
                      </a:lnTo>
                      <a:lnTo>
                        <a:pt x="6174" y="1305"/>
                      </a:lnTo>
                      <a:lnTo>
                        <a:pt x="5964" y="1359"/>
                      </a:lnTo>
                      <a:lnTo>
                        <a:pt x="5758" y="1417"/>
                      </a:lnTo>
                      <a:lnTo>
                        <a:pt x="5555" y="1480"/>
                      </a:lnTo>
                      <a:lnTo>
                        <a:pt x="5357" y="1546"/>
                      </a:lnTo>
                      <a:lnTo>
                        <a:pt x="5162" y="1618"/>
                      </a:lnTo>
                      <a:lnTo>
                        <a:pt x="4970" y="1694"/>
                      </a:lnTo>
                      <a:lnTo>
                        <a:pt x="4783" y="1775"/>
                      </a:lnTo>
                      <a:lnTo>
                        <a:pt x="4598" y="1859"/>
                      </a:lnTo>
                      <a:lnTo>
                        <a:pt x="4419" y="1949"/>
                      </a:lnTo>
                      <a:lnTo>
                        <a:pt x="4242" y="2043"/>
                      </a:lnTo>
                      <a:lnTo>
                        <a:pt x="4070" y="2141"/>
                      </a:lnTo>
                      <a:lnTo>
                        <a:pt x="3901" y="2244"/>
                      </a:lnTo>
                      <a:lnTo>
                        <a:pt x="3736" y="2352"/>
                      </a:lnTo>
                      <a:lnTo>
                        <a:pt x="3574" y="2463"/>
                      </a:lnTo>
                      <a:lnTo>
                        <a:pt x="3417" y="2579"/>
                      </a:lnTo>
                      <a:lnTo>
                        <a:pt x="3263" y="2700"/>
                      </a:lnTo>
                      <a:lnTo>
                        <a:pt x="3113" y="2826"/>
                      </a:lnTo>
                      <a:lnTo>
                        <a:pt x="2967" y="2955"/>
                      </a:lnTo>
                      <a:lnTo>
                        <a:pt x="2824" y="3089"/>
                      </a:lnTo>
                      <a:lnTo>
                        <a:pt x="2685" y="3228"/>
                      </a:lnTo>
                      <a:lnTo>
                        <a:pt x="2550" y="3372"/>
                      </a:lnTo>
                      <a:lnTo>
                        <a:pt x="2418" y="3519"/>
                      </a:lnTo>
                      <a:lnTo>
                        <a:pt x="2291" y="3671"/>
                      </a:lnTo>
                      <a:lnTo>
                        <a:pt x="2167" y="3828"/>
                      </a:lnTo>
                      <a:lnTo>
                        <a:pt x="2047" y="3989"/>
                      </a:lnTo>
                      <a:lnTo>
                        <a:pt x="1931" y="4155"/>
                      </a:lnTo>
                      <a:lnTo>
                        <a:pt x="1818" y="4326"/>
                      </a:lnTo>
                      <a:lnTo>
                        <a:pt x="1710" y="4500"/>
                      </a:lnTo>
                      <a:lnTo>
                        <a:pt x="1604" y="4679"/>
                      </a:lnTo>
                      <a:lnTo>
                        <a:pt x="1665" y="4784"/>
                      </a:lnTo>
                      <a:lnTo>
                        <a:pt x="1728" y="4888"/>
                      </a:lnTo>
                      <a:lnTo>
                        <a:pt x="1792" y="4990"/>
                      </a:lnTo>
                      <a:lnTo>
                        <a:pt x="1858" y="5090"/>
                      </a:lnTo>
                      <a:lnTo>
                        <a:pt x="1925" y="5189"/>
                      </a:lnTo>
                      <a:lnTo>
                        <a:pt x="1993" y="5287"/>
                      </a:lnTo>
                      <a:lnTo>
                        <a:pt x="2064" y="5383"/>
                      </a:lnTo>
                      <a:lnTo>
                        <a:pt x="2136" y="5477"/>
                      </a:lnTo>
                      <a:lnTo>
                        <a:pt x="2173" y="5524"/>
                      </a:lnTo>
                      <a:lnTo>
                        <a:pt x="2210" y="5571"/>
                      </a:lnTo>
                      <a:lnTo>
                        <a:pt x="2246" y="5616"/>
                      </a:lnTo>
                      <a:lnTo>
                        <a:pt x="2283" y="5662"/>
                      </a:lnTo>
                      <a:lnTo>
                        <a:pt x="2322" y="5708"/>
                      </a:lnTo>
                      <a:lnTo>
                        <a:pt x="2360" y="5752"/>
                      </a:lnTo>
                      <a:lnTo>
                        <a:pt x="2399" y="5797"/>
                      </a:lnTo>
                      <a:lnTo>
                        <a:pt x="2438" y="5841"/>
                      </a:lnTo>
                      <a:lnTo>
                        <a:pt x="2477" y="5885"/>
                      </a:lnTo>
                      <a:lnTo>
                        <a:pt x="2518" y="5929"/>
                      </a:lnTo>
                      <a:lnTo>
                        <a:pt x="2558" y="5972"/>
                      </a:lnTo>
                      <a:lnTo>
                        <a:pt x="2599" y="6014"/>
                      </a:lnTo>
                      <a:lnTo>
                        <a:pt x="2640" y="6056"/>
                      </a:lnTo>
                      <a:lnTo>
                        <a:pt x="2681" y="6099"/>
                      </a:lnTo>
                      <a:lnTo>
                        <a:pt x="2723" y="6141"/>
                      </a:lnTo>
                      <a:lnTo>
                        <a:pt x="2765" y="6182"/>
                      </a:lnTo>
                      <a:lnTo>
                        <a:pt x="2869" y="6280"/>
                      </a:lnTo>
                      <a:lnTo>
                        <a:pt x="2973" y="6375"/>
                      </a:lnTo>
                      <a:lnTo>
                        <a:pt x="3080" y="6468"/>
                      </a:lnTo>
                      <a:lnTo>
                        <a:pt x="3187" y="6559"/>
                      </a:lnTo>
                      <a:lnTo>
                        <a:pt x="3297" y="6648"/>
                      </a:lnTo>
                      <a:lnTo>
                        <a:pt x="3407" y="6733"/>
                      </a:lnTo>
                      <a:lnTo>
                        <a:pt x="3519" y="6817"/>
                      </a:lnTo>
                      <a:lnTo>
                        <a:pt x="3632" y="6899"/>
                      </a:lnTo>
                      <a:lnTo>
                        <a:pt x="3747" y="6979"/>
                      </a:lnTo>
                      <a:lnTo>
                        <a:pt x="3864" y="7056"/>
                      </a:lnTo>
                      <a:lnTo>
                        <a:pt x="3981" y="7130"/>
                      </a:lnTo>
                      <a:lnTo>
                        <a:pt x="4102" y="7203"/>
                      </a:lnTo>
                      <a:lnTo>
                        <a:pt x="4222" y="7273"/>
                      </a:lnTo>
                      <a:lnTo>
                        <a:pt x="4344" y="7341"/>
                      </a:lnTo>
                      <a:lnTo>
                        <a:pt x="4468" y="7407"/>
                      </a:lnTo>
                      <a:lnTo>
                        <a:pt x="4593" y="7471"/>
                      </a:lnTo>
                      <a:lnTo>
                        <a:pt x="4720" y="7532"/>
                      </a:lnTo>
                      <a:lnTo>
                        <a:pt x="4848" y="7591"/>
                      </a:lnTo>
                      <a:lnTo>
                        <a:pt x="4978" y="7647"/>
                      </a:lnTo>
                      <a:lnTo>
                        <a:pt x="5109" y="7702"/>
                      </a:lnTo>
                      <a:lnTo>
                        <a:pt x="5242" y="7753"/>
                      </a:lnTo>
                      <a:lnTo>
                        <a:pt x="5376" y="7804"/>
                      </a:lnTo>
                      <a:lnTo>
                        <a:pt x="5511" y="7851"/>
                      </a:lnTo>
                      <a:lnTo>
                        <a:pt x="5648" y="7897"/>
                      </a:lnTo>
                      <a:lnTo>
                        <a:pt x="5786" y="7940"/>
                      </a:lnTo>
                      <a:lnTo>
                        <a:pt x="5926" y="7980"/>
                      </a:lnTo>
                      <a:lnTo>
                        <a:pt x="6068" y="8019"/>
                      </a:lnTo>
                      <a:lnTo>
                        <a:pt x="6210" y="8055"/>
                      </a:lnTo>
                      <a:lnTo>
                        <a:pt x="6354" y="8090"/>
                      </a:lnTo>
                      <a:lnTo>
                        <a:pt x="6500" y="8121"/>
                      </a:lnTo>
                      <a:lnTo>
                        <a:pt x="6648" y="8151"/>
                      </a:lnTo>
                      <a:lnTo>
                        <a:pt x="6796" y="8178"/>
                      </a:lnTo>
                      <a:lnTo>
                        <a:pt x="6732" y="8149"/>
                      </a:lnTo>
                      <a:lnTo>
                        <a:pt x="6669" y="8118"/>
                      </a:lnTo>
                      <a:lnTo>
                        <a:pt x="6607" y="8086"/>
                      </a:lnTo>
                      <a:lnTo>
                        <a:pt x="6544" y="8055"/>
                      </a:lnTo>
                      <a:lnTo>
                        <a:pt x="6483" y="8021"/>
                      </a:lnTo>
                      <a:lnTo>
                        <a:pt x="6423" y="7987"/>
                      </a:lnTo>
                      <a:lnTo>
                        <a:pt x="6364" y="7952"/>
                      </a:lnTo>
                      <a:lnTo>
                        <a:pt x="6305" y="7916"/>
                      </a:lnTo>
                      <a:lnTo>
                        <a:pt x="6248" y="7879"/>
                      </a:lnTo>
                      <a:lnTo>
                        <a:pt x="6191" y="7841"/>
                      </a:lnTo>
                      <a:lnTo>
                        <a:pt x="6134" y="7803"/>
                      </a:lnTo>
                      <a:lnTo>
                        <a:pt x="6079" y="7763"/>
                      </a:lnTo>
                      <a:lnTo>
                        <a:pt x="6024" y="7722"/>
                      </a:lnTo>
                      <a:lnTo>
                        <a:pt x="5971" y="7681"/>
                      </a:lnTo>
                      <a:lnTo>
                        <a:pt x="5917" y="7637"/>
                      </a:lnTo>
                      <a:lnTo>
                        <a:pt x="5865" y="7594"/>
                      </a:lnTo>
                      <a:lnTo>
                        <a:pt x="5813" y="7550"/>
                      </a:lnTo>
                      <a:lnTo>
                        <a:pt x="5763" y="7505"/>
                      </a:lnTo>
                      <a:lnTo>
                        <a:pt x="5712" y="7458"/>
                      </a:lnTo>
                      <a:lnTo>
                        <a:pt x="5664" y="7411"/>
                      </a:lnTo>
                      <a:lnTo>
                        <a:pt x="5615" y="7363"/>
                      </a:lnTo>
                      <a:lnTo>
                        <a:pt x="5568" y="7314"/>
                      </a:lnTo>
                      <a:lnTo>
                        <a:pt x="5521" y="7264"/>
                      </a:lnTo>
                      <a:lnTo>
                        <a:pt x="5475" y="7213"/>
                      </a:lnTo>
                      <a:lnTo>
                        <a:pt x="5430" y="7161"/>
                      </a:lnTo>
                      <a:lnTo>
                        <a:pt x="5385" y="7108"/>
                      </a:lnTo>
                      <a:lnTo>
                        <a:pt x="5341" y="7055"/>
                      </a:lnTo>
                      <a:lnTo>
                        <a:pt x="5299" y="7000"/>
                      </a:lnTo>
                      <a:lnTo>
                        <a:pt x="5257" y="6945"/>
                      </a:lnTo>
                      <a:lnTo>
                        <a:pt x="5215" y="6888"/>
                      </a:lnTo>
                      <a:lnTo>
                        <a:pt x="5174" y="6831"/>
                      </a:lnTo>
                      <a:lnTo>
                        <a:pt x="5135" y="6772"/>
                      </a:lnTo>
                      <a:lnTo>
                        <a:pt x="5096" y="6713"/>
                      </a:lnTo>
                      <a:lnTo>
                        <a:pt x="5058" y="6653"/>
                      </a:lnTo>
                      <a:lnTo>
                        <a:pt x="5022" y="6593"/>
                      </a:lnTo>
                      <a:lnTo>
                        <a:pt x="4988" y="6533"/>
                      </a:lnTo>
                      <a:lnTo>
                        <a:pt x="4954" y="6472"/>
                      </a:lnTo>
                      <a:lnTo>
                        <a:pt x="4921" y="6411"/>
                      </a:lnTo>
                      <a:lnTo>
                        <a:pt x="4890" y="6348"/>
                      </a:lnTo>
                      <a:lnTo>
                        <a:pt x="4859" y="6287"/>
                      </a:lnTo>
                      <a:lnTo>
                        <a:pt x="4830" y="6224"/>
                      </a:lnTo>
                      <a:lnTo>
                        <a:pt x="4803" y="6162"/>
                      </a:lnTo>
                      <a:lnTo>
                        <a:pt x="4777" y="6099"/>
                      </a:lnTo>
                      <a:lnTo>
                        <a:pt x="4751" y="6034"/>
                      </a:lnTo>
                      <a:lnTo>
                        <a:pt x="4727" y="5971"/>
                      </a:lnTo>
                      <a:lnTo>
                        <a:pt x="4704" y="5906"/>
                      </a:lnTo>
                      <a:lnTo>
                        <a:pt x="4683" y="5841"/>
                      </a:lnTo>
                      <a:lnTo>
                        <a:pt x="4662" y="5776"/>
                      </a:lnTo>
                      <a:lnTo>
                        <a:pt x="4643" y="5711"/>
                      </a:lnTo>
                      <a:lnTo>
                        <a:pt x="4625" y="5644"/>
                      </a:lnTo>
                      <a:lnTo>
                        <a:pt x="4609" y="5578"/>
                      </a:lnTo>
                      <a:lnTo>
                        <a:pt x="4593" y="5512"/>
                      </a:lnTo>
                      <a:lnTo>
                        <a:pt x="4578" y="5444"/>
                      </a:lnTo>
                      <a:lnTo>
                        <a:pt x="4566" y="5377"/>
                      </a:lnTo>
                      <a:lnTo>
                        <a:pt x="4554" y="5308"/>
                      </a:lnTo>
                      <a:lnTo>
                        <a:pt x="4544" y="5241"/>
                      </a:lnTo>
                      <a:lnTo>
                        <a:pt x="4534" y="5171"/>
                      </a:lnTo>
                      <a:lnTo>
                        <a:pt x="4527" y="5103"/>
                      </a:lnTo>
                      <a:lnTo>
                        <a:pt x="4519" y="5033"/>
                      </a:lnTo>
                      <a:lnTo>
                        <a:pt x="4514" y="4962"/>
                      </a:lnTo>
                      <a:lnTo>
                        <a:pt x="4510" y="4893"/>
                      </a:lnTo>
                      <a:lnTo>
                        <a:pt x="4507" y="4822"/>
                      </a:lnTo>
                      <a:lnTo>
                        <a:pt x="4505" y="4750"/>
                      </a:lnTo>
                      <a:lnTo>
                        <a:pt x="4505" y="4679"/>
                      </a:lnTo>
                      <a:lnTo>
                        <a:pt x="4505" y="4592"/>
                      </a:lnTo>
                      <a:lnTo>
                        <a:pt x="4508" y="4505"/>
                      </a:lnTo>
                      <a:lnTo>
                        <a:pt x="4513" y="4418"/>
                      </a:lnTo>
                      <a:lnTo>
                        <a:pt x="4519" y="4332"/>
                      </a:lnTo>
                      <a:lnTo>
                        <a:pt x="4529" y="4246"/>
                      </a:lnTo>
                      <a:lnTo>
                        <a:pt x="4539" y="4160"/>
                      </a:lnTo>
                      <a:lnTo>
                        <a:pt x="4552" y="4075"/>
                      </a:lnTo>
                      <a:lnTo>
                        <a:pt x="4566" y="3989"/>
                      </a:lnTo>
                      <a:lnTo>
                        <a:pt x="4583" y="3905"/>
                      </a:lnTo>
                      <a:lnTo>
                        <a:pt x="4601" y="3821"/>
                      </a:lnTo>
                      <a:lnTo>
                        <a:pt x="4621" y="3737"/>
                      </a:lnTo>
                      <a:lnTo>
                        <a:pt x="4643" y="3653"/>
                      </a:lnTo>
                      <a:lnTo>
                        <a:pt x="4667" y="3569"/>
                      </a:lnTo>
                      <a:lnTo>
                        <a:pt x="4692" y="3486"/>
                      </a:lnTo>
                      <a:lnTo>
                        <a:pt x="4720" y="3403"/>
                      </a:lnTo>
                      <a:lnTo>
                        <a:pt x="4749" y="3320"/>
                      </a:lnTo>
                      <a:lnTo>
                        <a:pt x="5538" y="3566"/>
                      </a:lnTo>
                      <a:lnTo>
                        <a:pt x="5512" y="3633"/>
                      </a:lnTo>
                      <a:lnTo>
                        <a:pt x="5486" y="3702"/>
                      </a:lnTo>
                      <a:lnTo>
                        <a:pt x="5464" y="3770"/>
                      </a:lnTo>
                      <a:lnTo>
                        <a:pt x="5443" y="3839"/>
                      </a:lnTo>
                      <a:lnTo>
                        <a:pt x="5423" y="3907"/>
                      </a:lnTo>
                      <a:lnTo>
                        <a:pt x="5405" y="3977"/>
                      </a:lnTo>
                      <a:lnTo>
                        <a:pt x="5389" y="4045"/>
                      </a:lnTo>
                      <a:lnTo>
                        <a:pt x="5375" y="4115"/>
                      </a:lnTo>
                      <a:lnTo>
                        <a:pt x="5362" y="4184"/>
                      </a:lnTo>
                      <a:lnTo>
                        <a:pt x="5350" y="4254"/>
                      </a:lnTo>
                      <a:lnTo>
                        <a:pt x="5341" y="4325"/>
                      </a:lnTo>
                      <a:lnTo>
                        <a:pt x="5334" y="4395"/>
                      </a:lnTo>
                      <a:lnTo>
                        <a:pt x="5327" y="4466"/>
                      </a:lnTo>
                      <a:lnTo>
                        <a:pt x="5323" y="4537"/>
                      </a:lnTo>
                      <a:lnTo>
                        <a:pt x="5321" y="4608"/>
                      </a:lnTo>
                      <a:lnTo>
                        <a:pt x="5320" y="4679"/>
                      </a:lnTo>
                      <a:lnTo>
                        <a:pt x="5321" y="4758"/>
                      </a:lnTo>
                      <a:lnTo>
                        <a:pt x="5323" y="4836"/>
                      </a:lnTo>
                      <a:lnTo>
                        <a:pt x="5327" y="4913"/>
                      </a:lnTo>
                      <a:lnTo>
                        <a:pt x="5334" y="4990"/>
                      </a:lnTo>
                      <a:lnTo>
                        <a:pt x="5342" y="5065"/>
                      </a:lnTo>
                      <a:lnTo>
                        <a:pt x="5351" y="5140"/>
                      </a:lnTo>
                      <a:lnTo>
                        <a:pt x="5363" y="5214"/>
                      </a:lnTo>
                      <a:lnTo>
                        <a:pt x="5377" y="5288"/>
                      </a:lnTo>
                      <a:lnTo>
                        <a:pt x="5392" y="5361"/>
                      </a:lnTo>
                      <a:lnTo>
                        <a:pt x="5409" y="5432"/>
                      </a:lnTo>
                      <a:lnTo>
                        <a:pt x="5427" y="5504"/>
                      </a:lnTo>
                      <a:lnTo>
                        <a:pt x="5449" y="5575"/>
                      </a:lnTo>
                      <a:lnTo>
                        <a:pt x="5471" y="5645"/>
                      </a:lnTo>
                      <a:lnTo>
                        <a:pt x="5495" y="5714"/>
                      </a:lnTo>
                      <a:lnTo>
                        <a:pt x="5521" y="5782"/>
                      </a:lnTo>
                      <a:lnTo>
                        <a:pt x="5549" y="5851"/>
                      </a:lnTo>
                      <a:lnTo>
                        <a:pt x="5578" y="5917"/>
                      </a:lnTo>
                      <a:lnTo>
                        <a:pt x="5610" y="5984"/>
                      </a:lnTo>
                      <a:lnTo>
                        <a:pt x="5643" y="6050"/>
                      </a:lnTo>
                      <a:lnTo>
                        <a:pt x="5677" y="6114"/>
                      </a:lnTo>
                      <a:lnTo>
                        <a:pt x="5714" y="6179"/>
                      </a:lnTo>
                      <a:lnTo>
                        <a:pt x="5752" y="6242"/>
                      </a:lnTo>
                      <a:lnTo>
                        <a:pt x="5792" y="6305"/>
                      </a:lnTo>
                      <a:lnTo>
                        <a:pt x="5835" y="6367"/>
                      </a:lnTo>
                      <a:lnTo>
                        <a:pt x="5879" y="6429"/>
                      </a:lnTo>
                      <a:lnTo>
                        <a:pt x="5924" y="6489"/>
                      </a:lnTo>
                      <a:lnTo>
                        <a:pt x="5972" y="6549"/>
                      </a:lnTo>
                      <a:lnTo>
                        <a:pt x="6021" y="6608"/>
                      </a:lnTo>
                      <a:lnTo>
                        <a:pt x="6072" y="6666"/>
                      </a:lnTo>
                      <a:lnTo>
                        <a:pt x="6125" y="6724"/>
                      </a:lnTo>
                      <a:lnTo>
                        <a:pt x="6179" y="6779"/>
                      </a:lnTo>
                      <a:lnTo>
                        <a:pt x="6235" y="6836"/>
                      </a:lnTo>
                      <a:lnTo>
                        <a:pt x="6293" y="6890"/>
                      </a:lnTo>
                      <a:lnTo>
                        <a:pt x="6351" y="6943"/>
                      </a:lnTo>
                      <a:lnTo>
                        <a:pt x="6410" y="6995"/>
                      </a:lnTo>
                      <a:lnTo>
                        <a:pt x="6469" y="7044"/>
                      </a:lnTo>
                      <a:lnTo>
                        <a:pt x="6530" y="7091"/>
                      </a:lnTo>
                      <a:lnTo>
                        <a:pt x="6591" y="7137"/>
                      </a:lnTo>
                      <a:lnTo>
                        <a:pt x="6653" y="7181"/>
                      </a:lnTo>
                      <a:lnTo>
                        <a:pt x="6715" y="7224"/>
                      </a:lnTo>
                      <a:lnTo>
                        <a:pt x="6778" y="7264"/>
                      </a:lnTo>
                      <a:lnTo>
                        <a:pt x="6843" y="7303"/>
                      </a:lnTo>
                      <a:lnTo>
                        <a:pt x="6907" y="7341"/>
                      </a:lnTo>
                      <a:lnTo>
                        <a:pt x="6973" y="7377"/>
                      </a:lnTo>
                      <a:lnTo>
                        <a:pt x="7039" y="7411"/>
                      </a:lnTo>
                      <a:lnTo>
                        <a:pt x="7106" y="7442"/>
                      </a:lnTo>
                      <a:lnTo>
                        <a:pt x="7174" y="7473"/>
                      </a:lnTo>
                      <a:lnTo>
                        <a:pt x="7243" y="7502"/>
                      </a:lnTo>
                      <a:lnTo>
                        <a:pt x="7311" y="7529"/>
                      </a:lnTo>
                      <a:lnTo>
                        <a:pt x="7382" y="7554"/>
                      </a:lnTo>
                      <a:lnTo>
                        <a:pt x="7452" y="7577"/>
                      </a:lnTo>
                      <a:lnTo>
                        <a:pt x="7523" y="7600"/>
                      </a:lnTo>
                      <a:lnTo>
                        <a:pt x="7596" y="7620"/>
                      </a:lnTo>
                      <a:lnTo>
                        <a:pt x="7669" y="7637"/>
                      </a:lnTo>
                      <a:lnTo>
                        <a:pt x="7742" y="7654"/>
                      </a:lnTo>
                      <a:lnTo>
                        <a:pt x="7816" y="7669"/>
                      </a:lnTo>
                      <a:lnTo>
                        <a:pt x="7891" y="7682"/>
                      </a:lnTo>
                      <a:lnTo>
                        <a:pt x="7967" y="7693"/>
                      </a:lnTo>
                      <a:lnTo>
                        <a:pt x="8044" y="7703"/>
                      </a:lnTo>
                      <a:lnTo>
                        <a:pt x="8121" y="7711"/>
                      </a:lnTo>
                      <a:lnTo>
                        <a:pt x="8199" y="7717"/>
                      </a:lnTo>
                      <a:lnTo>
                        <a:pt x="8278" y="7722"/>
                      </a:lnTo>
                      <a:lnTo>
                        <a:pt x="8357" y="7724"/>
                      </a:lnTo>
                      <a:lnTo>
                        <a:pt x="8438" y="7725"/>
                      </a:lnTo>
                      <a:lnTo>
                        <a:pt x="8518" y="7724"/>
                      </a:lnTo>
                      <a:lnTo>
                        <a:pt x="8597" y="7722"/>
                      </a:lnTo>
                      <a:lnTo>
                        <a:pt x="8676" y="7717"/>
                      </a:lnTo>
                      <a:lnTo>
                        <a:pt x="8754" y="7711"/>
                      </a:lnTo>
                      <a:lnTo>
                        <a:pt x="8831" y="7703"/>
                      </a:lnTo>
                      <a:lnTo>
                        <a:pt x="8908" y="7693"/>
                      </a:lnTo>
                      <a:lnTo>
                        <a:pt x="8984" y="7682"/>
                      </a:lnTo>
                      <a:lnTo>
                        <a:pt x="9059" y="7669"/>
                      </a:lnTo>
                      <a:lnTo>
                        <a:pt x="9133" y="7654"/>
                      </a:lnTo>
                      <a:lnTo>
                        <a:pt x="9206" y="7637"/>
                      </a:lnTo>
                      <a:lnTo>
                        <a:pt x="9279" y="7620"/>
                      </a:lnTo>
                      <a:lnTo>
                        <a:pt x="9352" y="7600"/>
                      </a:lnTo>
                      <a:lnTo>
                        <a:pt x="9423" y="7577"/>
                      </a:lnTo>
                      <a:lnTo>
                        <a:pt x="9493" y="7554"/>
                      </a:lnTo>
                      <a:lnTo>
                        <a:pt x="9564" y="7529"/>
                      </a:lnTo>
                      <a:lnTo>
                        <a:pt x="9632" y="7502"/>
                      </a:lnTo>
                      <a:lnTo>
                        <a:pt x="9701" y="7473"/>
                      </a:lnTo>
                      <a:lnTo>
                        <a:pt x="9769" y="7442"/>
                      </a:lnTo>
                      <a:lnTo>
                        <a:pt x="9836" y="7411"/>
                      </a:lnTo>
                      <a:lnTo>
                        <a:pt x="9902" y="7377"/>
                      </a:lnTo>
                      <a:lnTo>
                        <a:pt x="9968" y="7341"/>
                      </a:lnTo>
                      <a:lnTo>
                        <a:pt x="10032" y="7303"/>
                      </a:lnTo>
                      <a:lnTo>
                        <a:pt x="10097" y="7264"/>
                      </a:lnTo>
                      <a:lnTo>
                        <a:pt x="10160" y="7224"/>
                      </a:lnTo>
                      <a:lnTo>
                        <a:pt x="10222" y="7181"/>
                      </a:lnTo>
                      <a:lnTo>
                        <a:pt x="10284" y="7137"/>
                      </a:lnTo>
                      <a:lnTo>
                        <a:pt x="10345" y="7091"/>
                      </a:lnTo>
                      <a:lnTo>
                        <a:pt x="10406" y="7044"/>
                      </a:lnTo>
                      <a:lnTo>
                        <a:pt x="10465" y="6995"/>
                      </a:lnTo>
                      <a:lnTo>
                        <a:pt x="10524" y="6943"/>
                      </a:lnTo>
                      <a:lnTo>
                        <a:pt x="10582" y="6890"/>
                      </a:lnTo>
                      <a:lnTo>
                        <a:pt x="10640" y="6836"/>
                      </a:lnTo>
                      <a:lnTo>
                        <a:pt x="10696" y="6779"/>
                      </a:lnTo>
                      <a:lnTo>
                        <a:pt x="10750" y="6724"/>
                      </a:lnTo>
                      <a:lnTo>
                        <a:pt x="10803" y="6666"/>
                      </a:lnTo>
                      <a:lnTo>
                        <a:pt x="10854" y="6608"/>
                      </a:lnTo>
                      <a:lnTo>
                        <a:pt x="10903" y="6549"/>
                      </a:lnTo>
                      <a:lnTo>
                        <a:pt x="10951" y="6489"/>
                      </a:lnTo>
                      <a:lnTo>
                        <a:pt x="10996" y="6429"/>
                      </a:lnTo>
                      <a:lnTo>
                        <a:pt x="11040" y="6367"/>
                      </a:lnTo>
                      <a:lnTo>
                        <a:pt x="11082" y="6305"/>
                      </a:lnTo>
                      <a:lnTo>
                        <a:pt x="11123" y="6242"/>
                      </a:lnTo>
                      <a:lnTo>
                        <a:pt x="11161" y="6179"/>
                      </a:lnTo>
                      <a:lnTo>
                        <a:pt x="11198" y="6114"/>
                      </a:lnTo>
                      <a:lnTo>
                        <a:pt x="11232" y="6050"/>
                      </a:lnTo>
                      <a:lnTo>
                        <a:pt x="11265" y="5984"/>
                      </a:lnTo>
                      <a:lnTo>
                        <a:pt x="11297" y="5917"/>
                      </a:lnTo>
                      <a:lnTo>
                        <a:pt x="11326" y="5851"/>
                      </a:lnTo>
                      <a:lnTo>
                        <a:pt x="11354" y="5782"/>
                      </a:lnTo>
                      <a:lnTo>
                        <a:pt x="11380" y="5714"/>
                      </a:lnTo>
                      <a:lnTo>
                        <a:pt x="11404" y="5645"/>
                      </a:lnTo>
                      <a:lnTo>
                        <a:pt x="11426" y="5575"/>
                      </a:lnTo>
                      <a:lnTo>
                        <a:pt x="11448" y="5504"/>
                      </a:lnTo>
                      <a:lnTo>
                        <a:pt x="11466" y="5432"/>
                      </a:lnTo>
                      <a:lnTo>
                        <a:pt x="11482" y="5361"/>
                      </a:lnTo>
                      <a:lnTo>
                        <a:pt x="11498" y="5288"/>
                      </a:lnTo>
                      <a:lnTo>
                        <a:pt x="11512" y="5214"/>
                      </a:lnTo>
                      <a:lnTo>
                        <a:pt x="11524" y="5140"/>
                      </a:lnTo>
                      <a:lnTo>
                        <a:pt x="11533" y="5065"/>
                      </a:lnTo>
                      <a:lnTo>
                        <a:pt x="11541" y="4990"/>
                      </a:lnTo>
                      <a:lnTo>
                        <a:pt x="11548" y="4913"/>
                      </a:lnTo>
                      <a:lnTo>
                        <a:pt x="11552" y="4836"/>
                      </a:lnTo>
                      <a:lnTo>
                        <a:pt x="11554" y="4758"/>
                      </a:lnTo>
                      <a:lnTo>
                        <a:pt x="11555" y="4679"/>
                      </a:lnTo>
                      <a:close/>
                      <a:moveTo>
                        <a:pt x="10797" y="4679"/>
                      </a:moveTo>
                      <a:lnTo>
                        <a:pt x="10796" y="4739"/>
                      </a:lnTo>
                      <a:lnTo>
                        <a:pt x="10795" y="4797"/>
                      </a:lnTo>
                      <a:lnTo>
                        <a:pt x="10791" y="4855"/>
                      </a:lnTo>
                      <a:lnTo>
                        <a:pt x="10786" y="4913"/>
                      </a:lnTo>
                      <a:lnTo>
                        <a:pt x="10780" y="4970"/>
                      </a:lnTo>
                      <a:lnTo>
                        <a:pt x="10773" y="5027"/>
                      </a:lnTo>
                      <a:lnTo>
                        <a:pt x="10764" y="5083"/>
                      </a:lnTo>
                      <a:lnTo>
                        <a:pt x="10754" y="5137"/>
                      </a:lnTo>
                      <a:lnTo>
                        <a:pt x="10742" y="5193"/>
                      </a:lnTo>
                      <a:lnTo>
                        <a:pt x="10729" y="5247"/>
                      </a:lnTo>
                      <a:lnTo>
                        <a:pt x="10715" y="5301"/>
                      </a:lnTo>
                      <a:lnTo>
                        <a:pt x="10700" y="5354"/>
                      </a:lnTo>
                      <a:lnTo>
                        <a:pt x="10683" y="5407"/>
                      </a:lnTo>
                      <a:lnTo>
                        <a:pt x="10664" y="5459"/>
                      </a:lnTo>
                      <a:lnTo>
                        <a:pt x="10645" y="5512"/>
                      </a:lnTo>
                      <a:lnTo>
                        <a:pt x="10624" y="5562"/>
                      </a:lnTo>
                      <a:lnTo>
                        <a:pt x="10602" y="5613"/>
                      </a:lnTo>
                      <a:lnTo>
                        <a:pt x="10577" y="5663"/>
                      </a:lnTo>
                      <a:lnTo>
                        <a:pt x="10553" y="5713"/>
                      </a:lnTo>
                      <a:lnTo>
                        <a:pt x="10527" y="5761"/>
                      </a:lnTo>
                      <a:lnTo>
                        <a:pt x="10498" y="5811"/>
                      </a:lnTo>
                      <a:lnTo>
                        <a:pt x="10470" y="5858"/>
                      </a:lnTo>
                      <a:lnTo>
                        <a:pt x="10439" y="5906"/>
                      </a:lnTo>
                      <a:lnTo>
                        <a:pt x="10408" y="5953"/>
                      </a:lnTo>
                      <a:lnTo>
                        <a:pt x="10375" y="6000"/>
                      </a:lnTo>
                      <a:lnTo>
                        <a:pt x="10340" y="6045"/>
                      </a:lnTo>
                      <a:lnTo>
                        <a:pt x="10304" y="6090"/>
                      </a:lnTo>
                      <a:lnTo>
                        <a:pt x="10267" y="6135"/>
                      </a:lnTo>
                      <a:lnTo>
                        <a:pt x="10228" y="6180"/>
                      </a:lnTo>
                      <a:lnTo>
                        <a:pt x="10189" y="6223"/>
                      </a:lnTo>
                      <a:lnTo>
                        <a:pt x="10148" y="6267"/>
                      </a:lnTo>
                      <a:lnTo>
                        <a:pt x="10106" y="6309"/>
                      </a:lnTo>
                      <a:lnTo>
                        <a:pt x="10062" y="6352"/>
                      </a:lnTo>
                      <a:lnTo>
                        <a:pt x="10017" y="6392"/>
                      </a:lnTo>
                      <a:lnTo>
                        <a:pt x="9973" y="6431"/>
                      </a:lnTo>
                      <a:lnTo>
                        <a:pt x="9928" y="6469"/>
                      </a:lnTo>
                      <a:lnTo>
                        <a:pt x="9881" y="6505"/>
                      </a:lnTo>
                      <a:lnTo>
                        <a:pt x="9835" y="6540"/>
                      </a:lnTo>
                      <a:lnTo>
                        <a:pt x="9789" y="6574"/>
                      </a:lnTo>
                      <a:lnTo>
                        <a:pt x="9741" y="6607"/>
                      </a:lnTo>
                      <a:lnTo>
                        <a:pt x="9693" y="6637"/>
                      </a:lnTo>
                      <a:lnTo>
                        <a:pt x="9644" y="6667"/>
                      </a:lnTo>
                      <a:lnTo>
                        <a:pt x="9594" y="6695"/>
                      </a:lnTo>
                      <a:lnTo>
                        <a:pt x="9545" y="6723"/>
                      </a:lnTo>
                      <a:lnTo>
                        <a:pt x="9494" y="6749"/>
                      </a:lnTo>
                      <a:lnTo>
                        <a:pt x="9444" y="6773"/>
                      </a:lnTo>
                      <a:lnTo>
                        <a:pt x="9393" y="6796"/>
                      </a:lnTo>
                      <a:lnTo>
                        <a:pt x="9340" y="6817"/>
                      </a:lnTo>
                      <a:lnTo>
                        <a:pt x="9289" y="6839"/>
                      </a:lnTo>
                      <a:lnTo>
                        <a:pt x="9235" y="6857"/>
                      </a:lnTo>
                      <a:lnTo>
                        <a:pt x="9182" y="6875"/>
                      </a:lnTo>
                      <a:lnTo>
                        <a:pt x="9127" y="6892"/>
                      </a:lnTo>
                      <a:lnTo>
                        <a:pt x="9073" y="6907"/>
                      </a:lnTo>
                      <a:lnTo>
                        <a:pt x="9018" y="6921"/>
                      </a:lnTo>
                      <a:lnTo>
                        <a:pt x="8963" y="6933"/>
                      </a:lnTo>
                      <a:lnTo>
                        <a:pt x="8906" y="6945"/>
                      </a:lnTo>
                      <a:lnTo>
                        <a:pt x="8850" y="6954"/>
                      </a:lnTo>
                      <a:lnTo>
                        <a:pt x="8792" y="6963"/>
                      </a:lnTo>
                      <a:lnTo>
                        <a:pt x="8735" y="6970"/>
                      </a:lnTo>
                      <a:lnTo>
                        <a:pt x="8676" y="6977"/>
                      </a:lnTo>
                      <a:lnTo>
                        <a:pt x="8617" y="6981"/>
                      </a:lnTo>
                      <a:lnTo>
                        <a:pt x="8558" y="6984"/>
                      </a:lnTo>
                      <a:lnTo>
                        <a:pt x="8498" y="6986"/>
                      </a:lnTo>
                      <a:lnTo>
                        <a:pt x="8438" y="6987"/>
                      </a:lnTo>
                      <a:lnTo>
                        <a:pt x="8376" y="6986"/>
                      </a:lnTo>
                      <a:lnTo>
                        <a:pt x="8316" y="6984"/>
                      </a:lnTo>
                      <a:lnTo>
                        <a:pt x="8256" y="6981"/>
                      </a:lnTo>
                      <a:lnTo>
                        <a:pt x="8197" y="6977"/>
                      </a:lnTo>
                      <a:lnTo>
                        <a:pt x="8138" y="6970"/>
                      </a:lnTo>
                      <a:lnTo>
                        <a:pt x="8080" y="6963"/>
                      </a:lnTo>
                      <a:lnTo>
                        <a:pt x="8022" y="6954"/>
                      </a:lnTo>
                      <a:lnTo>
                        <a:pt x="7965" y="6945"/>
                      </a:lnTo>
                      <a:lnTo>
                        <a:pt x="7908" y="6933"/>
                      </a:lnTo>
                      <a:lnTo>
                        <a:pt x="7852" y="6921"/>
                      </a:lnTo>
                      <a:lnTo>
                        <a:pt x="7797" y="6907"/>
                      </a:lnTo>
                      <a:lnTo>
                        <a:pt x="7742" y="6892"/>
                      </a:lnTo>
                      <a:lnTo>
                        <a:pt x="7688" y="6875"/>
                      </a:lnTo>
                      <a:lnTo>
                        <a:pt x="7635" y="6857"/>
                      </a:lnTo>
                      <a:lnTo>
                        <a:pt x="7581" y="6839"/>
                      </a:lnTo>
                      <a:lnTo>
                        <a:pt x="7528" y="6817"/>
                      </a:lnTo>
                      <a:lnTo>
                        <a:pt x="7477" y="6796"/>
                      </a:lnTo>
                      <a:lnTo>
                        <a:pt x="7425" y="6773"/>
                      </a:lnTo>
                      <a:lnTo>
                        <a:pt x="7374" y="6749"/>
                      </a:lnTo>
                      <a:lnTo>
                        <a:pt x="7325" y="6723"/>
                      </a:lnTo>
                      <a:lnTo>
                        <a:pt x="7274" y="6695"/>
                      </a:lnTo>
                      <a:lnTo>
                        <a:pt x="7226" y="6667"/>
                      </a:lnTo>
                      <a:lnTo>
                        <a:pt x="7177" y="6637"/>
                      </a:lnTo>
                      <a:lnTo>
                        <a:pt x="7130" y="6607"/>
                      </a:lnTo>
                      <a:lnTo>
                        <a:pt x="7082" y="6574"/>
                      </a:lnTo>
                      <a:lnTo>
                        <a:pt x="7035" y="6540"/>
                      </a:lnTo>
                      <a:lnTo>
                        <a:pt x="6988" y="6505"/>
                      </a:lnTo>
                      <a:lnTo>
                        <a:pt x="6943" y="6469"/>
                      </a:lnTo>
                      <a:lnTo>
                        <a:pt x="6898" y="6431"/>
                      </a:lnTo>
                      <a:lnTo>
                        <a:pt x="6853" y="6392"/>
                      </a:lnTo>
                      <a:lnTo>
                        <a:pt x="6809" y="6352"/>
                      </a:lnTo>
                      <a:lnTo>
                        <a:pt x="6766" y="6309"/>
                      </a:lnTo>
                      <a:lnTo>
                        <a:pt x="6724" y="6267"/>
                      </a:lnTo>
                      <a:lnTo>
                        <a:pt x="6683" y="6223"/>
                      </a:lnTo>
                      <a:lnTo>
                        <a:pt x="6642" y="6180"/>
                      </a:lnTo>
                      <a:lnTo>
                        <a:pt x="6604" y="6135"/>
                      </a:lnTo>
                      <a:lnTo>
                        <a:pt x="6568" y="6090"/>
                      </a:lnTo>
                      <a:lnTo>
                        <a:pt x="6532" y="6045"/>
                      </a:lnTo>
                      <a:lnTo>
                        <a:pt x="6498" y="6000"/>
                      </a:lnTo>
                      <a:lnTo>
                        <a:pt x="6464" y="5953"/>
                      </a:lnTo>
                      <a:lnTo>
                        <a:pt x="6433" y="5906"/>
                      </a:lnTo>
                      <a:lnTo>
                        <a:pt x="6403" y="5858"/>
                      </a:lnTo>
                      <a:lnTo>
                        <a:pt x="6373" y="5811"/>
                      </a:lnTo>
                      <a:lnTo>
                        <a:pt x="6346" y="5761"/>
                      </a:lnTo>
                      <a:lnTo>
                        <a:pt x="6320" y="5713"/>
                      </a:lnTo>
                      <a:lnTo>
                        <a:pt x="6295" y="5663"/>
                      </a:lnTo>
                      <a:lnTo>
                        <a:pt x="6272" y="5613"/>
                      </a:lnTo>
                      <a:lnTo>
                        <a:pt x="6250" y="5562"/>
                      </a:lnTo>
                      <a:lnTo>
                        <a:pt x="6229" y="5512"/>
                      </a:lnTo>
                      <a:lnTo>
                        <a:pt x="6209" y="5459"/>
                      </a:lnTo>
                      <a:lnTo>
                        <a:pt x="6191" y="5407"/>
                      </a:lnTo>
                      <a:lnTo>
                        <a:pt x="6174" y="5354"/>
                      </a:lnTo>
                      <a:lnTo>
                        <a:pt x="6159" y="5301"/>
                      </a:lnTo>
                      <a:lnTo>
                        <a:pt x="6145" y="5247"/>
                      </a:lnTo>
                      <a:lnTo>
                        <a:pt x="6132" y="5193"/>
                      </a:lnTo>
                      <a:lnTo>
                        <a:pt x="6120" y="5137"/>
                      </a:lnTo>
                      <a:lnTo>
                        <a:pt x="6111" y="5083"/>
                      </a:lnTo>
                      <a:lnTo>
                        <a:pt x="6102" y="5027"/>
                      </a:lnTo>
                      <a:lnTo>
                        <a:pt x="6095" y="4970"/>
                      </a:lnTo>
                      <a:lnTo>
                        <a:pt x="6089" y="4913"/>
                      </a:lnTo>
                      <a:lnTo>
                        <a:pt x="6084" y="4855"/>
                      </a:lnTo>
                      <a:lnTo>
                        <a:pt x="6080" y="4797"/>
                      </a:lnTo>
                      <a:lnTo>
                        <a:pt x="6078" y="4739"/>
                      </a:lnTo>
                      <a:lnTo>
                        <a:pt x="6078" y="4679"/>
                      </a:lnTo>
                      <a:lnTo>
                        <a:pt x="6078" y="4626"/>
                      </a:lnTo>
                      <a:lnTo>
                        <a:pt x="6080" y="4573"/>
                      </a:lnTo>
                      <a:lnTo>
                        <a:pt x="6083" y="4522"/>
                      </a:lnTo>
                      <a:lnTo>
                        <a:pt x="6088" y="4469"/>
                      </a:lnTo>
                      <a:lnTo>
                        <a:pt x="6093" y="4417"/>
                      </a:lnTo>
                      <a:lnTo>
                        <a:pt x="6099" y="4366"/>
                      </a:lnTo>
                      <a:lnTo>
                        <a:pt x="6107" y="4314"/>
                      </a:lnTo>
                      <a:lnTo>
                        <a:pt x="6115" y="4262"/>
                      </a:lnTo>
                      <a:lnTo>
                        <a:pt x="6126" y="4212"/>
                      </a:lnTo>
                      <a:lnTo>
                        <a:pt x="6136" y="4160"/>
                      </a:lnTo>
                      <a:lnTo>
                        <a:pt x="6149" y="4110"/>
                      </a:lnTo>
                      <a:lnTo>
                        <a:pt x="6161" y="4059"/>
                      </a:lnTo>
                      <a:lnTo>
                        <a:pt x="6176" y="4010"/>
                      </a:lnTo>
                      <a:lnTo>
                        <a:pt x="6191" y="3960"/>
                      </a:lnTo>
                      <a:lnTo>
                        <a:pt x="6208" y="3910"/>
                      </a:lnTo>
                      <a:lnTo>
                        <a:pt x="6226" y="3861"/>
                      </a:lnTo>
                      <a:lnTo>
                        <a:pt x="8636" y="4954"/>
                      </a:lnTo>
                      <a:lnTo>
                        <a:pt x="7504" y="2566"/>
                      </a:lnTo>
                      <a:lnTo>
                        <a:pt x="7560" y="2542"/>
                      </a:lnTo>
                      <a:lnTo>
                        <a:pt x="7616" y="2520"/>
                      </a:lnTo>
                      <a:lnTo>
                        <a:pt x="7672" y="2499"/>
                      </a:lnTo>
                      <a:lnTo>
                        <a:pt x="7729" y="2480"/>
                      </a:lnTo>
                      <a:lnTo>
                        <a:pt x="7786" y="2462"/>
                      </a:lnTo>
                      <a:lnTo>
                        <a:pt x="7843" y="2446"/>
                      </a:lnTo>
                      <a:lnTo>
                        <a:pt x="7901" y="2432"/>
                      </a:lnTo>
                      <a:lnTo>
                        <a:pt x="7959" y="2418"/>
                      </a:lnTo>
                      <a:lnTo>
                        <a:pt x="8017" y="2406"/>
                      </a:lnTo>
                      <a:lnTo>
                        <a:pt x="8076" y="2396"/>
                      </a:lnTo>
                      <a:lnTo>
                        <a:pt x="8135" y="2387"/>
                      </a:lnTo>
                      <a:lnTo>
                        <a:pt x="8195" y="2381"/>
                      </a:lnTo>
                      <a:lnTo>
                        <a:pt x="8255" y="2375"/>
                      </a:lnTo>
                      <a:lnTo>
                        <a:pt x="8315" y="2372"/>
                      </a:lnTo>
                      <a:lnTo>
                        <a:pt x="8376" y="2369"/>
                      </a:lnTo>
                      <a:lnTo>
                        <a:pt x="8438" y="2368"/>
                      </a:lnTo>
                      <a:lnTo>
                        <a:pt x="8498" y="2368"/>
                      </a:lnTo>
                      <a:lnTo>
                        <a:pt x="8558" y="2371"/>
                      </a:lnTo>
                      <a:lnTo>
                        <a:pt x="8617" y="2374"/>
                      </a:lnTo>
                      <a:lnTo>
                        <a:pt x="8676" y="2379"/>
                      </a:lnTo>
                      <a:lnTo>
                        <a:pt x="8735" y="2384"/>
                      </a:lnTo>
                      <a:lnTo>
                        <a:pt x="8792" y="2392"/>
                      </a:lnTo>
                      <a:lnTo>
                        <a:pt x="8850" y="2400"/>
                      </a:lnTo>
                      <a:lnTo>
                        <a:pt x="8906" y="2411"/>
                      </a:lnTo>
                      <a:lnTo>
                        <a:pt x="8963" y="2421"/>
                      </a:lnTo>
                      <a:lnTo>
                        <a:pt x="9018" y="2434"/>
                      </a:lnTo>
                      <a:lnTo>
                        <a:pt x="9073" y="2449"/>
                      </a:lnTo>
                      <a:lnTo>
                        <a:pt x="9127" y="2463"/>
                      </a:lnTo>
                      <a:lnTo>
                        <a:pt x="9182" y="2480"/>
                      </a:lnTo>
                      <a:lnTo>
                        <a:pt x="9235" y="2497"/>
                      </a:lnTo>
                      <a:lnTo>
                        <a:pt x="9289" y="2517"/>
                      </a:lnTo>
                      <a:lnTo>
                        <a:pt x="9340" y="2537"/>
                      </a:lnTo>
                      <a:lnTo>
                        <a:pt x="9393" y="2559"/>
                      </a:lnTo>
                      <a:lnTo>
                        <a:pt x="9444" y="2582"/>
                      </a:lnTo>
                      <a:lnTo>
                        <a:pt x="9494" y="2607"/>
                      </a:lnTo>
                      <a:lnTo>
                        <a:pt x="9545" y="2632"/>
                      </a:lnTo>
                      <a:lnTo>
                        <a:pt x="9594" y="2659"/>
                      </a:lnTo>
                      <a:lnTo>
                        <a:pt x="9644" y="2688"/>
                      </a:lnTo>
                      <a:lnTo>
                        <a:pt x="9693" y="2717"/>
                      </a:lnTo>
                      <a:lnTo>
                        <a:pt x="9741" y="2749"/>
                      </a:lnTo>
                      <a:lnTo>
                        <a:pt x="9789" y="2782"/>
                      </a:lnTo>
                      <a:lnTo>
                        <a:pt x="9835" y="2815"/>
                      </a:lnTo>
                      <a:lnTo>
                        <a:pt x="9881" y="2850"/>
                      </a:lnTo>
                      <a:lnTo>
                        <a:pt x="9928" y="2887"/>
                      </a:lnTo>
                      <a:lnTo>
                        <a:pt x="9973" y="2924"/>
                      </a:lnTo>
                      <a:lnTo>
                        <a:pt x="10017" y="2964"/>
                      </a:lnTo>
                      <a:lnTo>
                        <a:pt x="10062" y="3004"/>
                      </a:lnTo>
                      <a:lnTo>
                        <a:pt x="10106" y="3046"/>
                      </a:lnTo>
                      <a:lnTo>
                        <a:pt x="10148" y="3088"/>
                      </a:lnTo>
                      <a:lnTo>
                        <a:pt x="10189" y="3132"/>
                      </a:lnTo>
                      <a:lnTo>
                        <a:pt x="10228" y="3176"/>
                      </a:lnTo>
                      <a:lnTo>
                        <a:pt x="10267" y="3220"/>
                      </a:lnTo>
                      <a:lnTo>
                        <a:pt x="10304" y="3264"/>
                      </a:lnTo>
                      <a:lnTo>
                        <a:pt x="10340" y="3310"/>
                      </a:lnTo>
                      <a:lnTo>
                        <a:pt x="10375" y="3356"/>
                      </a:lnTo>
                      <a:lnTo>
                        <a:pt x="10408" y="3402"/>
                      </a:lnTo>
                      <a:lnTo>
                        <a:pt x="10439" y="3450"/>
                      </a:lnTo>
                      <a:lnTo>
                        <a:pt x="10470" y="3497"/>
                      </a:lnTo>
                      <a:lnTo>
                        <a:pt x="10498" y="3545"/>
                      </a:lnTo>
                      <a:lnTo>
                        <a:pt x="10527" y="3593"/>
                      </a:lnTo>
                      <a:lnTo>
                        <a:pt x="10553" y="3643"/>
                      </a:lnTo>
                      <a:lnTo>
                        <a:pt x="10577" y="3692"/>
                      </a:lnTo>
                      <a:lnTo>
                        <a:pt x="10602" y="3743"/>
                      </a:lnTo>
                      <a:lnTo>
                        <a:pt x="10624" y="3793"/>
                      </a:lnTo>
                      <a:lnTo>
                        <a:pt x="10645" y="3845"/>
                      </a:lnTo>
                      <a:lnTo>
                        <a:pt x="10664" y="3897"/>
                      </a:lnTo>
                      <a:lnTo>
                        <a:pt x="10683" y="3948"/>
                      </a:lnTo>
                      <a:lnTo>
                        <a:pt x="10700" y="4002"/>
                      </a:lnTo>
                      <a:lnTo>
                        <a:pt x="10715" y="4055"/>
                      </a:lnTo>
                      <a:lnTo>
                        <a:pt x="10729" y="4110"/>
                      </a:lnTo>
                      <a:lnTo>
                        <a:pt x="10742" y="4163"/>
                      </a:lnTo>
                      <a:lnTo>
                        <a:pt x="10754" y="4219"/>
                      </a:lnTo>
                      <a:lnTo>
                        <a:pt x="10764" y="4274"/>
                      </a:lnTo>
                      <a:lnTo>
                        <a:pt x="10773" y="4331"/>
                      </a:lnTo>
                      <a:lnTo>
                        <a:pt x="10780" y="4388"/>
                      </a:lnTo>
                      <a:lnTo>
                        <a:pt x="10786" y="4445"/>
                      </a:lnTo>
                      <a:lnTo>
                        <a:pt x="10791" y="4503"/>
                      </a:lnTo>
                      <a:lnTo>
                        <a:pt x="10795" y="4561"/>
                      </a:lnTo>
                      <a:lnTo>
                        <a:pt x="10796" y="4620"/>
                      </a:lnTo>
                      <a:lnTo>
                        <a:pt x="10797" y="467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" name="Oval 653"/>
                <p:cNvSpPr>
                  <a:spLocks noChangeArrowheads="1"/>
                </p:cNvSpPr>
                <p:nvPr/>
              </p:nvSpPr>
              <p:spPr bwMode="auto">
                <a:xfrm>
                  <a:off x="3538" y="4421"/>
                  <a:ext cx="320" cy="320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" name="AutoShape 654"/>
                <p:cNvSpPr>
                  <a:spLocks noChangeArrowheads="1"/>
                </p:cNvSpPr>
                <p:nvPr/>
              </p:nvSpPr>
              <p:spPr bwMode="auto">
                <a:xfrm>
                  <a:off x="3436" y="4313"/>
                  <a:ext cx="527" cy="527"/>
                </a:xfrm>
                <a:custGeom>
                  <a:avLst/>
                  <a:gdLst>
                    <a:gd name="T0" fmla="*/ 264 w 21600"/>
                    <a:gd name="T1" fmla="*/ 0 h 21600"/>
                    <a:gd name="T2" fmla="*/ 77 w 21600"/>
                    <a:gd name="T3" fmla="*/ 77 h 21600"/>
                    <a:gd name="T4" fmla="*/ 0 w 21600"/>
                    <a:gd name="T5" fmla="*/ 264 h 21600"/>
                    <a:gd name="T6" fmla="*/ 77 w 21600"/>
                    <a:gd name="T7" fmla="*/ 450 h 21600"/>
                    <a:gd name="T8" fmla="*/ 264 w 21600"/>
                    <a:gd name="T9" fmla="*/ 527 h 21600"/>
                    <a:gd name="T10" fmla="*/ 450 w 21600"/>
                    <a:gd name="T11" fmla="*/ 450 h 21600"/>
                    <a:gd name="T12" fmla="*/ 527 w 21600"/>
                    <a:gd name="T13" fmla="*/ 264 h 21600"/>
                    <a:gd name="T14" fmla="*/ 450 w 21600"/>
                    <a:gd name="T15" fmla="*/ 77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56 w 21600"/>
                    <a:gd name="T25" fmla="*/ 3156 h 21600"/>
                    <a:gd name="T26" fmla="*/ 18444 w 21600"/>
                    <a:gd name="T27" fmla="*/ 18444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2582" y="10800"/>
                      </a:moveTo>
                      <a:cubicBezTo>
                        <a:pt x="2582" y="15339"/>
                        <a:pt x="6261" y="19018"/>
                        <a:pt x="10800" y="19018"/>
                      </a:cubicBezTo>
                      <a:cubicBezTo>
                        <a:pt x="15339" y="19018"/>
                        <a:pt x="19018" y="15339"/>
                        <a:pt x="19018" y="10800"/>
                      </a:cubicBezTo>
                      <a:cubicBezTo>
                        <a:pt x="19018" y="6261"/>
                        <a:pt x="15339" y="2582"/>
                        <a:pt x="10800" y="2582"/>
                      </a:cubicBezTo>
                      <a:cubicBezTo>
                        <a:pt x="6261" y="2582"/>
                        <a:pt x="2582" y="6261"/>
                        <a:pt x="2582" y="1080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45" name="AutoShape 656"/>
              <p:cNvSpPr>
                <a:spLocks noChangeArrowheads="1"/>
              </p:cNvSpPr>
              <p:nvPr/>
            </p:nvSpPr>
            <p:spPr bwMode="auto">
              <a:xfrm rot="1198326">
                <a:off x="4088" y="4250"/>
                <a:ext cx="97" cy="94"/>
              </a:xfrm>
              <a:prstGeom prst="triangle">
                <a:avLst>
                  <a:gd name="adj" fmla="val 50000"/>
                </a:avLst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9" name="Group 438"/>
            <p:cNvGrpSpPr>
              <a:grpSpLocks/>
            </p:cNvGrpSpPr>
            <p:nvPr/>
          </p:nvGrpSpPr>
          <p:grpSpPr bwMode="auto">
            <a:xfrm>
              <a:off x="2621873" y="3515124"/>
              <a:ext cx="530735" cy="392743"/>
              <a:chOff x="1201" y="2255"/>
              <a:chExt cx="550" cy="407"/>
            </a:xfrm>
          </p:grpSpPr>
          <p:sp>
            <p:nvSpPr>
              <p:cNvPr id="42" name="AutoShape 316"/>
              <p:cNvSpPr>
                <a:spLocks noChangeArrowheads="1"/>
              </p:cNvSpPr>
              <p:nvPr/>
            </p:nvSpPr>
            <p:spPr bwMode="auto">
              <a:xfrm rot="-3051526">
                <a:off x="1201" y="2255"/>
                <a:ext cx="348" cy="348"/>
              </a:xfrm>
              <a:custGeom>
                <a:avLst/>
                <a:gdLst>
                  <a:gd name="T0" fmla="*/ 174 w 21600"/>
                  <a:gd name="T1" fmla="*/ 0 h 21600"/>
                  <a:gd name="T2" fmla="*/ 51 w 21600"/>
                  <a:gd name="T3" fmla="*/ 51 h 21600"/>
                  <a:gd name="T4" fmla="*/ 0 w 21600"/>
                  <a:gd name="T5" fmla="*/ 174 h 21600"/>
                  <a:gd name="T6" fmla="*/ 51 w 21600"/>
                  <a:gd name="T7" fmla="*/ 297 h 21600"/>
                  <a:gd name="T8" fmla="*/ 174 w 21600"/>
                  <a:gd name="T9" fmla="*/ 348 h 21600"/>
                  <a:gd name="T10" fmla="*/ 297 w 21600"/>
                  <a:gd name="T11" fmla="*/ 297 h 21600"/>
                  <a:gd name="T12" fmla="*/ 348 w 21600"/>
                  <a:gd name="T13" fmla="*/ 174 h 21600"/>
                  <a:gd name="T14" fmla="*/ 297 w 21600"/>
                  <a:gd name="T15" fmla="*/ 51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66 w 21600"/>
                  <a:gd name="T25" fmla="*/ 3166 h 21600"/>
                  <a:gd name="T26" fmla="*/ 18434 w 21600"/>
                  <a:gd name="T27" fmla="*/ 1843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091" y="10800"/>
                    </a:moveTo>
                    <a:cubicBezTo>
                      <a:pt x="3091" y="15058"/>
                      <a:pt x="6542" y="18509"/>
                      <a:pt x="10800" y="18509"/>
                    </a:cubicBezTo>
                    <a:cubicBezTo>
                      <a:pt x="15058" y="18509"/>
                      <a:pt x="18509" y="15058"/>
                      <a:pt x="18509" y="10800"/>
                    </a:cubicBezTo>
                    <a:cubicBezTo>
                      <a:pt x="18509" y="6542"/>
                      <a:pt x="15058" y="3091"/>
                      <a:pt x="10800" y="3091"/>
                    </a:cubicBezTo>
                    <a:cubicBezTo>
                      <a:pt x="6542" y="3091"/>
                      <a:pt x="3091" y="6542"/>
                      <a:pt x="3091" y="10800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Rectangle 317"/>
              <p:cNvSpPr>
                <a:spLocks noChangeArrowheads="1"/>
              </p:cNvSpPr>
              <p:nvPr/>
            </p:nvSpPr>
            <p:spPr bwMode="auto">
              <a:xfrm rot="-3051526">
                <a:off x="1576" y="2486"/>
                <a:ext cx="74" cy="277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0" name="Group 636"/>
            <p:cNvGrpSpPr>
              <a:grpSpLocks/>
            </p:cNvGrpSpPr>
            <p:nvPr/>
          </p:nvGrpSpPr>
          <p:grpSpPr bwMode="auto">
            <a:xfrm>
              <a:off x="5517703" y="2245578"/>
              <a:ext cx="540616" cy="486019"/>
              <a:chOff x="3100" y="3217"/>
              <a:chExt cx="348" cy="268"/>
            </a:xfrm>
            <a:solidFill>
              <a:srgbClr val="808080"/>
            </a:solidFill>
          </p:grpSpPr>
          <p:sp>
            <p:nvSpPr>
              <p:cNvPr id="39" name="AutoShape 633"/>
              <p:cNvSpPr>
                <a:spLocks noChangeArrowheads="1"/>
              </p:cNvSpPr>
              <p:nvPr/>
            </p:nvSpPr>
            <p:spPr bwMode="auto">
              <a:xfrm>
                <a:off x="3100" y="3370"/>
                <a:ext cx="288" cy="115"/>
              </a:xfrm>
              <a:prstGeom prst="can">
                <a:avLst>
                  <a:gd name="adj" fmla="val 50000"/>
                </a:avLst>
              </a:prstGeom>
              <a:grpFill/>
              <a:ln w="9525">
                <a:solidFill>
                  <a:srgbClr val="F0F0F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AutoShape 634"/>
              <p:cNvSpPr>
                <a:spLocks noChangeArrowheads="1"/>
              </p:cNvSpPr>
              <p:nvPr/>
            </p:nvSpPr>
            <p:spPr bwMode="auto">
              <a:xfrm>
                <a:off x="3145" y="3303"/>
                <a:ext cx="288" cy="114"/>
              </a:xfrm>
              <a:prstGeom prst="can">
                <a:avLst>
                  <a:gd name="adj" fmla="val 50000"/>
                </a:avLst>
              </a:prstGeom>
              <a:grpFill/>
              <a:ln w="9525">
                <a:solidFill>
                  <a:srgbClr val="F0F0F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AutoShape 635"/>
              <p:cNvSpPr>
                <a:spLocks noChangeArrowheads="1"/>
              </p:cNvSpPr>
              <p:nvPr/>
            </p:nvSpPr>
            <p:spPr bwMode="auto">
              <a:xfrm>
                <a:off x="3160" y="3217"/>
                <a:ext cx="288" cy="114"/>
              </a:xfrm>
              <a:prstGeom prst="can">
                <a:avLst>
                  <a:gd name="adj" fmla="val 50000"/>
                </a:avLst>
              </a:prstGeom>
              <a:grpFill/>
              <a:ln w="9525">
                <a:solidFill>
                  <a:srgbClr val="F0F0F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1" name="Group 619"/>
            <p:cNvGrpSpPr>
              <a:grpSpLocks/>
            </p:cNvGrpSpPr>
            <p:nvPr/>
          </p:nvGrpSpPr>
          <p:grpSpPr bwMode="auto">
            <a:xfrm>
              <a:off x="4271491" y="5231285"/>
              <a:ext cx="580075" cy="429963"/>
              <a:chOff x="2998" y="1680"/>
              <a:chExt cx="541" cy="401"/>
            </a:xfrm>
          </p:grpSpPr>
          <p:sp>
            <p:nvSpPr>
              <p:cNvPr id="33" name="Rectangle 605"/>
              <p:cNvSpPr>
                <a:spLocks noChangeArrowheads="1"/>
              </p:cNvSpPr>
              <p:nvPr/>
            </p:nvSpPr>
            <p:spPr bwMode="auto">
              <a:xfrm>
                <a:off x="2998" y="1680"/>
                <a:ext cx="541" cy="401"/>
              </a:xfrm>
              <a:prstGeom prst="rect">
                <a:avLst/>
              </a:prstGeom>
              <a:solidFill>
                <a:srgbClr val="9999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" name="Rectangle 606"/>
              <p:cNvSpPr>
                <a:spLocks noChangeArrowheads="1"/>
              </p:cNvSpPr>
              <p:nvPr/>
            </p:nvSpPr>
            <p:spPr bwMode="auto">
              <a:xfrm>
                <a:off x="3068" y="1854"/>
                <a:ext cx="284" cy="27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" name="Rectangle 609"/>
              <p:cNvSpPr>
                <a:spLocks noChangeArrowheads="1"/>
              </p:cNvSpPr>
              <p:nvPr/>
            </p:nvSpPr>
            <p:spPr bwMode="auto">
              <a:xfrm>
                <a:off x="3435" y="1706"/>
                <a:ext cx="83" cy="111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" name="Rectangle 617"/>
              <p:cNvSpPr>
                <a:spLocks noChangeArrowheads="1"/>
              </p:cNvSpPr>
              <p:nvPr/>
            </p:nvSpPr>
            <p:spPr bwMode="auto">
              <a:xfrm>
                <a:off x="3068" y="1904"/>
                <a:ext cx="284" cy="27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" name="Rectangle 618"/>
              <p:cNvSpPr>
                <a:spLocks noChangeArrowheads="1"/>
              </p:cNvSpPr>
              <p:nvPr/>
            </p:nvSpPr>
            <p:spPr bwMode="auto">
              <a:xfrm>
                <a:off x="3068" y="1954"/>
                <a:ext cx="284" cy="27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" name="Rectangle 609"/>
              <p:cNvSpPr>
                <a:spLocks noChangeArrowheads="1"/>
              </p:cNvSpPr>
              <p:nvPr/>
            </p:nvSpPr>
            <p:spPr bwMode="auto">
              <a:xfrm>
                <a:off x="3435" y="1854"/>
                <a:ext cx="83" cy="180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2" name="Freeform 21"/>
            <p:cNvSpPr>
              <a:spLocks noEditPoints="1"/>
            </p:cNvSpPr>
            <p:nvPr/>
          </p:nvSpPr>
          <p:spPr bwMode="auto">
            <a:xfrm>
              <a:off x="4201387" y="1757904"/>
              <a:ext cx="715536" cy="460621"/>
            </a:xfrm>
            <a:custGeom>
              <a:avLst/>
              <a:gdLst>
                <a:gd name="T0" fmla="*/ 302 w 480"/>
                <a:gd name="T1" fmla="*/ 0 h 309"/>
                <a:gd name="T2" fmla="*/ 329 w 480"/>
                <a:gd name="T3" fmla="*/ 58 h 309"/>
                <a:gd name="T4" fmla="*/ 241 w 480"/>
                <a:gd name="T5" fmla="*/ 186 h 309"/>
                <a:gd name="T6" fmla="*/ 249 w 480"/>
                <a:gd name="T7" fmla="*/ 178 h 309"/>
                <a:gd name="T8" fmla="*/ 296 w 480"/>
                <a:gd name="T9" fmla="*/ 66 h 309"/>
                <a:gd name="T10" fmla="*/ 302 w 480"/>
                <a:gd name="T11" fmla="*/ 156 h 309"/>
                <a:gd name="T12" fmla="*/ 309 w 480"/>
                <a:gd name="T13" fmla="*/ 66 h 309"/>
                <a:gd name="T14" fmla="*/ 356 w 480"/>
                <a:gd name="T15" fmla="*/ 178 h 309"/>
                <a:gd name="T16" fmla="*/ 364 w 480"/>
                <a:gd name="T17" fmla="*/ 186 h 309"/>
                <a:gd name="T18" fmla="*/ 332 w 480"/>
                <a:gd name="T19" fmla="*/ 160 h 309"/>
                <a:gd name="T20" fmla="*/ 266 w 480"/>
                <a:gd name="T21" fmla="*/ 104 h 309"/>
                <a:gd name="T22" fmla="*/ 298 w 480"/>
                <a:gd name="T23" fmla="*/ 309 h 309"/>
                <a:gd name="T24" fmla="*/ 306 w 480"/>
                <a:gd name="T25" fmla="*/ 309 h 309"/>
                <a:gd name="T26" fmla="*/ 340 w 480"/>
                <a:gd name="T27" fmla="*/ 104 h 309"/>
                <a:gd name="T28" fmla="*/ 57 w 480"/>
                <a:gd name="T29" fmla="*/ 172 h 309"/>
                <a:gd name="T30" fmla="*/ 15 w 480"/>
                <a:gd name="T31" fmla="*/ 137 h 309"/>
                <a:gd name="T32" fmla="*/ 36 w 480"/>
                <a:gd name="T33" fmla="*/ 266 h 309"/>
                <a:gd name="T34" fmla="*/ 41 w 480"/>
                <a:gd name="T35" fmla="*/ 266 h 309"/>
                <a:gd name="T36" fmla="*/ 62 w 480"/>
                <a:gd name="T37" fmla="*/ 137 h 309"/>
                <a:gd name="T38" fmla="*/ 56 w 480"/>
                <a:gd name="T39" fmla="*/ 107 h 309"/>
                <a:gd name="T40" fmla="*/ 0 w 480"/>
                <a:gd name="T41" fmla="*/ 188 h 309"/>
                <a:gd name="T42" fmla="*/ 5 w 480"/>
                <a:gd name="T43" fmla="*/ 183 h 309"/>
                <a:gd name="T44" fmla="*/ 35 w 480"/>
                <a:gd name="T45" fmla="*/ 112 h 309"/>
                <a:gd name="T46" fmla="*/ 39 w 480"/>
                <a:gd name="T47" fmla="*/ 169 h 309"/>
                <a:gd name="T48" fmla="*/ 43 w 480"/>
                <a:gd name="T49" fmla="*/ 112 h 309"/>
                <a:gd name="T50" fmla="*/ 73 w 480"/>
                <a:gd name="T51" fmla="*/ 183 h 309"/>
                <a:gd name="T52" fmla="*/ 78 w 480"/>
                <a:gd name="T53" fmla="*/ 188 h 309"/>
                <a:gd name="T54" fmla="*/ 39 w 480"/>
                <a:gd name="T55" fmla="*/ 104 h 309"/>
                <a:gd name="T56" fmla="*/ 24 w 480"/>
                <a:gd name="T57" fmla="*/ 87 h 309"/>
                <a:gd name="T58" fmla="*/ 456 w 480"/>
                <a:gd name="T59" fmla="*/ 55 h 309"/>
                <a:gd name="T60" fmla="*/ 439 w 480"/>
                <a:gd name="T61" fmla="*/ 76 h 309"/>
                <a:gd name="T62" fmla="*/ 407 w 480"/>
                <a:gd name="T63" fmla="*/ 101 h 309"/>
                <a:gd name="T64" fmla="*/ 452 w 480"/>
                <a:gd name="T65" fmla="*/ 87 h 309"/>
                <a:gd name="T66" fmla="*/ 471 w 480"/>
                <a:gd name="T67" fmla="*/ 161 h 309"/>
                <a:gd name="T68" fmla="*/ 477 w 480"/>
                <a:gd name="T69" fmla="*/ 167 h 309"/>
                <a:gd name="T70" fmla="*/ 425 w 480"/>
                <a:gd name="T71" fmla="*/ 81 h 309"/>
                <a:gd name="T72" fmla="*/ 408 w 480"/>
                <a:gd name="T73" fmla="*/ 167 h 309"/>
                <a:gd name="T74" fmla="*/ 462 w 480"/>
                <a:gd name="T75" fmla="*/ 110 h 309"/>
                <a:gd name="T76" fmla="*/ 423 w 480"/>
                <a:gd name="T77" fmla="*/ 144 h 309"/>
                <a:gd name="T78" fmla="*/ 416 w 480"/>
                <a:gd name="T79" fmla="*/ 149 h 309"/>
                <a:gd name="T80" fmla="*/ 421 w 480"/>
                <a:gd name="T81" fmla="*/ 281 h 309"/>
                <a:gd name="T82" fmla="*/ 442 w 480"/>
                <a:gd name="T83" fmla="*/ 224 h 309"/>
                <a:gd name="T84" fmla="*/ 461 w 480"/>
                <a:gd name="T85" fmla="*/ 224 h 309"/>
                <a:gd name="T86" fmla="*/ 186 w 480"/>
                <a:gd name="T87" fmla="*/ 110 h 309"/>
                <a:gd name="T88" fmla="*/ 147 w 480"/>
                <a:gd name="T89" fmla="*/ 144 h 309"/>
                <a:gd name="T90" fmla="*/ 140 w 480"/>
                <a:gd name="T91" fmla="*/ 149 h 309"/>
                <a:gd name="T92" fmla="*/ 146 w 480"/>
                <a:gd name="T93" fmla="*/ 281 h 309"/>
                <a:gd name="T94" fmla="*/ 167 w 480"/>
                <a:gd name="T95" fmla="*/ 224 h 309"/>
                <a:gd name="T96" fmla="*/ 185 w 480"/>
                <a:gd name="T97" fmla="*/ 224 h 309"/>
                <a:gd name="T98" fmla="*/ 186 w 480"/>
                <a:gd name="T99" fmla="*/ 110 h 309"/>
                <a:gd name="T100" fmla="*/ 131 w 480"/>
                <a:gd name="T101" fmla="*/ 101 h 309"/>
                <a:gd name="T102" fmla="*/ 177 w 480"/>
                <a:gd name="T103" fmla="*/ 87 h 309"/>
                <a:gd name="T104" fmla="*/ 195 w 480"/>
                <a:gd name="T105" fmla="*/ 161 h 309"/>
                <a:gd name="T106" fmla="*/ 201 w 480"/>
                <a:gd name="T107" fmla="*/ 167 h 309"/>
                <a:gd name="T108" fmla="*/ 149 w 480"/>
                <a:gd name="T109" fmla="*/ 81 h 309"/>
                <a:gd name="T110" fmla="*/ 133 w 480"/>
                <a:gd name="T111" fmla="*/ 167 h 309"/>
                <a:gd name="T112" fmla="*/ 181 w 480"/>
                <a:gd name="T113" fmla="*/ 55 h 309"/>
                <a:gd name="T114" fmla="*/ 163 w 480"/>
                <a:gd name="T115" fmla="*/ 76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80" h="309">
                  <a:moveTo>
                    <a:pt x="302" y="52"/>
                  </a:moveTo>
                  <a:cubicBezTo>
                    <a:pt x="314" y="52"/>
                    <a:pt x="324" y="40"/>
                    <a:pt x="324" y="26"/>
                  </a:cubicBezTo>
                  <a:cubicBezTo>
                    <a:pt x="324" y="12"/>
                    <a:pt x="314" y="0"/>
                    <a:pt x="302" y="0"/>
                  </a:cubicBezTo>
                  <a:cubicBezTo>
                    <a:pt x="290" y="0"/>
                    <a:pt x="280" y="12"/>
                    <a:pt x="280" y="26"/>
                  </a:cubicBezTo>
                  <a:cubicBezTo>
                    <a:pt x="280" y="40"/>
                    <a:pt x="290" y="52"/>
                    <a:pt x="302" y="52"/>
                  </a:cubicBezTo>
                  <a:close/>
                  <a:moveTo>
                    <a:pt x="329" y="58"/>
                  </a:moveTo>
                  <a:cubicBezTo>
                    <a:pt x="275" y="58"/>
                    <a:pt x="275" y="58"/>
                    <a:pt x="275" y="58"/>
                  </a:cubicBezTo>
                  <a:cubicBezTo>
                    <a:pt x="256" y="58"/>
                    <a:pt x="241" y="74"/>
                    <a:pt x="241" y="93"/>
                  </a:cubicBezTo>
                  <a:cubicBezTo>
                    <a:pt x="241" y="186"/>
                    <a:pt x="241" y="186"/>
                    <a:pt x="241" y="186"/>
                  </a:cubicBezTo>
                  <a:cubicBezTo>
                    <a:pt x="262" y="186"/>
                    <a:pt x="262" y="186"/>
                    <a:pt x="262" y="186"/>
                  </a:cubicBezTo>
                  <a:cubicBezTo>
                    <a:pt x="262" y="178"/>
                    <a:pt x="262" y="178"/>
                    <a:pt x="262" y="178"/>
                  </a:cubicBezTo>
                  <a:cubicBezTo>
                    <a:pt x="249" y="178"/>
                    <a:pt x="249" y="178"/>
                    <a:pt x="249" y="178"/>
                  </a:cubicBezTo>
                  <a:cubicBezTo>
                    <a:pt x="249" y="93"/>
                    <a:pt x="249" y="93"/>
                    <a:pt x="249" y="93"/>
                  </a:cubicBezTo>
                  <a:cubicBezTo>
                    <a:pt x="249" y="78"/>
                    <a:pt x="261" y="66"/>
                    <a:pt x="275" y="66"/>
                  </a:cubicBezTo>
                  <a:cubicBezTo>
                    <a:pt x="296" y="66"/>
                    <a:pt x="296" y="66"/>
                    <a:pt x="296" y="66"/>
                  </a:cubicBezTo>
                  <a:cubicBezTo>
                    <a:pt x="296" y="68"/>
                    <a:pt x="297" y="70"/>
                    <a:pt x="299" y="71"/>
                  </a:cubicBezTo>
                  <a:cubicBezTo>
                    <a:pt x="294" y="146"/>
                    <a:pt x="294" y="146"/>
                    <a:pt x="294" y="146"/>
                  </a:cubicBezTo>
                  <a:cubicBezTo>
                    <a:pt x="302" y="156"/>
                    <a:pt x="302" y="156"/>
                    <a:pt x="302" y="156"/>
                  </a:cubicBezTo>
                  <a:cubicBezTo>
                    <a:pt x="311" y="146"/>
                    <a:pt x="311" y="146"/>
                    <a:pt x="311" y="146"/>
                  </a:cubicBezTo>
                  <a:cubicBezTo>
                    <a:pt x="306" y="71"/>
                    <a:pt x="306" y="71"/>
                    <a:pt x="306" y="71"/>
                  </a:cubicBezTo>
                  <a:cubicBezTo>
                    <a:pt x="307" y="70"/>
                    <a:pt x="308" y="68"/>
                    <a:pt x="309" y="66"/>
                  </a:cubicBezTo>
                  <a:cubicBezTo>
                    <a:pt x="329" y="66"/>
                    <a:pt x="329" y="66"/>
                    <a:pt x="329" y="66"/>
                  </a:cubicBezTo>
                  <a:cubicBezTo>
                    <a:pt x="345" y="66"/>
                    <a:pt x="356" y="80"/>
                    <a:pt x="356" y="93"/>
                  </a:cubicBezTo>
                  <a:cubicBezTo>
                    <a:pt x="356" y="178"/>
                    <a:pt x="356" y="178"/>
                    <a:pt x="356" y="178"/>
                  </a:cubicBezTo>
                  <a:cubicBezTo>
                    <a:pt x="343" y="178"/>
                    <a:pt x="343" y="178"/>
                    <a:pt x="343" y="178"/>
                  </a:cubicBezTo>
                  <a:cubicBezTo>
                    <a:pt x="343" y="186"/>
                    <a:pt x="343" y="186"/>
                    <a:pt x="343" y="186"/>
                  </a:cubicBezTo>
                  <a:cubicBezTo>
                    <a:pt x="364" y="186"/>
                    <a:pt x="364" y="186"/>
                    <a:pt x="364" y="186"/>
                  </a:cubicBezTo>
                  <a:cubicBezTo>
                    <a:pt x="364" y="93"/>
                    <a:pt x="364" y="93"/>
                    <a:pt x="364" y="93"/>
                  </a:cubicBezTo>
                  <a:cubicBezTo>
                    <a:pt x="364" y="76"/>
                    <a:pt x="350" y="58"/>
                    <a:pt x="329" y="58"/>
                  </a:cubicBezTo>
                  <a:close/>
                  <a:moveTo>
                    <a:pt x="332" y="160"/>
                  </a:moveTo>
                  <a:cubicBezTo>
                    <a:pt x="274" y="160"/>
                    <a:pt x="274" y="160"/>
                    <a:pt x="274" y="160"/>
                  </a:cubicBezTo>
                  <a:cubicBezTo>
                    <a:pt x="274" y="104"/>
                    <a:pt x="274" y="104"/>
                    <a:pt x="274" y="104"/>
                  </a:cubicBezTo>
                  <a:cubicBezTo>
                    <a:pt x="266" y="104"/>
                    <a:pt x="266" y="104"/>
                    <a:pt x="266" y="104"/>
                  </a:cubicBezTo>
                  <a:cubicBezTo>
                    <a:pt x="266" y="160"/>
                    <a:pt x="266" y="160"/>
                    <a:pt x="266" y="160"/>
                  </a:cubicBezTo>
                  <a:cubicBezTo>
                    <a:pt x="276" y="309"/>
                    <a:pt x="276" y="309"/>
                    <a:pt x="276" y="309"/>
                  </a:cubicBezTo>
                  <a:cubicBezTo>
                    <a:pt x="298" y="309"/>
                    <a:pt x="298" y="309"/>
                    <a:pt x="298" y="309"/>
                  </a:cubicBezTo>
                  <a:cubicBezTo>
                    <a:pt x="298" y="191"/>
                    <a:pt x="298" y="191"/>
                    <a:pt x="298" y="191"/>
                  </a:cubicBezTo>
                  <a:cubicBezTo>
                    <a:pt x="306" y="191"/>
                    <a:pt x="306" y="191"/>
                    <a:pt x="306" y="191"/>
                  </a:cubicBezTo>
                  <a:cubicBezTo>
                    <a:pt x="306" y="309"/>
                    <a:pt x="306" y="309"/>
                    <a:pt x="306" y="309"/>
                  </a:cubicBezTo>
                  <a:cubicBezTo>
                    <a:pt x="329" y="309"/>
                    <a:pt x="329" y="309"/>
                    <a:pt x="329" y="309"/>
                  </a:cubicBezTo>
                  <a:cubicBezTo>
                    <a:pt x="340" y="161"/>
                    <a:pt x="340" y="161"/>
                    <a:pt x="340" y="161"/>
                  </a:cubicBezTo>
                  <a:cubicBezTo>
                    <a:pt x="340" y="104"/>
                    <a:pt x="340" y="104"/>
                    <a:pt x="340" y="104"/>
                  </a:cubicBezTo>
                  <a:cubicBezTo>
                    <a:pt x="332" y="104"/>
                    <a:pt x="332" y="104"/>
                    <a:pt x="332" y="104"/>
                  </a:cubicBezTo>
                  <a:lnTo>
                    <a:pt x="332" y="160"/>
                  </a:lnTo>
                  <a:close/>
                  <a:moveTo>
                    <a:pt x="57" y="172"/>
                  </a:moveTo>
                  <a:cubicBezTo>
                    <a:pt x="21" y="172"/>
                    <a:pt x="21" y="172"/>
                    <a:pt x="21" y="172"/>
                  </a:cubicBezTo>
                  <a:cubicBezTo>
                    <a:pt x="21" y="137"/>
                    <a:pt x="21" y="137"/>
                    <a:pt x="21" y="137"/>
                  </a:cubicBezTo>
                  <a:cubicBezTo>
                    <a:pt x="15" y="137"/>
                    <a:pt x="15" y="137"/>
                    <a:pt x="15" y="137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22" y="266"/>
                    <a:pt x="22" y="266"/>
                    <a:pt x="22" y="266"/>
                  </a:cubicBezTo>
                  <a:cubicBezTo>
                    <a:pt x="36" y="266"/>
                    <a:pt x="36" y="266"/>
                    <a:pt x="36" y="266"/>
                  </a:cubicBezTo>
                  <a:cubicBezTo>
                    <a:pt x="36" y="191"/>
                    <a:pt x="36" y="191"/>
                    <a:pt x="36" y="191"/>
                  </a:cubicBezTo>
                  <a:cubicBezTo>
                    <a:pt x="41" y="191"/>
                    <a:pt x="41" y="191"/>
                    <a:pt x="41" y="191"/>
                  </a:cubicBezTo>
                  <a:cubicBezTo>
                    <a:pt x="41" y="266"/>
                    <a:pt x="41" y="266"/>
                    <a:pt x="41" y="266"/>
                  </a:cubicBezTo>
                  <a:cubicBezTo>
                    <a:pt x="56" y="266"/>
                    <a:pt x="56" y="266"/>
                    <a:pt x="56" y="266"/>
                  </a:cubicBezTo>
                  <a:cubicBezTo>
                    <a:pt x="62" y="173"/>
                    <a:pt x="62" y="173"/>
                    <a:pt x="62" y="173"/>
                  </a:cubicBezTo>
                  <a:cubicBezTo>
                    <a:pt x="62" y="137"/>
                    <a:pt x="62" y="137"/>
                    <a:pt x="62" y="137"/>
                  </a:cubicBezTo>
                  <a:cubicBezTo>
                    <a:pt x="57" y="137"/>
                    <a:pt x="57" y="137"/>
                    <a:pt x="57" y="137"/>
                  </a:cubicBezTo>
                  <a:lnTo>
                    <a:pt x="57" y="172"/>
                  </a:lnTo>
                  <a:close/>
                  <a:moveTo>
                    <a:pt x="56" y="107"/>
                  </a:moveTo>
                  <a:cubicBezTo>
                    <a:pt x="22" y="107"/>
                    <a:pt x="22" y="107"/>
                    <a:pt x="22" y="107"/>
                  </a:cubicBezTo>
                  <a:cubicBezTo>
                    <a:pt x="10" y="107"/>
                    <a:pt x="0" y="117"/>
                    <a:pt x="0" y="129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13" y="188"/>
                    <a:pt x="13" y="188"/>
                    <a:pt x="13" y="188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5" y="183"/>
                    <a:pt x="5" y="183"/>
                    <a:pt x="5" y="183"/>
                  </a:cubicBezTo>
                  <a:cubicBezTo>
                    <a:pt x="5" y="129"/>
                    <a:pt x="5" y="129"/>
                    <a:pt x="5" y="129"/>
                  </a:cubicBezTo>
                  <a:cubicBezTo>
                    <a:pt x="5" y="120"/>
                    <a:pt x="12" y="112"/>
                    <a:pt x="22" y="112"/>
                  </a:cubicBezTo>
                  <a:cubicBezTo>
                    <a:pt x="35" y="112"/>
                    <a:pt x="35" y="112"/>
                    <a:pt x="35" y="112"/>
                  </a:cubicBezTo>
                  <a:cubicBezTo>
                    <a:pt x="35" y="114"/>
                    <a:pt x="36" y="115"/>
                    <a:pt x="37" y="115"/>
                  </a:cubicBezTo>
                  <a:cubicBezTo>
                    <a:pt x="34" y="163"/>
                    <a:pt x="34" y="163"/>
                    <a:pt x="34" y="163"/>
                  </a:cubicBezTo>
                  <a:cubicBezTo>
                    <a:pt x="39" y="169"/>
                    <a:pt x="39" y="169"/>
                    <a:pt x="39" y="169"/>
                  </a:cubicBezTo>
                  <a:cubicBezTo>
                    <a:pt x="44" y="163"/>
                    <a:pt x="44" y="163"/>
                    <a:pt x="44" y="163"/>
                  </a:cubicBezTo>
                  <a:cubicBezTo>
                    <a:pt x="41" y="115"/>
                    <a:pt x="41" y="115"/>
                    <a:pt x="41" y="115"/>
                  </a:cubicBezTo>
                  <a:cubicBezTo>
                    <a:pt x="42" y="115"/>
                    <a:pt x="43" y="114"/>
                    <a:pt x="43" y="112"/>
                  </a:cubicBezTo>
                  <a:cubicBezTo>
                    <a:pt x="56" y="112"/>
                    <a:pt x="56" y="112"/>
                    <a:pt x="56" y="112"/>
                  </a:cubicBezTo>
                  <a:cubicBezTo>
                    <a:pt x="66" y="112"/>
                    <a:pt x="73" y="121"/>
                    <a:pt x="73" y="130"/>
                  </a:cubicBezTo>
                  <a:cubicBezTo>
                    <a:pt x="73" y="183"/>
                    <a:pt x="73" y="183"/>
                    <a:pt x="73" y="183"/>
                  </a:cubicBezTo>
                  <a:cubicBezTo>
                    <a:pt x="65" y="183"/>
                    <a:pt x="65" y="183"/>
                    <a:pt x="65" y="183"/>
                  </a:cubicBezTo>
                  <a:cubicBezTo>
                    <a:pt x="65" y="188"/>
                    <a:pt x="65" y="188"/>
                    <a:pt x="65" y="188"/>
                  </a:cubicBezTo>
                  <a:cubicBezTo>
                    <a:pt x="78" y="188"/>
                    <a:pt x="78" y="188"/>
                    <a:pt x="78" y="188"/>
                  </a:cubicBezTo>
                  <a:cubicBezTo>
                    <a:pt x="78" y="130"/>
                    <a:pt x="78" y="130"/>
                    <a:pt x="78" y="130"/>
                  </a:cubicBezTo>
                  <a:cubicBezTo>
                    <a:pt x="78" y="118"/>
                    <a:pt x="69" y="107"/>
                    <a:pt x="56" y="107"/>
                  </a:cubicBezTo>
                  <a:close/>
                  <a:moveTo>
                    <a:pt x="39" y="104"/>
                  </a:moveTo>
                  <a:cubicBezTo>
                    <a:pt x="46" y="104"/>
                    <a:pt x="53" y="96"/>
                    <a:pt x="53" y="87"/>
                  </a:cubicBezTo>
                  <a:cubicBezTo>
                    <a:pt x="53" y="78"/>
                    <a:pt x="46" y="70"/>
                    <a:pt x="39" y="70"/>
                  </a:cubicBezTo>
                  <a:cubicBezTo>
                    <a:pt x="31" y="70"/>
                    <a:pt x="24" y="78"/>
                    <a:pt x="24" y="87"/>
                  </a:cubicBezTo>
                  <a:cubicBezTo>
                    <a:pt x="24" y="96"/>
                    <a:pt x="31" y="104"/>
                    <a:pt x="39" y="104"/>
                  </a:cubicBezTo>
                  <a:close/>
                  <a:moveTo>
                    <a:pt x="439" y="76"/>
                  </a:moveTo>
                  <a:cubicBezTo>
                    <a:pt x="448" y="76"/>
                    <a:pt x="456" y="67"/>
                    <a:pt x="456" y="55"/>
                  </a:cubicBezTo>
                  <a:cubicBezTo>
                    <a:pt x="456" y="44"/>
                    <a:pt x="448" y="34"/>
                    <a:pt x="439" y="34"/>
                  </a:cubicBezTo>
                  <a:cubicBezTo>
                    <a:pt x="429" y="34"/>
                    <a:pt x="421" y="44"/>
                    <a:pt x="421" y="55"/>
                  </a:cubicBezTo>
                  <a:cubicBezTo>
                    <a:pt x="421" y="67"/>
                    <a:pt x="429" y="76"/>
                    <a:pt x="439" y="76"/>
                  </a:cubicBezTo>
                  <a:close/>
                  <a:moveTo>
                    <a:pt x="410" y="161"/>
                  </a:moveTo>
                  <a:cubicBezTo>
                    <a:pt x="407" y="161"/>
                    <a:pt x="407" y="161"/>
                    <a:pt x="407" y="161"/>
                  </a:cubicBezTo>
                  <a:cubicBezTo>
                    <a:pt x="407" y="101"/>
                    <a:pt x="407" y="101"/>
                    <a:pt x="407" y="101"/>
                  </a:cubicBezTo>
                  <a:cubicBezTo>
                    <a:pt x="407" y="97"/>
                    <a:pt x="408" y="94"/>
                    <a:pt x="411" y="91"/>
                  </a:cubicBezTo>
                  <a:cubicBezTo>
                    <a:pt x="413" y="89"/>
                    <a:pt x="418" y="87"/>
                    <a:pt x="425" y="87"/>
                  </a:cubicBezTo>
                  <a:cubicBezTo>
                    <a:pt x="452" y="87"/>
                    <a:pt x="452" y="87"/>
                    <a:pt x="452" y="87"/>
                  </a:cubicBezTo>
                  <a:cubicBezTo>
                    <a:pt x="460" y="87"/>
                    <a:pt x="464" y="89"/>
                    <a:pt x="467" y="91"/>
                  </a:cubicBezTo>
                  <a:cubicBezTo>
                    <a:pt x="469" y="94"/>
                    <a:pt x="471" y="97"/>
                    <a:pt x="471" y="102"/>
                  </a:cubicBezTo>
                  <a:cubicBezTo>
                    <a:pt x="471" y="161"/>
                    <a:pt x="471" y="161"/>
                    <a:pt x="471" y="161"/>
                  </a:cubicBezTo>
                  <a:cubicBezTo>
                    <a:pt x="468" y="161"/>
                    <a:pt x="468" y="161"/>
                    <a:pt x="468" y="161"/>
                  </a:cubicBezTo>
                  <a:cubicBezTo>
                    <a:pt x="469" y="167"/>
                    <a:pt x="469" y="167"/>
                    <a:pt x="469" y="167"/>
                  </a:cubicBezTo>
                  <a:cubicBezTo>
                    <a:pt x="477" y="167"/>
                    <a:pt x="477" y="167"/>
                    <a:pt x="477" y="167"/>
                  </a:cubicBezTo>
                  <a:cubicBezTo>
                    <a:pt x="477" y="102"/>
                    <a:pt x="477" y="102"/>
                    <a:pt x="477" y="102"/>
                  </a:cubicBezTo>
                  <a:cubicBezTo>
                    <a:pt x="477" y="89"/>
                    <a:pt x="469" y="81"/>
                    <a:pt x="452" y="81"/>
                  </a:cubicBezTo>
                  <a:cubicBezTo>
                    <a:pt x="425" y="81"/>
                    <a:pt x="425" y="81"/>
                    <a:pt x="425" y="81"/>
                  </a:cubicBezTo>
                  <a:cubicBezTo>
                    <a:pt x="408" y="81"/>
                    <a:pt x="401" y="90"/>
                    <a:pt x="401" y="101"/>
                  </a:cubicBezTo>
                  <a:cubicBezTo>
                    <a:pt x="401" y="167"/>
                    <a:pt x="401" y="167"/>
                    <a:pt x="401" y="167"/>
                  </a:cubicBezTo>
                  <a:cubicBezTo>
                    <a:pt x="408" y="167"/>
                    <a:pt x="408" y="167"/>
                    <a:pt x="408" y="167"/>
                  </a:cubicBezTo>
                  <a:lnTo>
                    <a:pt x="410" y="161"/>
                  </a:lnTo>
                  <a:close/>
                  <a:moveTo>
                    <a:pt x="462" y="151"/>
                  </a:moveTo>
                  <a:cubicBezTo>
                    <a:pt x="462" y="110"/>
                    <a:pt x="462" y="110"/>
                    <a:pt x="462" y="110"/>
                  </a:cubicBezTo>
                  <a:cubicBezTo>
                    <a:pt x="455" y="110"/>
                    <a:pt x="455" y="110"/>
                    <a:pt x="455" y="110"/>
                  </a:cubicBezTo>
                  <a:cubicBezTo>
                    <a:pt x="455" y="144"/>
                    <a:pt x="455" y="144"/>
                    <a:pt x="455" y="144"/>
                  </a:cubicBezTo>
                  <a:cubicBezTo>
                    <a:pt x="423" y="144"/>
                    <a:pt x="423" y="144"/>
                    <a:pt x="423" y="144"/>
                  </a:cubicBezTo>
                  <a:cubicBezTo>
                    <a:pt x="423" y="110"/>
                    <a:pt x="423" y="110"/>
                    <a:pt x="423" y="110"/>
                  </a:cubicBezTo>
                  <a:cubicBezTo>
                    <a:pt x="416" y="110"/>
                    <a:pt x="416" y="110"/>
                    <a:pt x="416" y="110"/>
                  </a:cubicBezTo>
                  <a:cubicBezTo>
                    <a:pt x="416" y="149"/>
                    <a:pt x="416" y="149"/>
                    <a:pt x="416" y="149"/>
                  </a:cubicBezTo>
                  <a:cubicBezTo>
                    <a:pt x="398" y="224"/>
                    <a:pt x="398" y="224"/>
                    <a:pt x="398" y="224"/>
                  </a:cubicBezTo>
                  <a:cubicBezTo>
                    <a:pt x="418" y="224"/>
                    <a:pt x="418" y="224"/>
                    <a:pt x="418" y="224"/>
                  </a:cubicBezTo>
                  <a:cubicBezTo>
                    <a:pt x="421" y="281"/>
                    <a:pt x="421" y="281"/>
                    <a:pt x="421" y="281"/>
                  </a:cubicBezTo>
                  <a:cubicBezTo>
                    <a:pt x="436" y="281"/>
                    <a:pt x="436" y="281"/>
                    <a:pt x="436" y="281"/>
                  </a:cubicBezTo>
                  <a:cubicBezTo>
                    <a:pt x="436" y="224"/>
                    <a:pt x="436" y="224"/>
                    <a:pt x="436" y="224"/>
                  </a:cubicBezTo>
                  <a:cubicBezTo>
                    <a:pt x="442" y="224"/>
                    <a:pt x="442" y="224"/>
                    <a:pt x="442" y="224"/>
                  </a:cubicBezTo>
                  <a:cubicBezTo>
                    <a:pt x="442" y="281"/>
                    <a:pt x="442" y="281"/>
                    <a:pt x="442" y="281"/>
                  </a:cubicBezTo>
                  <a:cubicBezTo>
                    <a:pt x="458" y="281"/>
                    <a:pt x="458" y="281"/>
                    <a:pt x="458" y="281"/>
                  </a:cubicBezTo>
                  <a:cubicBezTo>
                    <a:pt x="461" y="224"/>
                    <a:pt x="461" y="224"/>
                    <a:pt x="461" y="224"/>
                  </a:cubicBezTo>
                  <a:cubicBezTo>
                    <a:pt x="480" y="224"/>
                    <a:pt x="480" y="224"/>
                    <a:pt x="480" y="224"/>
                  </a:cubicBezTo>
                  <a:lnTo>
                    <a:pt x="462" y="151"/>
                  </a:lnTo>
                  <a:close/>
                  <a:moveTo>
                    <a:pt x="186" y="110"/>
                  </a:moveTo>
                  <a:cubicBezTo>
                    <a:pt x="179" y="110"/>
                    <a:pt x="179" y="110"/>
                    <a:pt x="179" y="110"/>
                  </a:cubicBezTo>
                  <a:cubicBezTo>
                    <a:pt x="179" y="144"/>
                    <a:pt x="179" y="144"/>
                    <a:pt x="179" y="144"/>
                  </a:cubicBezTo>
                  <a:cubicBezTo>
                    <a:pt x="147" y="144"/>
                    <a:pt x="147" y="144"/>
                    <a:pt x="147" y="144"/>
                  </a:cubicBezTo>
                  <a:cubicBezTo>
                    <a:pt x="147" y="110"/>
                    <a:pt x="147" y="110"/>
                    <a:pt x="147" y="110"/>
                  </a:cubicBezTo>
                  <a:cubicBezTo>
                    <a:pt x="140" y="110"/>
                    <a:pt x="140" y="110"/>
                    <a:pt x="140" y="110"/>
                  </a:cubicBezTo>
                  <a:cubicBezTo>
                    <a:pt x="140" y="149"/>
                    <a:pt x="140" y="149"/>
                    <a:pt x="140" y="149"/>
                  </a:cubicBezTo>
                  <a:cubicBezTo>
                    <a:pt x="122" y="224"/>
                    <a:pt x="122" y="224"/>
                    <a:pt x="122" y="224"/>
                  </a:cubicBezTo>
                  <a:cubicBezTo>
                    <a:pt x="142" y="224"/>
                    <a:pt x="142" y="224"/>
                    <a:pt x="142" y="224"/>
                  </a:cubicBezTo>
                  <a:cubicBezTo>
                    <a:pt x="146" y="281"/>
                    <a:pt x="146" y="281"/>
                    <a:pt x="146" y="281"/>
                  </a:cubicBezTo>
                  <a:cubicBezTo>
                    <a:pt x="160" y="281"/>
                    <a:pt x="160" y="281"/>
                    <a:pt x="160" y="281"/>
                  </a:cubicBezTo>
                  <a:cubicBezTo>
                    <a:pt x="160" y="224"/>
                    <a:pt x="160" y="224"/>
                    <a:pt x="160" y="224"/>
                  </a:cubicBezTo>
                  <a:cubicBezTo>
                    <a:pt x="167" y="224"/>
                    <a:pt x="167" y="224"/>
                    <a:pt x="167" y="224"/>
                  </a:cubicBezTo>
                  <a:cubicBezTo>
                    <a:pt x="167" y="281"/>
                    <a:pt x="167" y="281"/>
                    <a:pt x="167" y="281"/>
                  </a:cubicBezTo>
                  <a:cubicBezTo>
                    <a:pt x="182" y="281"/>
                    <a:pt x="182" y="281"/>
                    <a:pt x="182" y="281"/>
                  </a:cubicBezTo>
                  <a:cubicBezTo>
                    <a:pt x="185" y="224"/>
                    <a:pt x="185" y="224"/>
                    <a:pt x="185" y="224"/>
                  </a:cubicBezTo>
                  <a:cubicBezTo>
                    <a:pt x="204" y="224"/>
                    <a:pt x="204" y="224"/>
                    <a:pt x="204" y="224"/>
                  </a:cubicBezTo>
                  <a:cubicBezTo>
                    <a:pt x="186" y="151"/>
                    <a:pt x="186" y="151"/>
                    <a:pt x="186" y="151"/>
                  </a:cubicBezTo>
                  <a:lnTo>
                    <a:pt x="186" y="110"/>
                  </a:lnTo>
                  <a:close/>
                  <a:moveTo>
                    <a:pt x="134" y="161"/>
                  </a:moveTo>
                  <a:cubicBezTo>
                    <a:pt x="131" y="161"/>
                    <a:pt x="131" y="161"/>
                    <a:pt x="131" y="161"/>
                  </a:cubicBezTo>
                  <a:cubicBezTo>
                    <a:pt x="131" y="101"/>
                    <a:pt x="131" y="101"/>
                    <a:pt x="131" y="101"/>
                  </a:cubicBezTo>
                  <a:cubicBezTo>
                    <a:pt x="131" y="97"/>
                    <a:pt x="133" y="94"/>
                    <a:pt x="135" y="91"/>
                  </a:cubicBezTo>
                  <a:cubicBezTo>
                    <a:pt x="138" y="89"/>
                    <a:pt x="142" y="87"/>
                    <a:pt x="149" y="87"/>
                  </a:cubicBezTo>
                  <a:cubicBezTo>
                    <a:pt x="177" y="87"/>
                    <a:pt x="177" y="87"/>
                    <a:pt x="177" y="87"/>
                  </a:cubicBezTo>
                  <a:cubicBezTo>
                    <a:pt x="184" y="87"/>
                    <a:pt x="188" y="89"/>
                    <a:pt x="191" y="91"/>
                  </a:cubicBezTo>
                  <a:cubicBezTo>
                    <a:pt x="194" y="94"/>
                    <a:pt x="195" y="97"/>
                    <a:pt x="195" y="102"/>
                  </a:cubicBezTo>
                  <a:cubicBezTo>
                    <a:pt x="195" y="161"/>
                    <a:pt x="195" y="161"/>
                    <a:pt x="195" y="161"/>
                  </a:cubicBezTo>
                  <a:cubicBezTo>
                    <a:pt x="192" y="161"/>
                    <a:pt x="192" y="161"/>
                    <a:pt x="192" y="161"/>
                  </a:cubicBezTo>
                  <a:cubicBezTo>
                    <a:pt x="194" y="167"/>
                    <a:pt x="194" y="167"/>
                    <a:pt x="194" y="167"/>
                  </a:cubicBezTo>
                  <a:cubicBezTo>
                    <a:pt x="201" y="167"/>
                    <a:pt x="201" y="167"/>
                    <a:pt x="201" y="167"/>
                  </a:cubicBezTo>
                  <a:cubicBezTo>
                    <a:pt x="201" y="102"/>
                    <a:pt x="201" y="102"/>
                    <a:pt x="201" y="102"/>
                  </a:cubicBezTo>
                  <a:cubicBezTo>
                    <a:pt x="201" y="89"/>
                    <a:pt x="193" y="81"/>
                    <a:pt x="177" y="81"/>
                  </a:cubicBezTo>
                  <a:cubicBezTo>
                    <a:pt x="149" y="81"/>
                    <a:pt x="149" y="81"/>
                    <a:pt x="149" y="81"/>
                  </a:cubicBezTo>
                  <a:cubicBezTo>
                    <a:pt x="132" y="81"/>
                    <a:pt x="125" y="90"/>
                    <a:pt x="125" y="101"/>
                  </a:cubicBezTo>
                  <a:cubicBezTo>
                    <a:pt x="125" y="167"/>
                    <a:pt x="125" y="167"/>
                    <a:pt x="125" y="167"/>
                  </a:cubicBezTo>
                  <a:cubicBezTo>
                    <a:pt x="133" y="167"/>
                    <a:pt x="133" y="167"/>
                    <a:pt x="133" y="167"/>
                  </a:cubicBezTo>
                  <a:lnTo>
                    <a:pt x="134" y="161"/>
                  </a:lnTo>
                  <a:close/>
                  <a:moveTo>
                    <a:pt x="163" y="76"/>
                  </a:moveTo>
                  <a:cubicBezTo>
                    <a:pt x="173" y="76"/>
                    <a:pt x="181" y="67"/>
                    <a:pt x="181" y="55"/>
                  </a:cubicBezTo>
                  <a:cubicBezTo>
                    <a:pt x="181" y="44"/>
                    <a:pt x="173" y="34"/>
                    <a:pt x="163" y="34"/>
                  </a:cubicBezTo>
                  <a:cubicBezTo>
                    <a:pt x="153" y="34"/>
                    <a:pt x="145" y="44"/>
                    <a:pt x="145" y="55"/>
                  </a:cubicBezTo>
                  <a:cubicBezTo>
                    <a:pt x="145" y="67"/>
                    <a:pt x="153" y="76"/>
                    <a:pt x="163" y="76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3003" y="4312501"/>
            <a:ext cx="416750" cy="416750"/>
          </a:xfrm>
          <a:prstGeom prst="rect">
            <a:avLst/>
          </a:prstGeom>
        </p:spPr>
      </p:pic>
      <p:grpSp>
        <p:nvGrpSpPr>
          <p:cNvPr id="50" name="Group 10"/>
          <p:cNvGrpSpPr/>
          <p:nvPr/>
        </p:nvGrpSpPr>
        <p:grpSpPr>
          <a:xfrm>
            <a:off x="6301739" y="1296310"/>
            <a:ext cx="5453576" cy="737210"/>
            <a:chOff x="4806664" y="2083795"/>
            <a:chExt cx="4057166" cy="737210"/>
          </a:xfrm>
        </p:grpSpPr>
        <p:cxnSp>
          <p:nvCxnSpPr>
            <p:cNvPr id="51" name="Gerade Verbindung 83"/>
            <p:cNvCxnSpPr/>
            <p:nvPr/>
          </p:nvCxnSpPr>
          <p:spPr bwMode="gray">
            <a:xfrm>
              <a:off x="4806664" y="2083796"/>
              <a:ext cx="4057166" cy="0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sysDot"/>
              <a:round/>
              <a:headEnd/>
              <a:tailEnd/>
            </a:ln>
          </p:spPr>
        </p:cxnSp>
        <p:sp>
          <p:nvSpPr>
            <p:cNvPr id="52" name="Text Box 13"/>
            <p:cNvSpPr txBox="1">
              <a:spLocks noChangeArrowheads="1"/>
            </p:cNvSpPr>
            <p:nvPr/>
          </p:nvSpPr>
          <p:spPr bwMode="gray">
            <a:xfrm>
              <a:off x="5252712" y="2083795"/>
              <a:ext cx="3507481" cy="73721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90000" rIns="0" bIns="0">
              <a:spAutoFit/>
            </a:bodyPr>
            <a:lstStyle/>
            <a:p>
              <a:pPr marL="182563" indent="-182563" defTabSz="801688">
                <a:buClr>
                  <a:srgbClr val="FFE600"/>
                </a:buClr>
                <a:buSzPct val="50000"/>
                <a:buFont typeface="Arial" panose="020B0604020202020204" pitchFamily="34" charset="0"/>
                <a:buChar char="►"/>
              </a:pPr>
              <a:r>
                <a:rPr lang="ru-RU" sz="1000" b="1" dirty="0"/>
                <a:t>распознавание речи судьи </a:t>
              </a:r>
              <a:r>
                <a:rPr lang="ru-RU" sz="1050" dirty="0">
                  <a:solidFill>
                    <a:srgbClr val="646464"/>
                  </a:solidFill>
                </a:rPr>
                <a:t>для формирования «заметок» и решений для облегчения процесса ввода текстовой </a:t>
              </a:r>
              <a:r>
                <a:rPr lang="ru-RU" sz="1050" dirty="0" smtClean="0">
                  <a:solidFill>
                    <a:srgbClr val="646464"/>
                  </a:solidFill>
                </a:rPr>
                <a:t>информации</a:t>
              </a:r>
              <a:endParaRPr lang="ru-RU" sz="1050" dirty="0">
                <a:solidFill>
                  <a:srgbClr val="646464"/>
                </a:solidFill>
              </a:endParaRPr>
            </a:p>
            <a:p>
              <a:pPr marL="182563" indent="-182563" defTabSz="801688">
                <a:buClr>
                  <a:srgbClr val="FFE600"/>
                </a:buClr>
                <a:buSzPct val="50000"/>
                <a:buFont typeface="Arial" panose="020B0604020202020204" pitchFamily="34" charset="0"/>
                <a:buChar char="►"/>
              </a:pPr>
              <a:r>
                <a:rPr lang="ru-RU" sz="1000" b="1" dirty="0"/>
                <a:t>уменьшение количества времени </a:t>
              </a:r>
              <a:r>
                <a:rPr lang="ru-RU" sz="1050" dirty="0">
                  <a:solidFill>
                    <a:srgbClr val="646464"/>
                  </a:solidFill>
                </a:rPr>
                <a:t>при </a:t>
              </a:r>
              <a:r>
                <a:rPr lang="ru-RU" sz="1050" dirty="0" smtClean="0">
                  <a:solidFill>
                    <a:srgbClr val="646464"/>
                  </a:solidFill>
                </a:rPr>
                <a:t>вводе текстовой информации </a:t>
              </a:r>
              <a:r>
                <a:rPr lang="ru-RU" sz="1050" b="1" dirty="0" smtClean="0"/>
                <a:t>до 30%</a:t>
              </a:r>
              <a:endParaRPr lang="ru-RU" sz="1050" b="1" dirty="0"/>
            </a:p>
          </p:txBody>
        </p:sp>
      </p:grpSp>
      <p:grpSp>
        <p:nvGrpSpPr>
          <p:cNvPr id="53" name="Group 10"/>
          <p:cNvGrpSpPr/>
          <p:nvPr/>
        </p:nvGrpSpPr>
        <p:grpSpPr>
          <a:xfrm>
            <a:off x="7950348" y="2820583"/>
            <a:ext cx="4247207" cy="1629762"/>
            <a:chOff x="5582049" y="2014345"/>
            <a:chExt cx="3238893" cy="1629762"/>
          </a:xfrm>
        </p:grpSpPr>
        <p:cxnSp>
          <p:nvCxnSpPr>
            <p:cNvPr id="54" name="Gerade Verbindung 83"/>
            <p:cNvCxnSpPr/>
            <p:nvPr/>
          </p:nvCxnSpPr>
          <p:spPr bwMode="gray">
            <a:xfrm>
              <a:off x="5749047" y="2083796"/>
              <a:ext cx="3071895" cy="0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sysDot"/>
              <a:round/>
              <a:headEnd/>
              <a:tailEnd/>
            </a:ln>
          </p:spPr>
        </p:cxnSp>
        <p:sp>
          <p:nvSpPr>
            <p:cNvPr id="55" name="Text Box 13"/>
            <p:cNvSpPr txBox="1">
              <a:spLocks noChangeArrowheads="1"/>
            </p:cNvSpPr>
            <p:nvPr/>
          </p:nvSpPr>
          <p:spPr bwMode="gray">
            <a:xfrm>
              <a:off x="5582049" y="2014345"/>
              <a:ext cx="3238893" cy="162976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90000" rIns="0" bIns="0">
              <a:spAutoFit/>
            </a:bodyPr>
            <a:lstStyle/>
            <a:p>
              <a:pPr marL="893763" lvl="0" indent="-173038" defTabSz="801688">
                <a:buClr>
                  <a:srgbClr val="FFE600"/>
                </a:buClr>
                <a:buSzPct val="50000"/>
                <a:buFont typeface="Arial" panose="020B0604020202020204" pitchFamily="34" charset="0"/>
                <a:buChar char="►"/>
              </a:pPr>
              <a:r>
                <a:rPr lang="ru-RU" sz="1000" b="1" dirty="0" smtClean="0"/>
                <a:t>формирование</a:t>
              </a:r>
              <a:r>
                <a:rPr lang="ru-RU" sz="1000" dirty="0" smtClean="0">
                  <a:solidFill>
                    <a:srgbClr val="646464"/>
                  </a:solidFill>
                </a:rPr>
                <a:t> </a:t>
              </a:r>
              <a:r>
                <a:rPr lang="ru-RU" sz="1000" b="1" dirty="0"/>
                <a:t>максимально готового судебного акта </a:t>
              </a:r>
              <a:r>
                <a:rPr lang="ru-RU" sz="1000" dirty="0">
                  <a:solidFill>
                    <a:srgbClr val="646464"/>
                  </a:solidFill>
                </a:rPr>
                <a:t>и возможности авто заполнения судебного решения </a:t>
              </a:r>
              <a:r>
                <a:rPr lang="ru-RU" sz="1000" b="1" dirty="0"/>
                <a:t>выдержками из законодательных актов</a:t>
              </a:r>
            </a:p>
            <a:p>
              <a:pPr marL="720725" indent="-182563" defTabSz="801688">
                <a:buClr>
                  <a:srgbClr val="FFE600"/>
                </a:buClr>
                <a:buSzPct val="50000"/>
                <a:buFont typeface="Arial" panose="020B0604020202020204" pitchFamily="34" charset="0"/>
                <a:buChar char="►"/>
              </a:pPr>
              <a:r>
                <a:rPr lang="ru-RU" sz="1000" dirty="0" smtClean="0">
                  <a:solidFill>
                    <a:srgbClr val="646464"/>
                  </a:solidFill>
                </a:rPr>
                <a:t>внедрение </a:t>
              </a:r>
              <a:r>
                <a:rPr lang="ru-RU" sz="1000" b="1" dirty="0"/>
                <a:t>дополнительных разъяснений при наведении на некоторые элементы </a:t>
              </a:r>
              <a:r>
                <a:rPr lang="ru-RU" sz="1000" dirty="0">
                  <a:solidFill>
                    <a:srgbClr val="646464"/>
                  </a:solidFill>
                </a:rPr>
                <a:t>судебного </a:t>
              </a:r>
              <a:r>
                <a:rPr lang="ru-RU" sz="1000" dirty="0" smtClean="0">
                  <a:solidFill>
                    <a:srgbClr val="646464"/>
                  </a:solidFill>
                </a:rPr>
                <a:t>акта </a:t>
              </a:r>
              <a:r>
                <a:rPr lang="ru-RU" sz="1000" dirty="0">
                  <a:solidFill>
                    <a:srgbClr val="646464"/>
                  </a:solidFill>
                </a:rPr>
                <a:t>с целью его облегчения по объему</a:t>
              </a:r>
            </a:p>
            <a:p>
              <a:pPr marL="182563" indent="-182563" defTabSz="801688">
                <a:buClr>
                  <a:srgbClr val="FFE600"/>
                </a:buClr>
                <a:buSzPct val="50000"/>
                <a:buFont typeface="Arial" panose="020B0604020202020204" pitchFamily="34" charset="0"/>
                <a:buChar char="►"/>
              </a:pPr>
              <a:r>
                <a:rPr lang="ru-RU" sz="1000" b="1" dirty="0"/>
                <a:t>уменьшение количества времени при подготовке </a:t>
              </a:r>
              <a:r>
                <a:rPr lang="ru-RU" sz="1000" dirty="0">
                  <a:solidFill>
                    <a:srgbClr val="646464"/>
                  </a:solidFill>
                </a:rPr>
                <a:t>судебного </a:t>
              </a:r>
              <a:r>
                <a:rPr lang="ru-RU" sz="1000" dirty="0" smtClean="0">
                  <a:solidFill>
                    <a:srgbClr val="646464"/>
                  </a:solidFill>
                </a:rPr>
                <a:t>решения </a:t>
              </a:r>
              <a:r>
                <a:rPr lang="ru-RU" sz="1000" b="1" dirty="0"/>
                <a:t>от 10% - 30</a:t>
              </a:r>
              <a:r>
                <a:rPr lang="ru-RU" sz="1000" b="1" dirty="0" smtClean="0"/>
                <a:t>%</a:t>
              </a:r>
              <a:endParaRPr lang="en-US" sz="1000" b="1" dirty="0">
                <a:solidFill>
                  <a:srgbClr val="646464"/>
                </a:solidFill>
              </a:endParaRPr>
            </a:p>
            <a:p>
              <a:pPr marL="182563" indent="-182563" defTabSz="801688">
                <a:buClr>
                  <a:srgbClr val="FFE600"/>
                </a:buClr>
                <a:buSzPct val="50000"/>
                <a:buFont typeface="Arial" panose="020B0604020202020204" pitchFamily="34" charset="0"/>
                <a:buChar char="►"/>
              </a:pPr>
              <a:r>
                <a:rPr lang="ru-RU" sz="1000" dirty="0" smtClean="0">
                  <a:solidFill>
                    <a:srgbClr val="646464"/>
                  </a:solidFill>
                </a:rPr>
                <a:t>формирование </a:t>
              </a:r>
              <a:r>
                <a:rPr lang="ru-RU" sz="1000" b="1" dirty="0"/>
                <a:t>более точных судебных актов</a:t>
              </a:r>
              <a:r>
                <a:rPr lang="ru-RU" sz="1000" dirty="0">
                  <a:solidFill>
                    <a:srgbClr val="646464"/>
                  </a:solidFill>
                </a:rPr>
                <a:t>, сокращение </a:t>
              </a:r>
              <a:r>
                <a:rPr lang="ru-RU" sz="1000" dirty="0" smtClean="0">
                  <a:solidFill>
                    <a:srgbClr val="646464"/>
                  </a:solidFill>
                </a:rPr>
                <a:t>ошибок </a:t>
              </a:r>
              <a:r>
                <a:rPr lang="ru-RU" sz="1000" b="1" dirty="0"/>
                <a:t>до 90</a:t>
              </a:r>
              <a:r>
                <a:rPr lang="ru-RU" sz="1000" b="1" dirty="0" smtClean="0"/>
                <a:t>%</a:t>
              </a:r>
              <a:endParaRPr lang="ru-RU" sz="1000" dirty="0"/>
            </a:p>
          </p:txBody>
        </p:sp>
      </p:grpSp>
      <p:sp>
        <p:nvSpPr>
          <p:cNvPr id="56" name="Textfeld 35"/>
          <p:cNvSpPr txBox="1"/>
          <p:nvPr/>
        </p:nvSpPr>
        <p:spPr bwMode="gray">
          <a:xfrm>
            <a:off x="2609882" y="5300658"/>
            <a:ext cx="1882107" cy="261610"/>
          </a:xfrm>
          <a:prstGeom prst="rect">
            <a:avLst/>
          </a:prstGeom>
          <a:solidFill>
            <a:schemeClr val="tx2">
              <a:lumMod val="95000"/>
            </a:schemeClr>
          </a:solidFill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Пользовательский 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контроль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243763" y="1604427"/>
            <a:ext cx="1871220" cy="1081320"/>
            <a:chOff x="1276426" y="3957012"/>
            <a:chExt cx="3610534" cy="2086415"/>
          </a:xfrm>
        </p:grpSpPr>
        <p:pic>
          <p:nvPicPr>
            <p:cNvPr id="58" name="Picture 2" descr="Related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47" t="16102" r="11073" b="20169"/>
            <a:stretch/>
          </p:blipFill>
          <p:spPr bwMode="auto">
            <a:xfrm>
              <a:off x="1276426" y="3957012"/>
              <a:ext cx="3610534" cy="2086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Rectangle 58"/>
            <p:cNvSpPr/>
            <p:nvPr/>
          </p:nvSpPr>
          <p:spPr>
            <a:xfrm>
              <a:off x="1925764" y="4148680"/>
              <a:ext cx="1899476" cy="608740"/>
            </a:xfrm>
            <a:prstGeom prst="rect">
              <a:avLst/>
            </a:prstGeom>
            <a:solidFill>
              <a:schemeClr val="tx2">
                <a:lumMod val="9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942592" y="4783916"/>
              <a:ext cx="1846453" cy="482005"/>
            </a:xfrm>
            <a:prstGeom prst="rect">
              <a:avLst/>
            </a:prstGeom>
            <a:solidFill>
              <a:schemeClr val="tx2">
                <a:lumMod val="9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928304" y="4581350"/>
              <a:ext cx="1856296" cy="513890"/>
            </a:xfrm>
            <a:prstGeom prst="rect">
              <a:avLst/>
            </a:prstGeom>
            <a:solidFill>
              <a:schemeClr val="tx2">
                <a:lumMod val="9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421003" y="5228192"/>
              <a:ext cx="395098" cy="618887"/>
            </a:xfrm>
            <a:prstGeom prst="rect">
              <a:avLst/>
            </a:prstGeom>
            <a:solidFill>
              <a:schemeClr val="tx2">
                <a:lumMod val="9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3995233" y="4785796"/>
              <a:ext cx="726469" cy="1018970"/>
            </a:xfrm>
            <a:prstGeom prst="rect">
              <a:avLst/>
            </a:prstGeom>
            <a:solidFill>
              <a:schemeClr val="tx2">
                <a:lumMod val="9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2043720" y="4439086"/>
              <a:ext cx="663626" cy="762294"/>
              <a:chOff x="2261706" y="2829628"/>
              <a:chExt cx="663626" cy="762294"/>
            </a:xfrm>
          </p:grpSpPr>
          <p:pic>
            <p:nvPicPr>
              <p:cNvPr id="71" name="Picture 7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22051" y="2829628"/>
                <a:ext cx="603281" cy="572602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sp>
            <p:nvSpPr>
              <p:cNvPr id="72" name="Rectangle 71"/>
              <p:cNvSpPr/>
              <p:nvPr/>
            </p:nvSpPr>
            <p:spPr>
              <a:xfrm>
                <a:off x="2261706" y="3324687"/>
                <a:ext cx="649338" cy="2672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3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EYInterstate Light" panose="02000506000000020004" pitchFamily="2" charset="0"/>
                  </a:rPr>
                  <a:t>Төрелік</a:t>
                </a:r>
                <a:endParaRPr lang="en-US" sz="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YInterstate Light" panose="02000506000000020004" pitchFamily="2" charset="0"/>
                </a:endParaRP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1366422" y="5401750"/>
              <a:ext cx="409205" cy="479687"/>
              <a:chOff x="2187076" y="2914026"/>
              <a:chExt cx="649338" cy="761183"/>
            </a:xfrm>
          </p:grpSpPr>
          <p:pic>
            <p:nvPicPr>
              <p:cNvPr id="69" name="Picture 6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22053" y="2914026"/>
                <a:ext cx="514361" cy="488205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sp>
            <p:nvSpPr>
              <p:cNvPr id="70" name="Rectangle 69"/>
              <p:cNvSpPr/>
              <p:nvPr/>
            </p:nvSpPr>
            <p:spPr>
              <a:xfrm>
                <a:off x="2187076" y="3345385"/>
                <a:ext cx="649338" cy="3298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en-US" sz="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YInterstate Light" panose="02000506000000020004" pitchFamily="2" charset="0"/>
                </a:endParaRP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3949264" y="5154589"/>
              <a:ext cx="608408" cy="787531"/>
              <a:chOff x="2187076" y="2614000"/>
              <a:chExt cx="965438" cy="1249678"/>
            </a:xfrm>
          </p:grpSpPr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22052" y="2614000"/>
                <a:ext cx="830462" cy="78822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sp>
            <p:nvSpPr>
              <p:cNvPr id="68" name="Rectangle 67"/>
              <p:cNvSpPr/>
              <p:nvPr/>
            </p:nvSpPr>
            <p:spPr>
              <a:xfrm>
                <a:off x="2187076" y="3345385"/>
                <a:ext cx="649338" cy="5182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en-US" sz="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YInterstate Light" panose="02000506000000020004" pitchFamily="2" charset="0"/>
                </a:endParaRPr>
              </a:p>
            </p:txBody>
          </p:sp>
        </p:grpSp>
      </p:grpSp>
      <p:grpSp>
        <p:nvGrpSpPr>
          <p:cNvPr id="73" name="Group 19"/>
          <p:cNvGrpSpPr/>
          <p:nvPr/>
        </p:nvGrpSpPr>
        <p:grpSpPr>
          <a:xfrm>
            <a:off x="146441" y="4272071"/>
            <a:ext cx="4535287" cy="891098"/>
            <a:chOff x="323850" y="2083795"/>
            <a:chExt cx="4281487" cy="891098"/>
          </a:xfrm>
        </p:grpSpPr>
        <p:cxnSp>
          <p:nvCxnSpPr>
            <p:cNvPr id="74" name="Gerade Verbindung 80"/>
            <p:cNvCxnSpPr/>
            <p:nvPr/>
          </p:nvCxnSpPr>
          <p:spPr bwMode="gray">
            <a:xfrm>
              <a:off x="323850" y="2083796"/>
              <a:ext cx="4281487" cy="0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sysDot"/>
              <a:round/>
              <a:headEnd/>
              <a:tailEnd/>
            </a:ln>
          </p:spPr>
        </p:cxnSp>
        <p:sp>
          <p:nvSpPr>
            <p:cNvPr id="75" name="Text Box 13"/>
            <p:cNvSpPr txBox="1">
              <a:spLocks noChangeArrowheads="1"/>
            </p:cNvSpPr>
            <p:nvPr/>
          </p:nvSpPr>
          <p:spPr bwMode="gray">
            <a:xfrm>
              <a:off x="323850" y="2083795"/>
              <a:ext cx="4037993" cy="89109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90000" rIns="0" bIns="0">
              <a:spAutoFit/>
            </a:bodyPr>
            <a:lstStyle/>
            <a:p>
              <a:pPr marL="182563" indent="-182563" defTabSz="801688">
                <a:buClr>
                  <a:srgbClr val="FFE600"/>
                </a:buClr>
                <a:buSzPct val="50000"/>
                <a:buFont typeface="Arial" panose="020B0604020202020204" pitchFamily="34" charset="0"/>
                <a:buChar char="►"/>
              </a:pPr>
              <a:r>
                <a:rPr lang="ru-RU" sz="1000" dirty="0">
                  <a:solidFill>
                    <a:srgbClr val="646464"/>
                  </a:solidFill>
                </a:rPr>
                <a:t>повышение </a:t>
              </a:r>
              <a:r>
                <a:rPr lang="ru-RU" sz="1000" b="1" dirty="0"/>
                <a:t>удовлетворенности сотрудников судебной системы </a:t>
              </a:r>
              <a:r>
                <a:rPr lang="ru-RU" sz="1000" dirty="0">
                  <a:solidFill>
                    <a:srgbClr val="646464"/>
                  </a:solidFill>
                </a:rPr>
                <a:t>от использования ИТ</a:t>
              </a:r>
            </a:p>
            <a:p>
              <a:pPr marL="182563" indent="-182563" defTabSz="801688">
                <a:buClr>
                  <a:srgbClr val="FFE600"/>
                </a:buClr>
                <a:buSzPct val="50000"/>
                <a:buFont typeface="Arial" panose="020B0604020202020204" pitchFamily="34" charset="0"/>
                <a:buChar char="►"/>
              </a:pPr>
              <a:r>
                <a:rPr lang="ru-RU" sz="1000" dirty="0">
                  <a:solidFill>
                    <a:srgbClr val="646464"/>
                  </a:solidFill>
                </a:rPr>
                <a:t>повышение </a:t>
              </a:r>
              <a:r>
                <a:rPr lang="ru-RU" sz="1000" b="1" dirty="0"/>
                <a:t>эффективности работы </a:t>
              </a:r>
              <a:r>
                <a:rPr lang="ru-RU" sz="1000" dirty="0">
                  <a:solidFill>
                    <a:srgbClr val="646464"/>
                  </a:solidFill>
                </a:rPr>
                <a:t>сотрудников судебной системы</a:t>
              </a:r>
            </a:p>
            <a:p>
              <a:pPr marL="182563" indent="-182563" defTabSz="801688">
                <a:buClr>
                  <a:srgbClr val="FFE600"/>
                </a:buClr>
                <a:buSzPct val="50000"/>
                <a:buFont typeface="Arial" panose="020B0604020202020204" pitchFamily="34" charset="0"/>
                <a:buChar char="►"/>
              </a:pPr>
              <a:endParaRPr lang="ru-RU" sz="1200" dirty="0">
                <a:solidFill>
                  <a:srgbClr val="646464"/>
                </a:solidFill>
              </a:endParaRPr>
            </a:p>
          </p:txBody>
        </p:sp>
      </p:grpSp>
      <p:grpSp>
        <p:nvGrpSpPr>
          <p:cNvPr id="76" name="Group 19"/>
          <p:cNvGrpSpPr/>
          <p:nvPr/>
        </p:nvGrpSpPr>
        <p:grpSpPr>
          <a:xfrm>
            <a:off x="183746" y="2801936"/>
            <a:ext cx="3862474" cy="860320"/>
            <a:chOff x="323849" y="2083795"/>
            <a:chExt cx="3646325" cy="860320"/>
          </a:xfrm>
        </p:grpSpPr>
        <p:cxnSp>
          <p:nvCxnSpPr>
            <p:cNvPr id="77" name="Gerade Verbindung 80"/>
            <p:cNvCxnSpPr/>
            <p:nvPr/>
          </p:nvCxnSpPr>
          <p:spPr bwMode="gray">
            <a:xfrm>
              <a:off x="323850" y="2083796"/>
              <a:ext cx="3646324" cy="0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sysDot"/>
              <a:round/>
              <a:headEnd/>
              <a:tailEnd/>
            </a:ln>
          </p:spPr>
        </p:cxnSp>
        <p:sp>
          <p:nvSpPr>
            <p:cNvPr id="78" name="Text Box 13"/>
            <p:cNvSpPr txBox="1">
              <a:spLocks noChangeArrowheads="1"/>
            </p:cNvSpPr>
            <p:nvPr/>
          </p:nvSpPr>
          <p:spPr bwMode="gray">
            <a:xfrm>
              <a:off x="323849" y="2083795"/>
              <a:ext cx="3419047" cy="8603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90000" rIns="0" bIns="0">
              <a:spAutoFit/>
            </a:bodyPr>
            <a:lstStyle/>
            <a:p>
              <a:pPr marL="182563" indent="-182563" defTabSz="801688">
                <a:buClr>
                  <a:srgbClr val="FFE600"/>
                </a:buClr>
                <a:buSzPct val="50000"/>
                <a:buFont typeface="Arial" panose="020B0604020202020204" pitchFamily="34" charset="0"/>
                <a:buChar char="►"/>
              </a:pPr>
              <a:r>
                <a:rPr lang="ru-RU" sz="1000" dirty="0">
                  <a:solidFill>
                    <a:srgbClr val="646464"/>
                  </a:solidFill>
                </a:rPr>
                <a:t>повышение </a:t>
              </a:r>
              <a:r>
                <a:rPr lang="ru-RU" sz="1000" b="1" dirty="0"/>
                <a:t>эффективности до </a:t>
              </a:r>
              <a:r>
                <a:rPr lang="ru-RU" sz="1000" b="1" dirty="0" smtClean="0"/>
                <a:t>34%* </a:t>
              </a:r>
              <a:r>
                <a:rPr lang="ru-RU" sz="1000" dirty="0" smtClean="0">
                  <a:solidFill>
                    <a:srgbClr val="646464"/>
                  </a:solidFill>
                </a:rPr>
                <a:t>работы </a:t>
              </a:r>
              <a:r>
                <a:rPr lang="ru-RU" sz="1000" dirty="0">
                  <a:solidFill>
                    <a:srgbClr val="646464"/>
                  </a:solidFill>
                </a:rPr>
                <a:t>сотрудников судебной системы РК путем </a:t>
              </a:r>
              <a:r>
                <a:rPr lang="ru-RU" sz="1000" b="1" dirty="0"/>
                <a:t>возможности мобильной работы</a:t>
              </a:r>
            </a:p>
            <a:p>
              <a:pPr marL="182563" indent="-182563" defTabSz="801688">
                <a:buClr>
                  <a:srgbClr val="FFE600"/>
                </a:buClr>
                <a:buSzPct val="50000"/>
                <a:buFont typeface="Arial" panose="020B0604020202020204" pitchFamily="34" charset="0"/>
                <a:buChar char="►"/>
              </a:pPr>
              <a:r>
                <a:rPr lang="ru-RU" sz="1000" dirty="0">
                  <a:solidFill>
                    <a:srgbClr val="646464"/>
                  </a:solidFill>
                </a:rPr>
                <a:t>возможность </a:t>
              </a:r>
              <a:r>
                <a:rPr lang="ru-RU" sz="1000" b="1" dirty="0"/>
                <a:t>работы с собственных </a:t>
              </a:r>
              <a:r>
                <a:rPr lang="ru-RU" sz="1000" b="1" dirty="0" smtClean="0"/>
                <a:t>устройств</a:t>
              </a:r>
            </a:p>
            <a:p>
              <a:pPr marL="182563" indent="-182563" defTabSz="801688">
                <a:buClr>
                  <a:srgbClr val="FFE600"/>
                </a:buClr>
                <a:buSzPct val="50000"/>
                <a:buFont typeface="Arial" panose="020B0604020202020204" pitchFamily="34" charset="0"/>
                <a:buChar char="►"/>
              </a:pPr>
              <a:r>
                <a:rPr lang="ru-RU" sz="1000" dirty="0"/>
                <a:t>п</a:t>
              </a:r>
              <a:r>
                <a:rPr lang="ru-RU" sz="1000" dirty="0" smtClean="0"/>
                <a:t>оддержка инициативы по </a:t>
              </a:r>
              <a:r>
                <a:rPr lang="ru-RU" sz="1000" b="1" dirty="0" smtClean="0"/>
                <a:t>внедрению «ночных судов»</a:t>
              </a:r>
              <a:endParaRPr lang="ru-RU" sz="1000" b="1" dirty="0"/>
            </a:p>
          </p:txBody>
        </p:sp>
      </p:grpSp>
      <p:sp>
        <p:nvSpPr>
          <p:cNvPr id="79" name="Rectangle 78"/>
          <p:cNvSpPr/>
          <p:nvPr/>
        </p:nvSpPr>
        <p:spPr>
          <a:xfrm>
            <a:off x="109134" y="5906770"/>
            <a:ext cx="4493345" cy="276999"/>
          </a:xfrm>
          <a:prstGeom prst="rect">
            <a:avLst/>
          </a:prstGeom>
          <a:solidFill>
            <a:srgbClr val="FFE600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 принципов «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Heuristic evaluation</a:t>
            </a:r>
            <a:r>
              <a:rPr lang="ru-RU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0" name="Textfeld 35"/>
          <p:cNvSpPr txBox="1"/>
          <p:nvPr/>
        </p:nvSpPr>
        <p:spPr bwMode="gray">
          <a:xfrm>
            <a:off x="110722" y="5300658"/>
            <a:ext cx="796018" cy="261610"/>
          </a:xfrm>
          <a:prstGeom prst="rect">
            <a:avLst/>
          </a:prstGeom>
          <a:solidFill>
            <a:schemeClr val="tx2">
              <a:lumMod val="95000"/>
            </a:schemeClr>
          </a:solidFill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Видимость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1" name="Textfeld 35"/>
          <p:cNvSpPr txBox="1"/>
          <p:nvPr/>
        </p:nvSpPr>
        <p:spPr bwMode="gray">
          <a:xfrm>
            <a:off x="110722" y="5603698"/>
            <a:ext cx="1413278" cy="261610"/>
          </a:xfrm>
          <a:prstGeom prst="rect">
            <a:avLst/>
          </a:prstGeom>
          <a:solidFill>
            <a:schemeClr val="tx2">
              <a:lumMod val="95000"/>
            </a:schemeClr>
          </a:solidFill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Последовательность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2" name="Textfeld 35"/>
          <p:cNvSpPr txBox="1"/>
          <p:nvPr/>
        </p:nvSpPr>
        <p:spPr bwMode="gray">
          <a:xfrm>
            <a:off x="1987840" y="4986927"/>
            <a:ext cx="1046859" cy="261610"/>
          </a:xfrm>
          <a:prstGeom prst="rect">
            <a:avLst/>
          </a:prstGeom>
          <a:solidFill>
            <a:schemeClr val="tx2">
              <a:lumMod val="95000"/>
            </a:schemeClr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Доступность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3" name="Textfeld 35"/>
          <p:cNvSpPr txBox="1"/>
          <p:nvPr/>
        </p:nvSpPr>
        <p:spPr bwMode="gray">
          <a:xfrm>
            <a:off x="1561052" y="5599572"/>
            <a:ext cx="780828" cy="261610"/>
          </a:xfrm>
          <a:prstGeom prst="rect">
            <a:avLst/>
          </a:prstGeom>
          <a:solidFill>
            <a:schemeClr val="tx2">
              <a:lumMod val="95000"/>
            </a:schemeClr>
          </a:solidFill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Признание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4" name="Textfeld 35"/>
          <p:cNvSpPr txBox="1"/>
          <p:nvPr/>
        </p:nvSpPr>
        <p:spPr bwMode="gray">
          <a:xfrm>
            <a:off x="2378932" y="5599055"/>
            <a:ext cx="2223547" cy="261610"/>
          </a:xfrm>
          <a:prstGeom prst="rect">
            <a:avLst/>
          </a:prstGeom>
          <a:solidFill>
            <a:schemeClr val="tx2">
              <a:lumMod val="95000"/>
            </a:schemeClr>
          </a:solidFill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Предотвращение 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ошибок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5" name="Textfeld 35"/>
          <p:cNvSpPr txBox="1"/>
          <p:nvPr/>
        </p:nvSpPr>
        <p:spPr bwMode="gray">
          <a:xfrm>
            <a:off x="3078430" y="4991955"/>
            <a:ext cx="727040" cy="261610"/>
          </a:xfrm>
          <a:prstGeom prst="rect">
            <a:avLst/>
          </a:prstGeom>
          <a:solidFill>
            <a:schemeClr val="tx2">
              <a:lumMod val="95000"/>
            </a:schemeClr>
          </a:solidFill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Гибкость</a:t>
            </a: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6" name="Textfeld 35"/>
          <p:cNvSpPr txBox="1"/>
          <p:nvPr/>
        </p:nvSpPr>
        <p:spPr bwMode="gray">
          <a:xfrm>
            <a:off x="938015" y="5301360"/>
            <a:ext cx="1640593" cy="261610"/>
          </a:xfrm>
          <a:prstGeom prst="rect">
            <a:avLst/>
          </a:prstGeom>
          <a:solidFill>
            <a:schemeClr val="tx2">
              <a:lumMod val="95000"/>
            </a:schemeClr>
          </a:solidFill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Минималистский 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дизайн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7" name="Textfeld 35"/>
          <p:cNvSpPr txBox="1"/>
          <p:nvPr/>
        </p:nvSpPr>
        <p:spPr bwMode="gray">
          <a:xfrm>
            <a:off x="109134" y="4986927"/>
            <a:ext cx="1829270" cy="261610"/>
          </a:xfrm>
          <a:prstGeom prst="rect">
            <a:avLst/>
          </a:prstGeom>
          <a:solidFill>
            <a:schemeClr val="tx2">
              <a:lumMod val="95000"/>
            </a:schemeClr>
          </a:solidFill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Справочная документация</a:t>
            </a:r>
          </a:p>
        </p:txBody>
      </p:sp>
      <p:grpSp>
        <p:nvGrpSpPr>
          <p:cNvPr id="88" name="Group 87"/>
          <p:cNvGrpSpPr>
            <a:grpSpLocks/>
          </p:cNvGrpSpPr>
          <p:nvPr/>
        </p:nvGrpSpPr>
        <p:grpSpPr bwMode="auto">
          <a:xfrm>
            <a:off x="3883257" y="1254225"/>
            <a:ext cx="4643438" cy="4505326"/>
            <a:chOff x="1406" y="927"/>
            <a:chExt cx="2925" cy="2838"/>
          </a:xfrm>
        </p:grpSpPr>
        <p:sp>
          <p:nvSpPr>
            <p:cNvPr id="89" name="Freeform 88"/>
            <p:cNvSpPr>
              <a:spLocks/>
            </p:cNvSpPr>
            <p:nvPr/>
          </p:nvSpPr>
          <p:spPr bwMode="gray">
            <a:xfrm>
              <a:off x="1770" y="1292"/>
              <a:ext cx="2196" cy="2104"/>
            </a:xfrm>
            <a:custGeom>
              <a:avLst/>
              <a:gdLst/>
              <a:ahLst/>
              <a:cxnLst>
                <a:cxn ang="0">
                  <a:pos x="0" y="817"/>
                </a:cxn>
                <a:cxn ang="0">
                  <a:pos x="1089" y="0"/>
                </a:cxn>
                <a:cxn ang="0">
                  <a:pos x="2178" y="817"/>
                </a:cxn>
                <a:cxn ang="0">
                  <a:pos x="1769" y="2087"/>
                </a:cxn>
                <a:cxn ang="0">
                  <a:pos x="409" y="2087"/>
                </a:cxn>
                <a:cxn ang="0">
                  <a:pos x="0" y="817"/>
                </a:cxn>
              </a:cxnLst>
              <a:rect l="0" t="0" r="r" b="b"/>
              <a:pathLst>
                <a:path w="2178" h="2087">
                  <a:moveTo>
                    <a:pt x="0" y="817"/>
                  </a:moveTo>
                  <a:lnTo>
                    <a:pt x="1089" y="0"/>
                  </a:lnTo>
                  <a:lnTo>
                    <a:pt x="2178" y="817"/>
                  </a:lnTo>
                  <a:lnTo>
                    <a:pt x="1769" y="2087"/>
                  </a:lnTo>
                  <a:lnTo>
                    <a:pt x="409" y="2087"/>
                  </a:lnTo>
                  <a:lnTo>
                    <a:pt x="0" y="817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bg2"/>
              </a:solidFill>
              <a:prstDash val="solid"/>
              <a:round/>
              <a:headEnd/>
              <a:tailEnd/>
            </a:ln>
            <a:effectLst/>
          </p:spPr>
          <p:txBody>
            <a:bodyPr wrap="none" lIns="90000" tIns="46038" rIns="90000" bIns="46038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646464"/>
                </a:solidFill>
              </a:endParaRPr>
            </a:p>
          </p:txBody>
        </p:sp>
        <p:sp>
          <p:nvSpPr>
            <p:cNvPr id="90" name="Line 19"/>
            <p:cNvSpPr>
              <a:spLocks noChangeShapeType="1"/>
            </p:cNvSpPr>
            <p:nvPr/>
          </p:nvSpPr>
          <p:spPr bwMode="gray">
            <a:xfrm flipH="1">
              <a:off x="2183" y="2116"/>
              <a:ext cx="1783" cy="128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lIns="90000" tIns="46038" rIns="90000" bIns="46038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646464"/>
                </a:solidFill>
              </a:endParaRPr>
            </a:p>
          </p:txBody>
        </p:sp>
        <p:sp>
          <p:nvSpPr>
            <p:cNvPr id="91" name="Line 20"/>
            <p:cNvSpPr>
              <a:spLocks noChangeShapeType="1"/>
            </p:cNvSpPr>
            <p:nvPr/>
          </p:nvSpPr>
          <p:spPr bwMode="gray">
            <a:xfrm>
              <a:off x="2868" y="1292"/>
              <a:ext cx="685" cy="2104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lIns="90000" tIns="46038" rIns="90000" bIns="46038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646464"/>
                </a:solidFill>
              </a:endParaRPr>
            </a:p>
          </p:txBody>
        </p:sp>
        <p:sp>
          <p:nvSpPr>
            <p:cNvPr id="92" name="Line 21"/>
            <p:cNvSpPr>
              <a:spLocks noChangeShapeType="1"/>
            </p:cNvSpPr>
            <p:nvPr/>
          </p:nvSpPr>
          <p:spPr bwMode="gray">
            <a:xfrm flipH="1">
              <a:off x="1770" y="2116"/>
              <a:ext cx="2196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lIns="90000" tIns="46038" rIns="90000" bIns="46038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646464"/>
                </a:solidFill>
              </a:endParaRPr>
            </a:p>
          </p:txBody>
        </p:sp>
        <p:sp>
          <p:nvSpPr>
            <p:cNvPr id="93" name="Line 22"/>
            <p:cNvSpPr>
              <a:spLocks noChangeShapeType="1"/>
            </p:cNvSpPr>
            <p:nvPr/>
          </p:nvSpPr>
          <p:spPr bwMode="gray">
            <a:xfrm>
              <a:off x="1770" y="2116"/>
              <a:ext cx="1783" cy="128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lIns="90000" tIns="46038" rIns="90000" bIns="46038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646464"/>
                </a:solidFill>
              </a:endParaRPr>
            </a:p>
          </p:txBody>
        </p:sp>
        <p:sp>
          <p:nvSpPr>
            <p:cNvPr id="94" name="Line 23"/>
            <p:cNvSpPr>
              <a:spLocks noChangeShapeType="1"/>
            </p:cNvSpPr>
            <p:nvPr/>
          </p:nvSpPr>
          <p:spPr bwMode="gray">
            <a:xfrm flipH="1">
              <a:off x="2183" y="1292"/>
              <a:ext cx="685" cy="2104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lIns="90000" tIns="46038" rIns="90000" bIns="46038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646464"/>
                </a:solidFill>
              </a:endParaRPr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gray">
            <a:xfrm>
              <a:off x="2502" y="927"/>
              <a:ext cx="732" cy="735"/>
            </a:xfrm>
            <a:prstGeom prst="ellipse">
              <a:avLst/>
            </a:prstGeom>
            <a:solidFill>
              <a:schemeClr val="accent6"/>
            </a:solidFill>
            <a:ln w="19050" algn="ctr">
              <a:noFill/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78885" tIns="41020" rIns="78885" bIns="4102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A28A"/>
                </a:buClr>
                <a:buFont typeface="Times" pitchFamily="18" charset="0"/>
                <a:buNone/>
              </a:pPr>
              <a:r>
                <a:rPr lang="ru-RU" sz="1400" dirty="0" smtClean="0"/>
                <a:t>«</a:t>
              </a:r>
              <a:r>
                <a:rPr lang="en-US" sz="1400" dirty="0" smtClean="0"/>
                <a:t>Speech </a:t>
              </a:r>
              <a:endParaRPr lang="ru-RU" sz="1400" dirty="0" smtClean="0"/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A28A"/>
                </a:buClr>
                <a:buFont typeface="Times" pitchFamily="18" charset="0"/>
                <a:buNone/>
              </a:pPr>
              <a:r>
                <a:rPr lang="en-US" sz="1400" dirty="0" smtClean="0"/>
                <a:t>of </a:t>
              </a:r>
              <a:r>
                <a:rPr lang="en-US" sz="1400" dirty="0"/>
                <a:t>a judge»</a:t>
              </a:r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gray">
            <a:xfrm>
              <a:off x="1406" y="1752"/>
              <a:ext cx="732" cy="735"/>
            </a:xfrm>
            <a:prstGeom prst="ellipse">
              <a:avLst/>
            </a:prstGeom>
            <a:solidFill>
              <a:schemeClr val="accent6"/>
            </a:solidFill>
            <a:ln w="19050" algn="ctr">
              <a:noFill/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78885" tIns="41020" rIns="78885" bIns="4102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A28A"/>
                </a:buClr>
                <a:buFont typeface="Times" pitchFamily="18" charset="0"/>
                <a:buNone/>
              </a:pPr>
              <a:r>
                <a:rPr lang="en-US" sz="1400" dirty="0"/>
                <a:t>«</a:t>
              </a:r>
              <a:r>
                <a:rPr lang="en-US" sz="1400" dirty="0" smtClean="0"/>
                <a:t>mobile-</a:t>
              </a:r>
              <a:endParaRPr lang="ru-RU" sz="1400" dirty="0" smtClean="0"/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A28A"/>
                </a:buClr>
                <a:buFont typeface="Times" pitchFamily="18" charset="0"/>
                <a:buNone/>
              </a:pPr>
              <a:r>
                <a:rPr lang="ru-RU" sz="1400" dirty="0" smtClean="0"/>
                <a:t>Төрелік</a:t>
              </a:r>
              <a:r>
                <a:rPr lang="ru-RU" sz="1400" dirty="0"/>
                <a:t>»</a:t>
              </a:r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gray">
            <a:xfrm>
              <a:off x="3189" y="3029"/>
              <a:ext cx="731" cy="735"/>
            </a:xfrm>
            <a:prstGeom prst="ellipse">
              <a:avLst/>
            </a:prstGeom>
            <a:solidFill>
              <a:schemeClr val="accent6"/>
            </a:solidFill>
            <a:ln w="19050" algn="ctr">
              <a:noFill/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78885" tIns="41020" rIns="78885" bIns="4102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A28A"/>
                </a:buClr>
                <a:buFont typeface="Times" pitchFamily="18" charset="0"/>
                <a:buNone/>
              </a:pPr>
              <a:r>
                <a:rPr lang="ru-RU" sz="1400" dirty="0"/>
                <a:t>Развитие </a:t>
              </a:r>
              <a:endParaRPr lang="ru-RU" sz="1400" dirty="0" smtClean="0"/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A28A"/>
                </a:buClr>
                <a:buFont typeface="Times" pitchFamily="18" charset="0"/>
                <a:buNone/>
              </a:pPr>
              <a:r>
                <a:rPr lang="ru-RU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интеграции </a:t>
              </a:r>
              <a:endPara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8" name="Oval 97"/>
            <p:cNvSpPr>
              <a:spLocks noChangeArrowheads="1"/>
            </p:cNvSpPr>
            <p:nvPr/>
          </p:nvSpPr>
          <p:spPr bwMode="gray">
            <a:xfrm>
              <a:off x="1817" y="3030"/>
              <a:ext cx="731" cy="735"/>
            </a:xfrm>
            <a:prstGeom prst="ellipse">
              <a:avLst/>
            </a:prstGeom>
            <a:solidFill>
              <a:schemeClr val="accent6"/>
            </a:solidFill>
            <a:ln w="19050" algn="ctr">
              <a:noFill/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78885" tIns="41020" rIns="78885" bIns="4102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A28A"/>
                </a:buClr>
              </a:pPr>
              <a:r>
                <a:rPr lang="ru-RU" sz="1400" dirty="0"/>
                <a:t>Упрощение </a:t>
              </a:r>
              <a:endParaRPr lang="ru-RU" sz="1400" dirty="0" smtClean="0"/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A28A"/>
                </a:buClr>
              </a:pPr>
              <a:r>
                <a:rPr lang="ru-RU" sz="1400" dirty="0" smtClean="0"/>
                <a:t>интерфейса </a:t>
              </a:r>
              <a:endParaRPr lang="en-US" sz="1400" dirty="0"/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gray">
            <a:xfrm>
              <a:off x="2364" y="1978"/>
              <a:ext cx="1008" cy="1010"/>
            </a:xfrm>
            <a:prstGeom prst="ellipse">
              <a:avLst/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lIns="78885" tIns="41020" rIns="78885" bIns="4102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A28A"/>
                </a:buClr>
              </a:pPr>
              <a:r>
                <a:rPr lang="ru-RU" sz="1600" b="1" dirty="0" smtClean="0">
                  <a:solidFill>
                    <a:schemeClr val="bg1">
                      <a:lumMod val="75000"/>
                    </a:schemeClr>
                  </a:solidFill>
                </a:rPr>
                <a:t>Торелик 2.0</a:t>
              </a:r>
              <a:endParaRPr lang="ru-RU" sz="1600" b="1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00" name="Oval 99"/>
            <p:cNvSpPr>
              <a:spLocks noChangeArrowheads="1"/>
            </p:cNvSpPr>
            <p:nvPr/>
          </p:nvSpPr>
          <p:spPr bwMode="gray">
            <a:xfrm>
              <a:off x="3599" y="1752"/>
              <a:ext cx="732" cy="735"/>
            </a:xfrm>
            <a:prstGeom prst="ellipse">
              <a:avLst/>
            </a:prstGeom>
            <a:solidFill>
              <a:schemeClr val="accent6"/>
            </a:solidFill>
            <a:ln w="19050" algn="ctr">
              <a:noFill/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A28A"/>
                </a:buClr>
              </a:pPr>
              <a:endParaRPr lang="ru-RU" sz="1050" dirty="0" smtClean="0"/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A28A"/>
                </a:buClr>
              </a:pPr>
              <a:r>
                <a:rPr lang="ru-RU" sz="1050" dirty="0" smtClean="0"/>
                <a:t>Совершенство-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A28A"/>
                </a:buClr>
              </a:pPr>
              <a:r>
                <a:rPr lang="ru-RU" sz="1050" dirty="0" err="1" smtClean="0"/>
                <a:t>вание</a:t>
              </a:r>
              <a:r>
                <a:rPr lang="ru-RU" sz="1050" dirty="0" smtClean="0"/>
                <a:t>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A28A"/>
                </a:buClr>
              </a:pPr>
              <a:r>
                <a:rPr lang="ru-RU" sz="1050" dirty="0" smtClean="0"/>
                <a:t>формирования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A28A"/>
                </a:buClr>
              </a:pPr>
              <a:r>
                <a:rPr lang="ru-RU" sz="1050" dirty="0" smtClean="0"/>
                <a:t>судебных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A28A"/>
                </a:buClr>
              </a:pPr>
              <a:r>
                <a:rPr lang="ru-RU" sz="1050" dirty="0" smtClean="0"/>
                <a:t>актов</a:t>
              </a:r>
              <a:endParaRPr lang="en-US" sz="1050" dirty="0"/>
            </a:p>
          </p:txBody>
        </p:sp>
      </p:grpSp>
      <p:grpSp>
        <p:nvGrpSpPr>
          <p:cNvPr id="101" name="Group 10"/>
          <p:cNvGrpSpPr/>
          <p:nvPr/>
        </p:nvGrpSpPr>
        <p:grpSpPr>
          <a:xfrm>
            <a:off x="7853881" y="4970514"/>
            <a:ext cx="4001474" cy="1198875"/>
            <a:chOff x="5749047" y="2083795"/>
            <a:chExt cx="3071895" cy="1198875"/>
          </a:xfrm>
        </p:grpSpPr>
        <p:cxnSp>
          <p:nvCxnSpPr>
            <p:cNvPr id="102" name="Gerade Verbindung 83"/>
            <p:cNvCxnSpPr/>
            <p:nvPr/>
          </p:nvCxnSpPr>
          <p:spPr bwMode="gray">
            <a:xfrm>
              <a:off x="5749047" y="2083796"/>
              <a:ext cx="3071895" cy="0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sysDot"/>
              <a:round/>
              <a:headEnd/>
              <a:tailEnd/>
            </a:ln>
          </p:spPr>
        </p:cxnSp>
        <p:sp>
          <p:nvSpPr>
            <p:cNvPr id="103" name="Text Box 13"/>
            <p:cNvSpPr txBox="1">
              <a:spLocks noChangeArrowheads="1"/>
            </p:cNvSpPr>
            <p:nvPr/>
          </p:nvSpPr>
          <p:spPr bwMode="gray">
            <a:xfrm>
              <a:off x="5816403" y="2083795"/>
              <a:ext cx="2943790" cy="11988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90000" rIns="0" bIns="0">
              <a:spAutoFit/>
            </a:bodyPr>
            <a:lstStyle/>
            <a:p>
              <a:pPr marL="182563" lvl="0" indent="-182563" defTabSz="801688">
                <a:buClr>
                  <a:srgbClr val="FFE600"/>
                </a:buClr>
                <a:buSzPct val="50000"/>
                <a:buFont typeface="Arial" panose="020B0604020202020204" pitchFamily="34" charset="0"/>
                <a:buChar char="►"/>
              </a:pPr>
              <a:r>
                <a:rPr lang="ru-RU" sz="1050" dirty="0" smtClean="0">
                  <a:solidFill>
                    <a:srgbClr val="646464"/>
                  </a:solidFill>
                </a:rPr>
                <a:t>повышение эффективности работы сотрудников судебной системы путем </a:t>
              </a:r>
              <a:r>
                <a:rPr lang="ru-RU" sz="1000" b="1" dirty="0" smtClean="0"/>
                <a:t>получения необходимой информации в электронном виде</a:t>
              </a:r>
            </a:p>
            <a:p>
              <a:pPr marL="182563" lvl="0" indent="-182563" defTabSz="801688">
                <a:buClr>
                  <a:srgbClr val="FFE600"/>
                </a:buClr>
                <a:buSzPct val="50000"/>
                <a:buFont typeface="Arial" panose="020B0604020202020204" pitchFamily="34" charset="0"/>
                <a:buChar char="►"/>
              </a:pPr>
              <a:r>
                <a:rPr lang="ru-RU" sz="1050" dirty="0" smtClean="0">
                  <a:solidFill>
                    <a:srgbClr val="646464"/>
                  </a:solidFill>
                </a:rPr>
                <a:t>улучшение </a:t>
              </a:r>
              <a:r>
                <a:rPr lang="ru-RU" sz="1000" b="1" dirty="0" smtClean="0"/>
                <a:t>качества и скорости </a:t>
              </a:r>
            </a:p>
            <a:p>
              <a:pPr marL="182563" lvl="0" defTabSz="801688">
                <a:buClr>
                  <a:srgbClr val="FFE600"/>
                </a:buClr>
                <a:buSzPct val="50000"/>
              </a:pPr>
              <a:r>
                <a:rPr lang="ru-RU" sz="1000" b="1" dirty="0" smtClean="0"/>
                <a:t>получаемых данных до 5 минут, вместо </a:t>
              </a:r>
            </a:p>
            <a:p>
              <a:pPr marL="182563" lvl="0" defTabSz="801688">
                <a:buClr>
                  <a:srgbClr val="FFE600"/>
                </a:buClr>
                <a:buSzPct val="50000"/>
              </a:pPr>
              <a:r>
                <a:rPr lang="ru-RU" sz="1000" b="1" dirty="0" smtClean="0"/>
                <a:t>нескольких дней</a:t>
              </a:r>
            </a:p>
            <a:p>
              <a:pPr marL="182563" lvl="0" indent="-182563" defTabSz="801688">
                <a:buClr>
                  <a:srgbClr val="FFE600"/>
                </a:buClr>
                <a:buSzPct val="50000"/>
                <a:buFont typeface="Arial" panose="020B0604020202020204" pitchFamily="34" charset="0"/>
                <a:buChar char="►"/>
              </a:pPr>
              <a:endParaRPr lang="ru-RU" sz="1050" dirty="0">
                <a:solidFill>
                  <a:srgbClr val="646464"/>
                </a:solidFill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7291620" y="1852272"/>
            <a:ext cx="2064124" cy="540468"/>
            <a:chOff x="7982259" y="1921676"/>
            <a:chExt cx="2002300" cy="524280"/>
          </a:xfrm>
        </p:grpSpPr>
        <p:pic>
          <p:nvPicPr>
            <p:cNvPr id="105" name="Picture 104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61" b="25017"/>
            <a:stretch/>
          </p:blipFill>
          <p:spPr>
            <a:xfrm>
              <a:off x="7982259" y="1921676"/>
              <a:ext cx="1060817" cy="524280"/>
            </a:xfrm>
            <a:prstGeom prst="rect">
              <a:avLst/>
            </a:prstGeom>
          </p:spPr>
        </p:pic>
        <p:sp>
          <p:nvSpPr>
            <p:cNvPr id="106" name="Isosceles Triangle 105"/>
            <p:cNvSpPr/>
            <p:nvPr/>
          </p:nvSpPr>
          <p:spPr>
            <a:xfrm rot="5400000">
              <a:off x="9021424" y="2101663"/>
              <a:ext cx="248535" cy="180140"/>
            </a:xfrm>
            <a:prstGeom prst="triangle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9218772" y="1992537"/>
              <a:ext cx="7657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 smtClean="0">
                  <a:solidFill>
                    <a:srgbClr val="646464"/>
                  </a:solidFill>
                </a:rPr>
                <a:t>Текст</a:t>
              </a:r>
              <a:endParaRPr lang="en-US" dirty="0"/>
            </a:p>
          </p:txBody>
        </p:sp>
      </p:grpSp>
      <p:sp>
        <p:nvSpPr>
          <p:cNvPr id="108" name="Rectangle 107"/>
          <p:cNvSpPr/>
          <p:nvPr/>
        </p:nvSpPr>
        <p:spPr>
          <a:xfrm>
            <a:off x="1119658" y="6381426"/>
            <a:ext cx="7658582" cy="41885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sz="900" dirty="0" smtClean="0">
                <a:solidFill>
                  <a:schemeClr val="tx1"/>
                </a:solidFill>
              </a:rPr>
              <a:t>* - </a:t>
            </a:r>
            <a:r>
              <a:rPr lang="en-US" sz="900" dirty="0">
                <a:solidFill>
                  <a:schemeClr val="tx1"/>
                </a:solidFill>
                <a:hlinkClick r:id="rId6"/>
              </a:rPr>
              <a:t>https://insights.samsung.com/2016/08/03/employees-say-smartphones-boost-productivity-by-34-percent-frost-sullivan-research</a:t>
            </a:r>
            <a:r>
              <a:rPr lang="en-US" sz="900" dirty="0" smtClean="0">
                <a:solidFill>
                  <a:schemeClr val="tx1"/>
                </a:solidFill>
                <a:hlinkClick r:id="rId6"/>
              </a:rPr>
              <a:t>/</a:t>
            </a:r>
            <a:endParaRPr lang="ru-RU" sz="900" dirty="0" smtClean="0">
              <a:solidFill>
                <a:schemeClr val="tx1"/>
              </a:solidFill>
            </a:endParaRPr>
          </a:p>
          <a:p>
            <a:r>
              <a:rPr lang="ru-RU" sz="900" dirty="0" smtClean="0">
                <a:solidFill>
                  <a:schemeClr val="tx1"/>
                </a:solidFill>
              </a:rPr>
              <a:t>1 - </a:t>
            </a:r>
            <a:r>
              <a:rPr lang="en-US" sz="900" dirty="0">
                <a:solidFill>
                  <a:schemeClr val="tx1"/>
                </a:solidFill>
              </a:rPr>
              <a:t>http://www.grundig-gbs.com/en/loeschen/solutions/dictation/article//advantages-o/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7349350" y="1827346"/>
            <a:ext cx="257928" cy="115416"/>
          </a:xfrm>
          <a:prstGeom prst="rect">
            <a:avLst/>
          </a:prstGeom>
          <a:noFill/>
        </p:spPr>
        <p:txBody>
          <a:bodyPr wrap="square" lIns="0" tIns="36576" rIns="0" bIns="0" rtlCol="0">
            <a:sp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  <a:buClr>
                <a:schemeClr val="accent2"/>
              </a:buClr>
              <a:buSzPct val="70000"/>
            </a:pPr>
            <a:r>
              <a:rPr lang="ru-RU" sz="600" dirty="0" smtClean="0">
                <a:solidFill>
                  <a:schemeClr val="bg1"/>
                </a:solidFill>
              </a:rPr>
              <a:t>1</a:t>
            </a:r>
            <a:endParaRPr lang="en-US" sz="600" dirty="0" err="1" smtClean="0">
              <a:solidFill>
                <a:schemeClr val="bg1"/>
              </a:solidFill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9801535" y="201600"/>
            <a:ext cx="1766140" cy="490738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2018 - 2022</a:t>
            </a:r>
            <a:endParaRPr lang="en-I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30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Freeform 86"/>
          <p:cNvSpPr/>
          <p:nvPr/>
        </p:nvSpPr>
        <p:spPr bwMode="gray">
          <a:xfrm>
            <a:off x="2588629" y="4410550"/>
            <a:ext cx="3790423" cy="1360566"/>
          </a:xfrm>
          <a:custGeom>
            <a:avLst/>
            <a:gdLst>
              <a:gd name="connsiteX0" fmla="*/ 0 w 2457836"/>
              <a:gd name="connsiteY0" fmla="*/ 0 h 1416050"/>
              <a:gd name="connsiteX1" fmla="*/ 2457836 w 2457836"/>
              <a:gd name="connsiteY1" fmla="*/ 0 h 1416050"/>
              <a:gd name="connsiteX2" fmla="*/ 2457836 w 2457836"/>
              <a:gd name="connsiteY2" fmla="*/ 708025 h 1416050"/>
              <a:gd name="connsiteX3" fmla="*/ 2457836 w 2457836"/>
              <a:gd name="connsiteY3" fmla="*/ 1416050 h 1416050"/>
              <a:gd name="connsiteX4" fmla="*/ 0 w 2457836"/>
              <a:gd name="connsiteY4" fmla="*/ 1416050 h 1416050"/>
              <a:gd name="connsiteX5" fmla="*/ 0 w 2457836"/>
              <a:gd name="connsiteY5" fmla="*/ 708025 h 141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57836" h="1416050">
                <a:moveTo>
                  <a:pt x="0" y="0"/>
                </a:moveTo>
                <a:lnTo>
                  <a:pt x="2457836" y="0"/>
                </a:lnTo>
                <a:lnTo>
                  <a:pt x="2457836" y="708025"/>
                </a:lnTo>
                <a:lnTo>
                  <a:pt x="2457836" y="1416050"/>
                </a:lnTo>
                <a:lnTo>
                  <a:pt x="0" y="1416050"/>
                </a:lnTo>
                <a:lnTo>
                  <a:pt x="0" y="708025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717550"/>
            <a:r>
              <a:rPr lang="ru-RU" sz="1000" b="1" dirty="0">
                <a:solidFill>
                  <a:schemeClr val="tx2"/>
                </a:solidFill>
                <a:cs typeface="Arial"/>
              </a:rPr>
              <a:t>Глубокое обучение (</a:t>
            </a:r>
            <a:r>
              <a:rPr lang="en-US" sz="1000" b="1" dirty="0">
                <a:solidFill>
                  <a:schemeClr val="tx2"/>
                </a:solidFill>
                <a:cs typeface="Arial"/>
              </a:rPr>
              <a:t>Deep Learning</a:t>
            </a:r>
            <a:r>
              <a:rPr lang="ru-RU" sz="1000" b="1" dirty="0">
                <a:solidFill>
                  <a:schemeClr val="tx2"/>
                </a:solidFill>
                <a:cs typeface="Arial"/>
              </a:rPr>
              <a:t>)</a:t>
            </a:r>
          </a:p>
          <a:p>
            <a:pPr marL="717550"/>
            <a:endParaRPr lang="ru-RU" sz="1000" dirty="0" smtClean="0">
              <a:solidFill>
                <a:schemeClr val="tx2"/>
              </a:solidFill>
              <a:cs typeface="Arial"/>
            </a:endParaRPr>
          </a:p>
          <a:p>
            <a:pPr marL="717550"/>
            <a:r>
              <a:rPr lang="ru-RU" sz="1000" dirty="0" smtClean="0">
                <a:solidFill>
                  <a:schemeClr val="tx2"/>
                </a:solidFill>
                <a:cs typeface="Arial"/>
              </a:rPr>
              <a:t>Совокупность </a:t>
            </a:r>
            <a:r>
              <a:rPr lang="ru-RU" sz="1000" dirty="0">
                <a:solidFill>
                  <a:schemeClr val="tx2"/>
                </a:solidFill>
                <a:cs typeface="Arial"/>
              </a:rPr>
              <a:t>методов машинного обучения с применением нейронных сетей для имитации функционирования человеческого мозга для обеспечения более высокой точности при решении более сложных задач</a:t>
            </a:r>
          </a:p>
        </p:txBody>
      </p:sp>
      <p:sp>
        <p:nvSpPr>
          <p:cNvPr id="84" name="Freeform 83"/>
          <p:cNvSpPr/>
          <p:nvPr/>
        </p:nvSpPr>
        <p:spPr bwMode="gray">
          <a:xfrm>
            <a:off x="2599891" y="3117565"/>
            <a:ext cx="3779161" cy="1145291"/>
          </a:xfrm>
          <a:custGeom>
            <a:avLst/>
            <a:gdLst>
              <a:gd name="connsiteX0" fmla="*/ 0 w 2457836"/>
              <a:gd name="connsiteY0" fmla="*/ 0 h 2124075"/>
              <a:gd name="connsiteX1" fmla="*/ 2457836 w 2457836"/>
              <a:gd name="connsiteY1" fmla="*/ 0 h 2124075"/>
              <a:gd name="connsiteX2" fmla="*/ 2457836 w 2457836"/>
              <a:gd name="connsiteY2" fmla="*/ 708025 h 2124075"/>
              <a:gd name="connsiteX3" fmla="*/ 2457836 w 2457836"/>
              <a:gd name="connsiteY3" fmla="*/ 1416050 h 2124075"/>
              <a:gd name="connsiteX4" fmla="*/ 2457836 w 2457836"/>
              <a:gd name="connsiteY4" fmla="*/ 2124075 h 2124075"/>
              <a:gd name="connsiteX5" fmla="*/ 0 w 2457836"/>
              <a:gd name="connsiteY5" fmla="*/ 2124075 h 2124075"/>
              <a:gd name="connsiteX6" fmla="*/ 0 w 2457836"/>
              <a:gd name="connsiteY6" fmla="*/ 1416050 h 2124075"/>
              <a:gd name="connsiteX7" fmla="*/ 0 w 2457836"/>
              <a:gd name="connsiteY7" fmla="*/ 708025 h 212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57836" h="2124075">
                <a:moveTo>
                  <a:pt x="0" y="0"/>
                </a:moveTo>
                <a:lnTo>
                  <a:pt x="2457836" y="0"/>
                </a:lnTo>
                <a:lnTo>
                  <a:pt x="2457836" y="708025"/>
                </a:lnTo>
                <a:lnTo>
                  <a:pt x="2457836" y="1416050"/>
                </a:lnTo>
                <a:lnTo>
                  <a:pt x="2457836" y="2124075"/>
                </a:lnTo>
                <a:lnTo>
                  <a:pt x="0" y="2124075"/>
                </a:lnTo>
                <a:lnTo>
                  <a:pt x="0" y="1416050"/>
                </a:lnTo>
                <a:lnTo>
                  <a:pt x="0" y="708025"/>
                </a:ln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717550"/>
            <a:r>
              <a:rPr lang="ru-RU" sz="1100" b="1" dirty="0">
                <a:solidFill>
                  <a:schemeClr val="tx2"/>
                </a:solidFill>
                <a:cs typeface="Arial"/>
              </a:rPr>
              <a:t>Машинное </a:t>
            </a:r>
            <a:r>
              <a:rPr lang="ru-RU" sz="1100" b="1" dirty="0" smtClean="0">
                <a:solidFill>
                  <a:schemeClr val="tx2"/>
                </a:solidFill>
                <a:cs typeface="Arial"/>
              </a:rPr>
              <a:t>обучение</a:t>
            </a:r>
          </a:p>
          <a:p>
            <a:pPr marL="717550"/>
            <a:endParaRPr lang="ru-RU" sz="1100" b="1" dirty="0">
              <a:solidFill>
                <a:schemeClr val="tx2"/>
              </a:solidFill>
              <a:cs typeface="Arial"/>
            </a:endParaRPr>
          </a:p>
          <a:p>
            <a:pPr marL="717550"/>
            <a:r>
              <a:rPr lang="ru-RU" sz="1050" dirty="0">
                <a:solidFill>
                  <a:schemeClr val="tx2"/>
                </a:solidFill>
                <a:cs typeface="Arial"/>
              </a:rPr>
              <a:t>Самостоятельное обучение с использованием статические методов с данными в цифровом формате</a:t>
            </a:r>
            <a:endParaRPr lang="en-US" sz="1052" b="1" dirty="0">
              <a:solidFill>
                <a:schemeClr val="tx2"/>
              </a:solidFill>
            </a:endParaRPr>
          </a:p>
        </p:txBody>
      </p:sp>
      <p:sp>
        <p:nvSpPr>
          <p:cNvPr id="83" name="Freeform 82"/>
          <p:cNvSpPr/>
          <p:nvPr/>
        </p:nvSpPr>
        <p:spPr bwMode="gray">
          <a:xfrm>
            <a:off x="2609488" y="1664792"/>
            <a:ext cx="3758301" cy="1301928"/>
          </a:xfrm>
          <a:custGeom>
            <a:avLst/>
            <a:gdLst>
              <a:gd name="connsiteX0" fmla="*/ 0 w 2457836"/>
              <a:gd name="connsiteY0" fmla="*/ 0 h 2832100"/>
              <a:gd name="connsiteX1" fmla="*/ 2457836 w 2457836"/>
              <a:gd name="connsiteY1" fmla="*/ 0 h 2832100"/>
              <a:gd name="connsiteX2" fmla="*/ 2457836 w 2457836"/>
              <a:gd name="connsiteY2" fmla="*/ 708025 h 2832100"/>
              <a:gd name="connsiteX3" fmla="*/ 2457836 w 2457836"/>
              <a:gd name="connsiteY3" fmla="*/ 1416050 h 2832100"/>
              <a:gd name="connsiteX4" fmla="*/ 2457836 w 2457836"/>
              <a:gd name="connsiteY4" fmla="*/ 2124075 h 2832100"/>
              <a:gd name="connsiteX5" fmla="*/ 2457836 w 2457836"/>
              <a:gd name="connsiteY5" fmla="*/ 2832100 h 2832100"/>
              <a:gd name="connsiteX6" fmla="*/ 0 w 2457836"/>
              <a:gd name="connsiteY6" fmla="*/ 2832100 h 2832100"/>
              <a:gd name="connsiteX7" fmla="*/ 0 w 2457836"/>
              <a:gd name="connsiteY7" fmla="*/ 2124075 h 2832100"/>
              <a:gd name="connsiteX8" fmla="*/ 0 w 2457836"/>
              <a:gd name="connsiteY8" fmla="*/ 1416050 h 2832100"/>
              <a:gd name="connsiteX9" fmla="*/ 0 w 2457836"/>
              <a:gd name="connsiteY9" fmla="*/ 708025 h 283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7836" h="2832100">
                <a:moveTo>
                  <a:pt x="0" y="0"/>
                </a:moveTo>
                <a:lnTo>
                  <a:pt x="2457836" y="0"/>
                </a:lnTo>
                <a:lnTo>
                  <a:pt x="2457836" y="708025"/>
                </a:lnTo>
                <a:lnTo>
                  <a:pt x="2457836" y="1416050"/>
                </a:lnTo>
                <a:lnTo>
                  <a:pt x="2457836" y="2124075"/>
                </a:lnTo>
                <a:lnTo>
                  <a:pt x="2457836" y="2832100"/>
                </a:lnTo>
                <a:lnTo>
                  <a:pt x="0" y="2832100"/>
                </a:lnTo>
                <a:lnTo>
                  <a:pt x="0" y="2124075"/>
                </a:lnTo>
                <a:lnTo>
                  <a:pt x="0" y="1416050"/>
                </a:lnTo>
                <a:lnTo>
                  <a:pt x="0" y="708025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9525">
            <a:solidFill>
              <a:srgbClr val="C1C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717550"/>
            <a:r>
              <a:rPr lang="ru-RU" sz="1100" b="1" dirty="0">
                <a:solidFill>
                  <a:schemeClr val="tx2"/>
                </a:solidFill>
                <a:cs typeface="Arial"/>
              </a:rPr>
              <a:t>На основе правил</a:t>
            </a:r>
            <a:r>
              <a:rPr lang="en-US" sz="1100" b="1" spc="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100" b="1" dirty="0">
                <a:solidFill>
                  <a:schemeClr val="tx2"/>
                </a:solidFill>
                <a:cs typeface="Arial"/>
              </a:rPr>
              <a:t>(</a:t>
            </a:r>
            <a:r>
              <a:rPr lang="ru-RU" sz="1100" b="1" dirty="0">
                <a:solidFill>
                  <a:schemeClr val="tx2"/>
                </a:solidFill>
                <a:cs typeface="Arial"/>
              </a:rPr>
              <a:t>Роботизация</a:t>
            </a:r>
            <a:r>
              <a:rPr lang="en-US" sz="1100" b="1" dirty="0" smtClean="0">
                <a:solidFill>
                  <a:schemeClr val="tx2"/>
                </a:solidFill>
                <a:cs typeface="Arial"/>
              </a:rPr>
              <a:t>)</a:t>
            </a:r>
            <a:endParaRPr lang="ru-RU" sz="1100" b="1" dirty="0" smtClean="0">
              <a:solidFill>
                <a:schemeClr val="tx2"/>
              </a:solidFill>
              <a:cs typeface="Arial"/>
            </a:endParaRPr>
          </a:p>
          <a:p>
            <a:pPr marL="717550"/>
            <a:endParaRPr lang="ru-RU" sz="1050" dirty="0" smtClean="0">
              <a:solidFill>
                <a:schemeClr val="tx2"/>
              </a:solidFill>
              <a:cs typeface="Arial"/>
            </a:endParaRPr>
          </a:p>
          <a:p>
            <a:pPr marL="717550"/>
            <a:r>
              <a:rPr lang="ru-RU" sz="1050" dirty="0" smtClean="0">
                <a:solidFill>
                  <a:schemeClr val="tx2"/>
                </a:solidFill>
                <a:cs typeface="Arial"/>
              </a:rPr>
              <a:t>Автоматизация </a:t>
            </a:r>
            <a:r>
              <a:rPr lang="ru-RU" sz="1050" dirty="0">
                <a:solidFill>
                  <a:schemeClr val="tx2"/>
                </a:solidFill>
                <a:cs typeface="Arial"/>
              </a:rPr>
              <a:t>бизнес-процессов, основанных на правилах и использующих структурированные данные</a:t>
            </a:r>
            <a:endParaRPr lang="ru-RU" sz="1050" b="1" dirty="0">
              <a:solidFill>
                <a:schemeClr val="tx2"/>
              </a:solidFill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01600"/>
            <a:ext cx="11266024" cy="860400"/>
          </a:xfrm>
        </p:spPr>
        <p:txBody>
          <a:bodyPr/>
          <a:lstStyle/>
          <a:p>
            <a:r>
              <a:rPr lang="ru-RU" dirty="0"/>
              <a:t>«е-СОТ в судопроизводстве</a:t>
            </a:r>
            <a:r>
              <a:rPr lang="ru-RU" dirty="0" smtClean="0"/>
              <a:t>»</a:t>
            </a:r>
            <a:br>
              <a:rPr lang="ru-RU" dirty="0" smtClean="0"/>
            </a:br>
            <a:r>
              <a:rPr lang="ru-RU" dirty="0" smtClean="0"/>
              <a:t>Внедрение </a:t>
            </a:r>
            <a:r>
              <a:rPr lang="ru-RU" dirty="0"/>
              <a:t>средств «искусственного интеллекта</a:t>
            </a:r>
            <a:r>
              <a:rPr lang="ru-RU" dirty="0" smtClean="0"/>
              <a:t>» (</a:t>
            </a:r>
            <a:r>
              <a:rPr lang="en-US" dirty="0" smtClean="0"/>
              <a:t>AI</a:t>
            </a:r>
            <a:r>
              <a:rPr lang="ru-RU" dirty="0" smtClean="0"/>
              <a:t>) (1/</a:t>
            </a:r>
            <a:r>
              <a:rPr lang="en-US" dirty="0" smtClean="0"/>
              <a:t>4</a:t>
            </a:r>
            <a:r>
              <a:rPr lang="ru-RU" dirty="0" smtClean="0"/>
              <a:t>)</a:t>
            </a:r>
            <a:endParaRPr lang="ru-RU" dirty="0"/>
          </a:p>
        </p:txBody>
      </p:sp>
      <p:grpSp>
        <p:nvGrpSpPr>
          <p:cNvPr id="21" name="Group 20"/>
          <p:cNvGrpSpPr/>
          <p:nvPr/>
        </p:nvGrpSpPr>
        <p:grpSpPr>
          <a:xfrm>
            <a:off x="17469" y="2474145"/>
            <a:ext cx="2500040" cy="2502304"/>
            <a:chOff x="185224" y="2057233"/>
            <a:chExt cx="3364992" cy="3368040"/>
          </a:xfrm>
        </p:grpSpPr>
        <p:sp>
          <p:nvSpPr>
            <p:cNvPr id="30" name="object 5"/>
            <p:cNvSpPr/>
            <p:nvPr/>
          </p:nvSpPr>
          <p:spPr>
            <a:xfrm>
              <a:off x="185224" y="2057233"/>
              <a:ext cx="3364992" cy="3368040"/>
            </a:xfrm>
            <a:prstGeom prst="rect">
              <a:avLst/>
            </a:prstGeom>
            <a:blipFill>
              <a:blip r:embed="rId2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42" name="object 15"/>
            <p:cNvSpPr/>
            <p:nvPr/>
          </p:nvSpPr>
          <p:spPr>
            <a:xfrm>
              <a:off x="1892105" y="2092286"/>
              <a:ext cx="1035050" cy="1876425"/>
            </a:xfrm>
            <a:custGeom>
              <a:avLst/>
              <a:gdLst/>
              <a:ahLst/>
              <a:cxnLst/>
              <a:rect l="l" t="t" r="r" b="b"/>
              <a:pathLst>
                <a:path w="1035050" h="1876425">
                  <a:moveTo>
                    <a:pt x="0" y="0"/>
                  </a:moveTo>
                  <a:lnTo>
                    <a:pt x="0" y="1590548"/>
                  </a:lnTo>
                  <a:lnTo>
                    <a:pt x="1034795" y="1876044"/>
                  </a:lnTo>
                  <a:lnTo>
                    <a:pt x="1031183" y="1740976"/>
                  </a:lnTo>
                  <a:lnTo>
                    <a:pt x="1020562" y="1605481"/>
                  </a:lnTo>
                  <a:lnTo>
                    <a:pt x="1003257" y="1470354"/>
                  </a:lnTo>
                  <a:lnTo>
                    <a:pt x="979590" y="1336389"/>
                  </a:lnTo>
                  <a:lnTo>
                    <a:pt x="949886" y="1204382"/>
                  </a:lnTo>
                  <a:lnTo>
                    <a:pt x="914468" y="1075129"/>
                  </a:lnTo>
                  <a:lnTo>
                    <a:pt x="873661" y="949423"/>
                  </a:lnTo>
                  <a:lnTo>
                    <a:pt x="827788" y="828062"/>
                  </a:lnTo>
                  <a:lnTo>
                    <a:pt x="777172" y="711839"/>
                  </a:lnTo>
                  <a:lnTo>
                    <a:pt x="722137" y="601551"/>
                  </a:lnTo>
                  <a:lnTo>
                    <a:pt x="663008" y="497992"/>
                  </a:lnTo>
                  <a:lnTo>
                    <a:pt x="600108" y="401958"/>
                  </a:lnTo>
                  <a:lnTo>
                    <a:pt x="533761" y="314243"/>
                  </a:lnTo>
                  <a:lnTo>
                    <a:pt x="464290" y="235644"/>
                  </a:lnTo>
                  <a:lnTo>
                    <a:pt x="392019" y="166955"/>
                  </a:lnTo>
                  <a:lnTo>
                    <a:pt x="317272" y="108972"/>
                  </a:lnTo>
                  <a:lnTo>
                    <a:pt x="240373" y="62489"/>
                  </a:lnTo>
                  <a:lnTo>
                    <a:pt x="161645" y="28303"/>
                  </a:lnTo>
                  <a:lnTo>
                    <a:pt x="81413" y="7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7E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6" name="object 9"/>
            <p:cNvSpPr/>
            <p:nvPr/>
          </p:nvSpPr>
          <p:spPr>
            <a:xfrm>
              <a:off x="482404" y="2092286"/>
              <a:ext cx="1409700" cy="1803400"/>
            </a:xfrm>
            <a:custGeom>
              <a:avLst/>
              <a:gdLst/>
              <a:ahLst/>
              <a:cxnLst/>
              <a:rect l="l" t="t" r="r" b="b"/>
              <a:pathLst>
                <a:path w="1409700" h="1803400">
                  <a:moveTo>
                    <a:pt x="1409700" y="0"/>
                  </a:moveTo>
                  <a:lnTo>
                    <a:pt x="1299091" y="6677"/>
                  </a:lnTo>
                  <a:lnTo>
                    <a:pt x="1190031" y="26251"/>
                  </a:lnTo>
                  <a:lnTo>
                    <a:pt x="1082963" y="58038"/>
                  </a:lnTo>
                  <a:lnTo>
                    <a:pt x="978334" y="101352"/>
                  </a:lnTo>
                  <a:lnTo>
                    <a:pt x="876591" y="155507"/>
                  </a:lnTo>
                  <a:lnTo>
                    <a:pt x="778179" y="219819"/>
                  </a:lnTo>
                  <a:lnTo>
                    <a:pt x="683545" y="293602"/>
                  </a:lnTo>
                  <a:lnTo>
                    <a:pt x="593134" y="376171"/>
                  </a:lnTo>
                  <a:lnTo>
                    <a:pt x="507393" y="466842"/>
                  </a:lnTo>
                  <a:lnTo>
                    <a:pt x="426767" y="564927"/>
                  </a:lnTo>
                  <a:lnTo>
                    <a:pt x="351703" y="669743"/>
                  </a:lnTo>
                  <a:lnTo>
                    <a:pt x="282647" y="780604"/>
                  </a:lnTo>
                  <a:lnTo>
                    <a:pt x="220044" y="896826"/>
                  </a:lnTo>
                  <a:lnTo>
                    <a:pt x="164341" y="1017721"/>
                  </a:lnTo>
                  <a:lnTo>
                    <a:pt x="115984" y="1142607"/>
                  </a:lnTo>
                  <a:lnTo>
                    <a:pt x="75419" y="1270796"/>
                  </a:lnTo>
                  <a:lnTo>
                    <a:pt x="43092" y="1401604"/>
                  </a:lnTo>
                  <a:lnTo>
                    <a:pt x="19449" y="1534347"/>
                  </a:lnTo>
                  <a:lnTo>
                    <a:pt x="4936" y="1668337"/>
                  </a:lnTo>
                  <a:lnTo>
                    <a:pt x="0" y="1802892"/>
                  </a:lnTo>
                  <a:lnTo>
                    <a:pt x="1409700" y="1590802"/>
                  </a:lnTo>
                  <a:lnTo>
                    <a:pt x="1409700" y="0"/>
                  </a:lnTo>
                  <a:close/>
                </a:path>
              </a:pathLst>
            </a:custGeom>
            <a:solidFill>
              <a:srgbClr val="FFF17E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9" name="object 12"/>
            <p:cNvSpPr/>
            <p:nvPr/>
          </p:nvSpPr>
          <p:spPr>
            <a:xfrm>
              <a:off x="478594" y="3673746"/>
              <a:ext cx="2460754" cy="366655"/>
            </a:xfrm>
            <a:custGeom>
              <a:avLst/>
              <a:gdLst/>
              <a:ahLst/>
              <a:cxnLst/>
              <a:rect l="l" t="t" r="r" b="b"/>
              <a:pathLst>
                <a:path w="2444750" h="360045">
                  <a:moveTo>
                    <a:pt x="1409700" y="0"/>
                  </a:moveTo>
                  <a:lnTo>
                    <a:pt x="0" y="212471"/>
                  </a:lnTo>
                  <a:lnTo>
                    <a:pt x="43362" y="225710"/>
                  </a:lnTo>
                  <a:lnTo>
                    <a:pt x="90270" y="238441"/>
                  </a:lnTo>
                  <a:lnTo>
                    <a:pt x="140604" y="250646"/>
                  </a:lnTo>
                  <a:lnTo>
                    <a:pt x="194238" y="262306"/>
                  </a:lnTo>
                  <a:lnTo>
                    <a:pt x="251053" y="273403"/>
                  </a:lnTo>
                  <a:lnTo>
                    <a:pt x="310924" y="283917"/>
                  </a:lnTo>
                  <a:lnTo>
                    <a:pt x="373730" y="293831"/>
                  </a:lnTo>
                  <a:lnTo>
                    <a:pt x="439348" y="303126"/>
                  </a:lnTo>
                  <a:lnTo>
                    <a:pt x="507657" y="311784"/>
                  </a:lnTo>
                  <a:lnTo>
                    <a:pt x="578532" y="319786"/>
                  </a:lnTo>
                  <a:lnTo>
                    <a:pt x="651853" y="327113"/>
                  </a:lnTo>
                  <a:lnTo>
                    <a:pt x="727496" y="333747"/>
                  </a:lnTo>
                  <a:lnTo>
                    <a:pt x="805340" y="339671"/>
                  </a:lnTo>
                  <a:lnTo>
                    <a:pt x="885261" y="344864"/>
                  </a:lnTo>
                  <a:lnTo>
                    <a:pt x="967138" y="349309"/>
                  </a:lnTo>
                  <a:lnTo>
                    <a:pt x="1050848" y="352987"/>
                  </a:lnTo>
                  <a:lnTo>
                    <a:pt x="1223278" y="357970"/>
                  </a:lnTo>
                  <a:lnTo>
                    <a:pt x="1401572" y="359664"/>
                  </a:lnTo>
                  <a:lnTo>
                    <a:pt x="1578814" y="358009"/>
                  </a:lnTo>
                  <a:lnTo>
                    <a:pt x="1693973" y="355068"/>
                  </a:lnTo>
                  <a:lnTo>
                    <a:pt x="1806328" y="350656"/>
                  </a:lnTo>
                  <a:lnTo>
                    <a:pt x="1915534" y="344773"/>
                  </a:lnTo>
                  <a:lnTo>
                    <a:pt x="2021247" y="337420"/>
                  </a:lnTo>
                  <a:lnTo>
                    <a:pt x="2123123" y="328596"/>
                  </a:lnTo>
                  <a:lnTo>
                    <a:pt x="2220817" y="318301"/>
                  </a:lnTo>
                  <a:lnTo>
                    <a:pt x="2267988" y="312602"/>
                  </a:lnTo>
                  <a:lnTo>
                    <a:pt x="2313984" y="306536"/>
                  </a:lnTo>
                  <a:lnTo>
                    <a:pt x="2358763" y="300102"/>
                  </a:lnTo>
                  <a:lnTo>
                    <a:pt x="2402281" y="293300"/>
                  </a:lnTo>
                  <a:lnTo>
                    <a:pt x="2444496" y="286131"/>
                  </a:lnTo>
                  <a:lnTo>
                    <a:pt x="1409700" y="0"/>
                  </a:lnTo>
                  <a:close/>
                </a:path>
              </a:pathLst>
            </a:custGeom>
            <a:solidFill>
              <a:srgbClr val="FFF17E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7" name="object 10"/>
            <p:cNvSpPr/>
            <p:nvPr/>
          </p:nvSpPr>
          <p:spPr>
            <a:xfrm>
              <a:off x="808540" y="2442805"/>
              <a:ext cx="1083945" cy="1402080"/>
            </a:xfrm>
            <a:custGeom>
              <a:avLst/>
              <a:gdLst/>
              <a:ahLst/>
              <a:cxnLst/>
              <a:rect l="l" t="t" r="r" b="b"/>
              <a:pathLst>
                <a:path w="1083945" h="1402079">
                  <a:moveTo>
                    <a:pt x="1083564" y="0"/>
                  </a:moveTo>
                  <a:lnTo>
                    <a:pt x="998496" y="5228"/>
                  </a:lnTo>
                  <a:lnTo>
                    <a:pt x="914627" y="20549"/>
                  </a:lnTo>
                  <a:lnTo>
                    <a:pt x="832300" y="45420"/>
                  </a:lnTo>
                  <a:lnTo>
                    <a:pt x="751856" y="79296"/>
                  </a:lnTo>
                  <a:lnTo>
                    <a:pt x="673637" y="121634"/>
                  </a:lnTo>
                  <a:lnTo>
                    <a:pt x="597986" y="171888"/>
                  </a:lnTo>
                  <a:lnTo>
                    <a:pt x="525245" y="229516"/>
                  </a:lnTo>
                  <a:lnTo>
                    <a:pt x="455755" y="293973"/>
                  </a:lnTo>
                  <a:lnTo>
                    <a:pt x="389858" y="364715"/>
                  </a:lnTo>
                  <a:lnTo>
                    <a:pt x="327898" y="441197"/>
                  </a:lnTo>
                  <a:lnTo>
                    <a:pt x="270215" y="522877"/>
                  </a:lnTo>
                  <a:lnTo>
                    <a:pt x="217151" y="609209"/>
                  </a:lnTo>
                  <a:lnTo>
                    <a:pt x="169050" y="699650"/>
                  </a:lnTo>
                  <a:lnTo>
                    <a:pt x="126252" y="793656"/>
                  </a:lnTo>
                  <a:lnTo>
                    <a:pt x="89100" y="890682"/>
                  </a:lnTo>
                  <a:lnTo>
                    <a:pt x="57936" y="990185"/>
                  </a:lnTo>
                  <a:lnTo>
                    <a:pt x="33102" y="1091620"/>
                  </a:lnTo>
                  <a:lnTo>
                    <a:pt x="14940" y="1194444"/>
                  </a:lnTo>
                  <a:lnTo>
                    <a:pt x="3792" y="1298111"/>
                  </a:lnTo>
                  <a:lnTo>
                    <a:pt x="0" y="1402079"/>
                  </a:lnTo>
                  <a:lnTo>
                    <a:pt x="1083564" y="1239012"/>
                  </a:lnTo>
                  <a:lnTo>
                    <a:pt x="1083564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40" name="object 13"/>
            <p:cNvSpPr/>
            <p:nvPr/>
          </p:nvSpPr>
          <p:spPr>
            <a:xfrm>
              <a:off x="808540" y="3681845"/>
              <a:ext cx="1882139" cy="279400"/>
            </a:xfrm>
            <a:custGeom>
              <a:avLst/>
              <a:gdLst/>
              <a:ahLst/>
              <a:cxnLst/>
              <a:rect l="l" t="t" r="r" b="b"/>
              <a:pathLst>
                <a:path w="1882139" h="279400">
                  <a:moveTo>
                    <a:pt x="1083790" y="0"/>
                  </a:moveTo>
                  <a:lnTo>
                    <a:pt x="0" y="164056"/>
                  </a:lnTo>
                  <a:lnTo>
                    <a:pt x="34324" y="173760"/>
                  </a:lnTo>
                  <a:lnTo>
                    <a:pt x="71246" y="183195"/>
                  </a:lnTo>
                  <a:lnTo>
                    <a:pt x="110675" y="192336"/>
                  </a:lnTo>
                  <a:lnTo>
                    <a:pt x="152518" y="201160"/>
                  </a:lnTo>
                  <a:lnTo>
                    <a:pt x="196685" y="209641"/>
                  </a:lnTo>
                  <a:lnTo>
                    <a:pt x="243082" y="217754"/>
                  </a:lnTo>
                  <a:lnTo>
                    <a:pt x="291620" y="225475"/>
                  </a:lnTo>
                  <a:lnTo>
                    <a:pt x="342205" y="232778"/>
                  </a:lnTo>
                  <a:lnTo>
                    <a:pt x="394746" y="239640"/>
                  </a:lnTo>
                  <a:lnTo>
                    <a:pt x="449151" y="246034"/>
                  </a:lnTo>
                  <a:lnTo>
                    <a:pt x="505329" y="251938"/>
                  </a:lnTo>
                  <a:lnTo>
                    <a:pt x="563188" y="257325"/>
                  </a:lnTo>
                  <a:lnTo>
                    <a:pt x="622636" y="262171"/>
                  </a:lnTo>
                  <a:lnTo>
                    <a:pt x="683581" y="266451"/>
                  </a:lnTo>
                  <a:lnTo>
                    <a:pt x="745932" y="270141"/>
                  </a:lnTo>
                  <a:lnTo>
                    <a:pt x="809597" y="273215"/>
                  </a:lnTo>
                  <a:lnTo>
                    <a:pt x="874484" y="275649"/>
                  </a:lnTo>
                  <a:lnTo>
                    <a:pt x="940502" y="277419"/>
                  </a:lnTo>
                  <a:lnTo>
                    <a:pt x="1007559" y="278498"/>
                  </a:lnTo>
                  <a:lnTo>
                    <a:pt x="1075563" y="278864"/>
                  </a:lnTo>
                  <a:lnTo>
                    <a:pt x="1167416" y="278141"/>
                  </a:lnTo>
                  <a:lnTo>
                    <a:pt x="1257178" y="276039"/>
                  </a:lnTo>
                  <a:lnTo>
                    <a:pt x="1344699" y="272657"/>
                  </a:lnTo>
                  <a:lnTo>
                    <a:pt x="1429832" y="268094"/>
                  </a:lnTo>
                  <a:lnTo>
                    <a:pt x="1512427" y="262449"/>
                  </a:lnTo>
                  <a:lnTo>
                    <a:pt x="1592336" y="255821"/>
                  </a:lnTo>
                  <a:lnTo>
                    <a:pt x="1669410" y="248309"/>
                  </a:lnTo>
                  <a:lnTo>
                    <a:pt x="1743501" y="240012"/>
                  </a:lnTo>
                  <a:lnTo>
                    <a:pt x="1814461" y="231029"/>
                  </a:lnTo>
                  <a:lnTo>
                    <a:pt x="1882139" y="221460"/>
                  </a:lnTo>
                  <a:lnTo>
                    <a:pt x="108379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41" name="object 14"/>
            <p:cNvSpPr/>
            <p:nvPr/>
          </p:nvSpPr>
          <p:spPr>
            <a:xfrm>
              <a:off x="1134677" y="3681832"/>
              <a:ext cx="1310640" cy="189230"/>
            </a:xfrm>
            <a:custGeom>
              <a:avLst/>
              <a:gdLst/>
              <a:ahLst/>
              <a:cxnLst/>
              <a:rect l="l" t="t" r="r" b="b"/>
              <a:pathLst>
                <a:path w="1310639" h="189229">
                  <a:moveTo>
                    <a:pt x="756952" y="0"/>
                  </a:moveTo>
                  <a:lnTo>
                    <a:pt x="0" y="115047"/>
                  </a:lnTo>
                  <a:lnTo>
                    <a:pt x="25266" y="121136"/>
                  </a:lnTo>
                  <a:lnTo>
                    <a:pt x="52180" y="127085"/>
                  </a:lnTo>
                  <a:lnTo>
                    <a:pt x="110708" y="138486"/>
                  </a:lnTo>
                  <a:lnTo>
                    <a:pt x="175096" y="149103"/>
                  </a:lnTo>
                  <a:lnTo>
                    <a:pt x="244856" y="158786"/>
                  </a:lnTo>
                  <a:lnTo>
                    <a:pt x="319500" y="167387"/>
                  </a:lnTo>
                  <a:lnTo>
                    <a:pt x="358501" y="171235"/>
                  </a:lnTo>
                  <a:lnTo>
                    <a:pt x="398541" y="174757"/>
                  </a:lnTo>
                  <a:lnTo>
                    <a:pt x="439558" y="177935"/>
                  </a:lnTo>
                  <a:lnTo>
                    <a:pt x="481491" y="180749"/>
                  </a:lnTo>
                  <a:lnTo>
                    <a:pt x="524279" y="183181"/>
                  </a:lnTo>
                  <a:lnTo>
                    <a:pt x="567862" y="185212"/>
                  </a:lnTo>
                  <a:lnTo>
                    <a:pt x="612179" y="186824"/>
                  </a:lnTo>
                  <a:lnTo>
                    <a:pt x="657167" y="187999"/>
                  </a:lnTo>
                  <a:lnTo>
                    <a:pt x="702768" y="188718"/>
                  </a:lnTo>
                  <a:lnTo>
                    <a:pt x="748919" y="188961"/>
                  </a:lnTo>
                  <a:lnTo>
                    <a:pt x="811915" y="188486"/>
                  </a:lnTo>
                  <a:lnTo>
                    <a:pt x="873784" y="187125"/>
                  </a:lnTo>
                  <a:lnTo>
                    <a:pt x="964152" y="183637"/>
                  </a:lnTo>
                  <a:lnTo>
                    <a:pt x="1051163" y="178706"/>
                  </a:lnTo>
                  <a:lnTo>
                    <a:pt x="1161104" y="170454"/>
                  </a:lnTo>
                  <a:lnTo>
                    <a:pt x="1287135" y="158542"/>
                  </a:lnTo>
                  <a:lnTo>
                    <a:pt x="1310639" y="156068"/>
                  </a:lnTo>
                  <a:lnTo>
                    <a:pt x="756952" y="0"/>
                  </a:lnTo>
                  <a:close/>
                </a:path>
              </a:pathLst>
            </a:custGeom>
            <a:solidFill>
              <a:srgbClr val="FFD2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43" name="object 16"/>
            <p:cNvSpPr/>
            <p:nvPr/>
          </p:nvSpPr>
          <p:spPr>
            <a:xfrm>
              <a:off x="1892105" y="2442805"/>
              <a:ext cx="798830" cy="1460500"/>
            </a:xfrm>
            <a:custGeom>
              <a:avLst/>
              <a:gdLst/>
              <a:ahLst/>
              <a:cxnLst/>
              <a:rect l="l" t="t" r="r" b="b"/>
              <a:pathLst>
                <a:path w="798830" h="1460500">
                  <a:moveTo>
                    <a:pt x="0" y="0"/>
                  </a:moveTo>
                  <a:lnTo>
                    <a:pt x="99" y="1239801"/>
                  </a:lnTo>
                  <a:lnTo>
                    <a:pt x="798576" y="1459991"/>
                  </a:lnTo>
                  <a:lnTo>
                    <a:pt x="795804" y="1355552"/>
                  </a:lnTo>
                  <a:lnTo>
                    <a:pt x="787655" y="1250642"/>
                  </a:lnTo>
                  <a:lnTo>
                    <a:pt x="774370" y="1145890"/>
                  </a:lnTo>
                  <a:lnTo>
                    <a:pt x="756196" y="1041928"/>
                  </a:lnTo>
                  <a:lnTo>
                    <a:pt x="733377" y="939385"/>
                  </a:lnTo>
                  <a:lnTo>
                    <a:pt x="706157" y="838891"/>
                  </a:lnTo>
                  <a:lnTo>
                    <a:pt x="674781" y="741077"/>
                  </a:lnTo>
                  <a:lnTo>
                    <a:pt x="639494" y="646572"/>
                  </a:lnTo>
                  <a:lnTo>
                    <a:pt x="600540" y="556006"/>
                  </a:lnTo>
                  <a:lnTo>
                    <a:pt x="558165" y="470011"/>
                  </a:lnTo>
                  <a:lnTo>
                    <a:pt x="512611" y="389215"/>
                  </a:lnTo>
                  <a:lnTo>
                    <a:pt x="464125" y="314248"/>
                  </a:lnTo>
                  <a:lnTo>
                    <a:pt x="412950" y="245742"/>
                  </a:lnTo>
                  <a:lnTo>
                    <a:pt x="359331" y="184325"/>
                  </a:lnTo>
                  <a:lnTo>
                    <a:pt x="303514" y="130629"/>
                  </a:lnTo>
                  <a:lnTo>
                    <a:pt x="245741" y="85283"/>
                  </a:lnTo>
                  <a:lnTo>
                    <a:pt x="186259" y="48916"/>
                  </a:lnTo>
                  <a:lnTo>
                    <a:pt x="125312" y="22160"/>
                  </a:lnTo>
                  <a:lnTo>
                    <a:pt x="63144" y="56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44" name="object 17"/>
            <p:cNvSpPr/>
            <p:nvPr/>
          </p:nvSpPr>
          <p:spPr>
            <a:xfrm>
              <a:off x="1892105" y="2800946"/>
              <a:ext cx="553720" cy="1036319"/>
            </a:xfrm>
            <a:custGeom>
              <a:avLst/>
              <a:gdLst/>
              <a:ahLst/>
              <a:cxnLst/>
              <a:rect l="l" t="t" r="r" b="b"/>
              <a:pathLst>
                <a:path w="553719" h="1036320">
                  <a:moveTo>
                    <a:pt x="0" y="0"/>
                  </a:moveTo>
                  <a:lnTo>
                    <a:pt x="69" y="881272"/>
                  </a:lnTo>
                  <a:lnTo>
                    <a:pt x="553212" y="1036320"/>
                  </a:lnTo>
                  <a:lnTo>
                    <a:pt x="551287" y="961428"/>
                  </a:lnTo>
                  <a:lnTo>
                    <a:pt x="545629" y="886358"/>
                  </a:lnTo>
                  <a:lnTo>
                    <a:pt x="536407" y="811544"/>
                  </a:lnTo>
                  <a:lnTo>
                    <a:pt x="523792" y="737420"/>
                  </a:lnTo>
                  <a:lnTo>
                    <a:pt x="507956" y="664422"/>
                  </a:lnTo>
                  <a:lnTo>
                    <a:pt x="489069" y="592983"/>
                  </a:lnTo>
                  <a:lnTo>
                    <a:pt x="467301" y="523538"/>
                  </a:lnTo>
                  <a:lnTo>
                    <a:pt x="442825" y="456523"/>
                  </a:lnTo>
                  <a:lnTo>
                    <a:pt x="415811" y="392371"/>
                  </a:lnTo>
                  <a:lnTo>
                    <a:pt x="386429" y="331517"/>
                  </a:lnTo>
                  <a:lnTo>
                    <a:pt x="354850" y="274396"/>
                  </a:lnTo>
                  <a:lnTo>
                    <a:pt x="321247" y="221443"/>
                  </a:lnTo>
                  <a:lnTo>
                    <a:pt x="285788" y="173091"/>
                  </a:lnTo>
                  <a:lnTo>
                    <a:pt x="248645" y="129777"/>
                  </a:lnTo>
                  <a:lnTo>
                    <a:pt x="209990" y="91934"/>
                  </a:lnTo>
                  <a:lnTo>
                    <a:pt x="169993" y="59996"/>
                  </a:lnTo>
                  <a:lnTo>
                    <a:pt x="128824" y="34400"/>
                  </a:lnTo>
                  <a:lnTo>
                    <a:pt x="86655" y="15578"/>
                  </a:lnTo>
                  <a:lnTo>
                    <a:pt x="43656" y="39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2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8" name="object 11"/>
            <p:cNvSpPr/>
            <p:nvPr/>
          </p:nvSpPr>
          <p:spPr>
            <a:xfrm>
              <a:off x="1134677" y="2800946"/>
              <a:ext cx="757555" cy="996950"/>
            </a:xfrm>
            <a:custGeom>
              <a:avLst/>
              <a:gdLst/>
              <a:ahLst/>
              <a:cxnLst/>
              <a:rect l="l" t="t" r="r" b="b"/>
              <a:pathLst>
                <a:path w="757555" h="996950">
                  <a:moveTo>
                    <a:pt x="757427" y="0"/>
                  </a:moveTo>
                  <a:lnTo>
                    <a:pt x="697917" y="3675"/>
                  </a:lnTo>
                  <a:lnTo>
                    <a:pt x="639254" y="14452"/>
                  </a:lnTo>
                  <a:lnTo>
                    <a:pt x="581678" y="31956"/>
                  </a:lnTo>
                  <a:lnTo>
                    <a:pt x="525426" y="55814"/>
                  </a:lnTo>
                  <a:lnTo>
                    <a:pt x="470737" y="85653"/>
                  </a:lnTo>
                  <a:lnTo>
                    <a:pt x="417849" y="121098"/>
                  </a:lnTo>
                  <a:lnTo>
                    <a:pt x="367001" y="161776"/>
                  </a:lnTo>
                  <a:lnTo>
                    <a:pt x="318430" y="207312"/>
                  </a:lnTo>
                  <a:lnTo>
                    <a:pt x="272376" y="257334"/>
                  </a:lnTo>
                  <a:lnTo>
                    <a:pt x="229076" y="311467"/>
                  </a:lnTo>
                  <a:lnTo>
                    <a:pt x="188769" y="369338"/>
                  </a:lnTo>
                  <a:lnTo>
                    <a:pt x="151692" y="430572"/>
                  </a:lnTo>
                  <a:lnTo>
                    <a:pt x="118086" y="494797"/>
                  </a:lnTo>
                  <a:lnTo>
                    <a:pt x="88187" y="561638"/>
                  </a:lnTo>
                  <a:lnTo>
                    <a:pt x="62233" y="630721"/>
                  </a:lnTo>
                  <a:lnTo>
                    <a:pt x="40465" y="701673"/>
                  </a:lnTo>
                  <a:lnTo>
                    <a:pt x="23119" y="774121"/>
                  </a:lnTo>
                  <a:lnTo>
                    <a:pt x="10434" y="847689"/>
                  </a:lnTo>
                  <a:lnTo>
                    <a:pt x="2648" y="922006"/>
                  </a:lnTo>
                  <a:lnTo>
                    <a:pt x="0" y="996696"/>
                  </a:lnTo>
                  <a:lnTo>
                    <a:pt x="757427" y="882158"/>
                  </a:lnTo>
                  <a:lnTo>
                    <a:pt x="757427" y="0"/>
                  </a:lnTo>
                  <a:close/>
                </a:path>
              </a:pathLst>
            </a:custGeom>
            <a:solidFill>
              <a:srgbClr val="FFD2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761933" y="2160756"/>
            <a:ext cx="1091068" cy="272382"/>
          </a:xfrm>
          <a:prstGeom prst="rect">
            <a:avLst/>
          </a:prstGeom>
          <a:noFill/>
        </p:spPr>
        <p:txBody>
          <a:bodyPr wrap="none" lIns="0" tIns="36576" rIns="0" bIns="0" rtlCol="0">
            <a:spAutoFit/>
          </a:bodyPr>
          <a:lstStyle/>
          <a:p>
            <a:pPr algn="ctr">
              <a:lnSpc>
                <a:spcPct val="85000"/>
              </a:lnSpc>
              <a:spcAft>
                <a:spcPts val="600"/>
              </a:spcAft>
              <a:buClr>
                <a:schemeClr val="accent2"/>
              </a:buClr>
              <a:buSzPct val="70000"/>
            </a:pPr>
            <a:r>
              <a:rPr lang="ru-RU" b="1" dirty="0" smtClean="0">
                <a:solidFill>
                  <a:schemeClr val="bg1"/>
                </a:solidFill>
              </a:rPr>
              <a:t>Спектр </a:t>
            </a:r>
            <a:r>
              <a:rPr lang="en-US" b="1" dirty="0" smtClean="0">
                <a:solidFill>
                  <a:schemeClr val="bg1"/>
                </a:solidFill>
              </a:rPr>
              <a:t>AI</a:t>
            </a:r>
          </a:p>
        </p:txBody>
      </p:sp>
      <p:cxnSp>
        <p:nvCxnSpPr>
          <p:cNvPr id="59" name="Straight Connector 58"/>
          <p:cNvCxnSpPr>
            <a:stCxn id="52" idx="1"/>
          </p:cNvCxnSpPr>
          <p:nvPr/>
        </p:nvCxnSpPr>
        <p:spPr>
          <a:xfrm flipH="1">
            <a:off x="1262279" y="2216036"/>
            <a:ext cx="1547446" cy="538365"/>
          </a:xfrm>
          <a:prstGeom prst="line">
            <a:avLst/>
          </a:prstGeom>
          <a:ln w="952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2654278" y="1889138"/>
            <a:ext cx="668020" cy="669290"/>
            <a:chOff x="3798629" y="3049358"/>
            <a:chExt cx="668020" cy="669290"/>
          </a:xfrm>
        </p:grpSpPr>
        <p:sp>
          <p:nvSpPr>
            <p:cNvPr id="51" name="object 24"/>
            <p:cNvSpPr/>
            <p:nvPr/>
          </p:nvSpPr>
          <p:spPr>
            <a:xfrm>
              <a:off x="3798629" y="3049358"/>
              <a:ext cx="668020" cy="669290"/>
            </a:xfrm>
            <a:custGeom>
              <a:avLst/>
              <a:gdLst/>
              <a:ahLst/>
              <a:cxnLst/>
              <a:rect l="l" t="t" r="r" b="b"/>
              <a:pathLst>
                <a:path w="668020" h="669289">
                  <a:moveTo>
                    <a:pt x="333755" y="0"/>
                  </a:moveTo>
                  <a:lnTo>
                    <a:pt x="279631" y="4377"/>
                  </a:lnTo>
                  <a:lnTo>
                    <a:pt x="228283" y="17050"/>
                  </a:lnTo>
                  <a:lnTo>
                    <a:pt x="180398" y="37331"/>
                  </a:lnTo>
                  <a:lnTo>
                    <a:pt x="136666" y="64532"/>
                  </a:lnTo>
                  <a:lnTo>
                    <a:pt x="97774" y="97964"/>
                  </a:lnTo>
                  <a:lnTo>
                    <a:pt x="64410" y="136940"/>
                  </a:lnTo>
                  <a:lnTo>
                    <a:pt x="37262" y="180771"/>
                  </a:lnTo>
                  <a:lnTo>
                    <a:pt x="17020" y="228770"/>
                  </a:lnTo>
                  <a:lnTo>
                    <a:pt x="4369" y="280248"/>
                  </a:lnTo>
                  <a:lnTo>
                    <a:pt x="0" y="334517"/>
                  </a:lnTo>
                  <a:lnTo>
                    <a:pt x="1106" y="361958"/>
                  </a:lnTo>
                  <a:lnTo>
                    <a:pt x="9702" y="414918"/>
                  </a:lnTo>
                  <a:lnTo>
                    <a:pt x="26235" y="464742"/>
                  </a:lnTo>
                  <a:lnTo>
                    <a:pt x="50016" y="510743"/>
                  </a:lnTo>
                  <a:lnTo>
                    <a:pt x="80358" y="552233"/>
                  </a:lnTo>
                  <a:lnTo>
                    <a:pt x="116572" y="588523"/>
                  </a:lnTo>
                  <a:lnTo>
                    <a:pt x="157970" y="618926"/>
                  </a:lnTo>
                  <a:lnTo>
                    <a:pt x="203864" y="642752"/>
                  </a:lnTo>
                  <a:lnTo>
                    <a:pt x="253567" y="659316"/>
                  </a:lnTo>
                  <a:lnTo>
                    <a:pt x="306389" y="667927"/>
                  </a:lnTo>
                  <a:lnTo>
                    <a:pt x="333755" y="669036"/>
                  </a:lnTo>
                  <a:lnTo>
                    <a:pt x="361122" y="667927"/>
                  </a:lnTo>
                  <a:lnTo>
                    <a:pt x="413944" y="659316"/>
                  </a:lnTo>
                  <a:lnTo>
                    <a:pt x="463647" y="642752"/>
                  </a:lnTo>
                  <a:lnTo>
                    <a:pt x="509541" y="618926"/>
                  </a:lnTo>
                  <a:lnTo>
                    <a:pt x="550939" y="588523"/>
                  </a:lnTo>
                  <a:lnTo>
                    <a:pt x="587153" y="552233"/>
                  </a:lnTo>
                  <a:lnTo>
                    <a:pt x="617495" y="510743"/>
                  </a:lnTo>
                  <a:lnTo>
                    <a:pt x="641276" y="464742"/>
                  </a:lnTo>
                  <a:lnTo>
                    <a:pt x="657809" y="414918"/>
                  </a:lnTo>
                  <a:lnTo>
                    <a:pt x="666405" y="361958"/>
                  </a:lnTo>
                  <a:lnTo>
                    <a:pt x="667511" y="334517"/>
                  </a:lnTo>
                  <a:lnTo>
                    <a:pt x="666405" y="307077"/>
                  </a:lnTo>
                  <a:lnTo>
                    <a:pt x="657809" y="254117"/>
                  </a:lnTo>
                  <a:lnTo>
                    <a:pt x="641276" y="204293"/>
                  </a:lnTo>
                  <a:lnTo>
                    <a:pt x="617495" y="158292"/>
                  </a:lnTo>
                  <a:lnTo>
                    <a:pt x="587153" y="116802"/>
                  </a:lnTo>
                  <a:lnTo>
                    <a:pt x="550939" y="80512"/>
                  </a:lnTo>
                  <a:lnTo>
                    <a:pt x="509541" y="50109"/>
                  </a:lnTo>
                  <a:lnTo>
                    <a:pt x="463647" y="26283"/>
                  </a:lnTo>
                  <a:lnTo>
                    <a:pt x="413944" y="9719"/>
                  </a:lnTo>
                  <a:lnTo>
                    <a:pt x="361122" y="1108"/>
                  </a:lnTo>
                  <a:lnTo>
                    <a:pt x="333755" y="0"/>
                  </a:lnTo>
                  <a:close/>
                </a:path>
              </a:pathLst>
            </a:custGeom>
            <a:solidFill>
              <a:srgbClr val="FFF17E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52" name="object 25"/>
            <p:cNvSpPr/>
            <p:nvPr/>
          </p:nvSpPr>
          <p:spPr>
            <a:xfrm>
              <a:off x="3954076" y="3201758"/>
              <a:ext cx="348996" cy="34899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</p:grpSp>
      <p:cxnSp>
        <p:nvCxnSpPr>
          <p:cNvPr id="61" name="Straight Connector 60"/>
          <p:cNvCxnSpPr>
            <a:stCxn id="50" idx="1"/>
          </p:cNvCxnSpPr>
          <p:nvPr/>
        </p:nvCxnSpPr>
        <p:spPr>
          <a:xfrm flipH="1" flipV="1">
            <a:off x="1262279" y="3033207"/>
            <a:ext cx="1558116" cy="534790"/>
          </a:xfrm>
          <a:prstGeom prst="line">
            <a:avLst/>
          </a:prstGeom>
          <a:ln w="952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2620751" y="3223573"/>
            <a:ext cx="668020" cy="668020"/>
            <a:chOff x="2680459" y="3453426"/>
            <a:chExt cx="668020" cy="668020"/>
          </a:xfrm>
        </p:grpSpPr>
        <p:sp>
          <p:nvSpPr>
            <p:cNvPr id="49" name="object 22"/>
            <p:cNvSpPr/>
            <p:nvPr/>
          </p:nvSpPr>
          <p:spPr>
            <a:xfrm>
              <a:off x="2680459" y="3453426"/>
              <a:ext cx="668020" cy="668020"/>
            </a:xfrm>
            <a:custGeom>
              <a:avLst/>
              <a:gdLst/>
              <a:ahLst/>
              <a:cxnLst/>
              <a:rect l="l" t="t" r="r" b="b"/>
              <a:pathLst>
                <a:path w="668020" h="668020">
                  <a:moveTo>
                    <a:pt x="333755" y="0"/>
                  </a:moveTo>
                  <a:lnTo>
                    <a:pt x="279631" y="4369"/>
                  </a:lnTo>
                  <a:lnTo>
                    <a:pt x="228283" y="17020"/>
                  </a:lnTo>
                  <a:lnTo>
                    <a:pt x="180398" y="37262"/>
                  </a:lnTo>
                  <a:lnTo>
                    <a:pt x="136666" y="64410"/>
                  </a:lnTo>
                  <a:lnTo>
                    <a:pt x="97774" y="97774"/>
                  </a:lnTo>
                  <a:lnTo>
                    <a:pt x="64410" y="136666"/>
                  </a:lnTo>
                  <a:lnTo>
                    <a:pt x="37262" y="180398"/>
                  </a:lnTo>
                  <a:lnTo>
                    <a:pt x="17020" y="228283"/>
                  </a:lnTo>
                  <a:lnTo>
                    <a:pt x="4369" y="279631"/>
                  </a:lnTo>
                  <a:lnTo>
                    <a:pt x="0" y="333756"/>
                  </a:lnTo>
                  <a:lnTo>
                    <a:pt x="1106" y="361122"/>
                  </a:lnTo>
                  <a:lnTo>
                    <a:pt x="9702" y="413944"/>
                  </a:lnTo>
                  <a:lnTo>
                    <a:pt x="26235" y="463647"/>
                  </a:lnTo>
                  <a:lnTo>
                    <a:pt x="50016" y="509541"/>
                  </a:lnTo>
                  <a:lnTo>
                    <a:pt x="80358" y="550939"/>
                  </a:lnTo>
                  <a:lnTo>
                    <a:pt x="116572" y="587153"/>
                  </a:lnTo>
                  <a:lnTo>
                    <a:pt x="157970" y="617495"/>
                  </a:lnTo>
                  <a:lnTo>
                    <a:pt x="203864" y="641276"/>
                  </a:lnTo>
                  <a:lnTo>
                    <a:pt x="253567" y="657809"/>
                  </a:lnTo>
                  <a:lnTo>
                    <a:pt x="306389" y="666405"/>
                  </a:lnTo>
                  <a:lnTo>
                    <a:pt x="333755" y="667512"/>
                  </a:lnTo>
                  <a:lnTo>
                    <a:pt x="361122" y="666405"/>
                  </a:lnTo>
                  <a:lnTo>
                    <a:pt x="413944" y="657809"/>
                  </a:lnTo>
                  <a:lnTo>
                    <a:pt x="463647" y="641276"/>
                  </a:lnTo>
                  <a:lnTo>
                    <a:pt x="509541" y="617495"/>
                  </a:lnTo>
                  <a:lnTo>
                    <a:pt x="550939" y="587153"/>
                  </a:lnTo>
                  <a:lnTo>
                    <a:pt x="587153" y="550939"/>
                  </a:lnTo>
                  <a:lnTo>
                    <a:pt x="617495" y="509541"/>
                  </a:lnTo>
                  <a:lnTo>
                    <a:pt x="641276" y="463647"/>
                  </a:lnTo>
                  <a:lnTo>
                    <a:pt x="657809" y="413944"/>
                  </a:lnTo>
                  <a:lnTo>
                    <a:pt x="666405" y="361122"/>
                  </a:lnTo>
                  <a:lnTo>
                    <a:pt x="667512" y="333756"/>
                  </a:lnTo>
                  <a:lnTo>
                    <a:pt x="666405" y="306389"/>
                  </a:lnTo>
                  <a:lnTo>
                    <a:pt x="657809" y="253567"/>
                  </a:lnTo>
                  <a:lnTo>
                    <a:pt x="641276" y="203864"/>
                  </a:lnTo>
                  <a:lnTo>
                    <a:pt x="617495" y="157970"/>
                  </a:lnTo>
                  <a:lnTo>
                    <a:pt x="587153" y="116572"/>
                  </a:lnTo>
                  <a:lnTo>
                    <a:pt x="550939" y="80358"/>
                  </a:lnTo>
                  <a:lnTo>
                    <a:pt x="509541" y="50016"/>
                  </a:lnTo>
                  <a:lnTo>
                    <a:pt x="463647" y="26235"/>
                  </a:lnTo>
                  <a:lnTo>
                    <a:pt x="413944" y="9702"/>
                  </a:lnTo>
                  <a:lnTo>
                    <a:pt x="361122" y="1106"/>
                  </a:lnTo>
                  <a:lnTo>
                    <a:pt x="333755" y="0"/>
                  </a:lnTo>
                  <a:close/>
                </a:path>
              </a:pathLst>
            </a:custGeom>
            <a:solidFill>
              <a:srgbClr val="FFD2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50" name="object 23"/>
            <p:cNvSpPr/>
            <p:nvPr/>
          </p:nvSpPr>
          <p:spPr>
            <a:xfrm>
              <a:off x="2880103" y="3611922"/>
              <a:ext cx="306324" cy="37185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</p:grpSp>
      <p:cxnSp>
        <p:nvCxnSpPr>
          <p:cNvPr id="64" name="Straight Connector 63"/>
          <p:cNvCxnSpPr>
            <a:stCxn id="53" idx="1"/>
          </p:cNvCxnSpPr>
          <p:nvPr/>
        </p:nvCxnSpPr>
        <p:spPr>
          <a:xfrm flipH="1" flipV="1">
            <a:off x="1262279" y="3656847"/>
            <a:ext cx="1421673" cy="1431651"/>
          </a:xfrm>
          <a:prstGeom prst="line">
            <a:avLst/>
          </a:prstGeom>
          <a:ln w="952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bject 26"/>
          <p:cNvSpPr/>
          <p:nvPr/>
        </p:nvSpPr>
        <p:spPr>
          <a:xfrm>
            <a:off x="2683952" y="4754742"/>
            <a:ext cx="667512" cy="667512"/>
          </a:xfrm>
          <a:prstGeom prst="rect">
            <a:avLst/>
          </a:prstGeom>
          <a:blipFill>
            <a:blip r:embed="rId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9027459" y="1661429"/>
            <a:ext cx="2554941" cy="1307831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ysDash"/>
          </a:ln>
          <a:effectLst/>
        </p:spPr>
        <p:txBody>
          <a:bodyPr lIns="0" rIns="0" rtlCol="0" anchor="ctr" anchorCtr="0"/>
          <a:lstStyle/>
          <a:p>
            <a:pPr algn="ctr" defTabSz="913850"/>
            <a:r>
              <a:rPr lang="ru-RU" sz="1050" kern="0" dirty="0" smtClean="0">
                <a:solidFill>
                  <a:srgbClr val="000000"/>
                </a:solidFill>
                <a:latin typeface="+mj-lt"/>
              </a:rPr>
              <a:t>Соответствие законодательным требованиям</a:t>
            </a:r>
          </a:p>
          <a:p>
            <a:pPr algn="ctr" defTabSz="913850"/>
            <a:endParaRPr lang="ru-RU" sz="1050" kern="0" dirty="0" smtClean="0">
              <a:solidFill>
                <a:srgbClr val="000000"/>
              </a:solidFill>
              <a:latin typeface="+mj-lt"/>
            </a:endParaRPr>
          </a:p>
          <a:p>
            <a:pPr algn="ctr" defTabSz="913850"/>
            <a:r>
              <a:rPr lang="ru-RU" sz="1050" kern="0" dirty="0">
                <a:solidFill>
                  <a:srgbClr val="000000"/>
                </a:solidFill>
              </a:rPr>
              <a:t>Оптимизированное использование  и распределение ресурсов для повторяющихся операций</a:t>
            </a:r>
          </a:p>
          <a:p>
            <a:pPr algn="ctr" defTabSz="913850"/>
            <a:endParaRPr lang="ru-RU" sz="1050" kern="0" dirty="0">
              <a:solidFill>
                <a:srgbClr val="000000"/>
              </a:solidFill>
            </a:endParaRPr>
          </a:p>
          <a:p>
            <a:pPr algn="ctr" defTabSz="913850"/>
            <a:r>
              <a:rPr lang="ru-RU" sz="1050" kern="0" dirty="0">
                <a:solidFill>
                  <a:srgbClr val="000000"/>
                </a:solidFill>
              </a:rPr>
              <a:t>Повышение эффективности до 20-35</a:t>
            </a:r>
            <a:r>
              <a:rPr lang="ru-RU" sz="1050" kern="0" dirty="0" smtClean="0">
                <a:solidFill>
                  <a:srgbClr val="000000"/>
                </a:solidFill>
              </a:rPr>
              <a:t>%</a:t>
            </a:r>
            <a:endParaRPr lang="ru-RU" sz="1050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6449191" y="1664792"/>
            <a:ext cx="2554941" cy="1302879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ysDash"/>
          </a:ln>
          <a:effectLst/>
        </p:spPr>
        <p:txBody>
          <a:bodyPr lIns="0" tIns="0" rIns="0" bIns="0" rtlCol="0" anchor="ctr" anchorCtr="0"/>
          <a:lstStyle/>
          <a:p>
            <a:pPr algn="ctr" defTabSz="913850"/>
            <a:r>
              <a:rPr lang="ru-RU" sz="1050" kern="0" dirty="0">
                <a:solidFill>
                  <a:srgbClr val="000000"/>
                </a:solidFill>
                <a:latin typeface="+mj-lt"/>
              </a:rPr>
              <a:t>Деперсонализация судебных актов</a:t>
            </a:r>
          </a:p>
          <a:p>
            <a:pPr algn="ctr" defTabSz="913850"/>
            <a:endParaRPr lang="ru-RU" sz="1050" kern="0" dirty="0">
              <a:solidFill>
                <a:srgbClr val="000000"/>
              </a:solidFill>
              <a:latin typeface="+mj-lt"/>
            </a:endParaRPr>
          </a:p>
          <a:p>
            <a:pPr algn="ctr" defTabSz="913850"/>
            <a:r>
              <a:rPr lang="ru-RU" sz="1050" kern="0" dirty="0">
                <a:solidFill>
                  <a:srgbClr val="000000"/>
                </a:solidFill>
                <a:latin typeface="+mj-lt"/>
              </a:rPr>
              <a:t>Виртуальный сотрудник</a:t>
            </a:r>
          </a:p>
          <a:p>
            <a:pPr algn="ctr" defTabSz="913850"/>
            <a:endParaRPr lang="ru-RU" sz="1050" kern="0" dirty="0">
              <a:solidFill>
                <a:srgbClr val="000000"/>
              </a:solidFill>
              <a:latin typeface="+mj-lt"/>
            </a:endParaRPr>
          </a:p>
          <a:p>
            <a:pPr algn="ctr" defTabSz="913850"/>
            <a:r>
              <a:rPr lang="ru-RU" sz="1050" kern="0" dirty="0">
                <a:solidFill>
                  <a:srgbClr val="000000"/>
                </a:solidFill>
                <a:latin typeface="+mj-lt"/>
              </a:rPr>
              <a:t>Автоматизация определенных процессов судебной системы (санкционирование, приказное производство)</a:t>
            </a:r>
            <a:endParaRPr lang="en-US" sz="1050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449191" y="1324221"/>
            <a:ext cx="2554941" cy="301870"/>
          </a:xfrm>
          <a:prstGeom prst="rect">
            <a:avLst/>
          </a:prstGeom>
          <a:solidFill>
            <a:srgbClr val="FFE6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 defTabSz="913850">
              <a:lnSpc>
                <a:spcPts val="1400"/>
              </a:lnSpc>
              <a:spcBef>
                <a:spcPts val="600"/>
              </a:spcBef>
            </a:pPr>
            <a:r>
              <a:rPr lang="ru-RU" sz="1000" b="1" kern="0" dirty="0">
                <a:solidFill>
                  <a:srgbClr val="000000"/>
                </a:solidFill>
                <a:latin typeface="+mj-lt"/>
              </a:rPr>
              <a:t>Способ применения</a:t>
            </a:r>
            <a:endParaRPr lang="en-US" sz="1000" b="1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9027460" y="1324221"/>
            <a:ext cx="2554941" cy="301095"/>
          </a:xfrm>
          <a:prstGeom prst="rect">
            <a:avLst/>
          </a:prstGeom>
          <a:solidFill>
            <a:srgbClr val="FFE6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lnSpc>
                <a:spcPts val="1400"/>
              </a:lnSpc>
              <a:spcBef>
                <a:spcPts val="600"/>
              </a:spcBef>
            </a:pPr>
            <a:r>
              <a:rPr lang="ru-RU" sz="1000" b="1" kern="0" dirty="0">
                <a:solidFill>
                  <a:srgbClr val="000000"/>
                </a:solidFill>
                <a:latin typeface="+mj-lt"/>
              </a:rPr>
              <a:t>Эффект</a:t>
            </a:r>
            <a:endParaRPr lang="en-US" sz="1000" b="1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9027459" y="3117566"/>
            <a:ext cx="2554941" cy="1145290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ysDash"/>
          </a:ln>
          <a:effectLst/>
        </p:spPr>
        <p:txBody>
          <a:bodyPr lIns="0" rIns="0" rtlCol="0" anchor="ctr" anchorCtr="0"/>
          <a:lstStyle/>
          <a:p>
            <a:pPr algn="ctr" defTabSz="913850"/>
            <a:r>
              <a:rPr lang="ru-RU" sz="1050" kern="0" dirty="0">
                <a:solidFill>
                  <a:srgbClr val="000000"/>
                </a:solidFill>
                <a:latin typeface="+mj-lt"/>
              </a:rPr>
              <a:t>Более быстрая обработка материалов </a:t>
            </a:r>
            <a:r>
              <a:rPr lang="ru-RU" sz="1050" b="1" kern="0" dirty="0">
                <a:solidFill>
                  <a:srgbClr val="000000"/>
                </a:solidFill>
                <a:latin typeface="+mj-lt"/>
              </a:rPr>
              <a:t>дела до 15</a:t>
            </a:r>
            <a:r>
              <a:rPr lang="ru-RU" sz="1050" b="1" kern="0" dirty="0" smtClean="0">
                <a:solidFill>
                  <a:srgbClr val="000000"/>
                </a:solidFill>
                <a:latin typeface="+mj-lt"/>
              </a:rPr>
              <a:t>%</a:t>
            </a:r>
          </a:p>
          <a:p>
            <a:pPr algn="ctr" defTabSz="913850"/>
            <a:endParaRPr lang="ru-RU" sz="1050" b="1" kern="0" dirty="0">
              <a:solidFill>
                <a:srgbClr val="000000"/>
              </a:solidFill>
              <a:latin typeface="+mj-lt"/>
            </a:endParaRPr>
          </a:p>
          <a:p>
            <a:pPr algn="ctr" defTabSz="913850"/>
            <a:r>
              <a:rPr lang="ru-RU" sz="1050" kern="0" dirty="0"/>
              <a:t>Фокусирование работы судей на принятие </a:t>
            </a:r>
            <a:r>
              <a:rPr lang="ru-RU" sz="1050" kern="0" dirty="0" smtClean="0"/>
              <a:t>решений</a:t>
            </a:r>
            <a:endParaRPr lang="en-US" sz="1050" b="1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6449191" y="3118540"/>
            <a:ext cx="2554941" cy="1144316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ysDash"/>
          </a:ln>
          <a:effectLst/>
        </p:spPr>
        <p:txBody>
          <a:bodyPr lIns="0" tIns="0" rIns="0" bIns="0" rtlCol="0" anchor="ctr" anchorCtr="0"/>
          <a:lstStyle/>
          <a:p>
            <a:pPr algn="ctr" defTabSz="913850"/>
            <a:r>
              <a:rPr lang="ru-RU" sz="1050" kern="0" dirty="0">
                <a:solidFill>
                  <a:srgbClr val="000000"/>
                </a:solidFill>
                <a:latin typeface="+mj-lt"/>
              </a:rPr>
              <a:t>Анализа материалов дела для предоставлением его краткого резюме</a:t>
            </a:r>
            <a:endParaRPr lang="en-US" sz="1050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9027459" y="4406420"/>
            <a:ext cx="2554942" cy="1364695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ysDash"/>
          </a:ln>
          <a:effectLst/>
        </p:spPr>
        <p:txBody>
          <a:bodyPr lIns="0" rIns="0" rtlCol="0" anchor="ctr" anchorCtr="0"/>
          <a:lstStyle/>
          <a:p>
            <a:pPr algn="ctr" defTabSz="913850"/>
            <a:r>
              <a:rPr lang="ru-RU" sz="1050" kern="0" dirty="0">
                <a:solidFill>
                  <a:srgbClr val="000000"/>
                </a:solidFill>
                <a:latin typeface="+mj-lt"/>
              </a:rPr>
              <a:t>Повышение эффективности работы судебной </a:t>
            </a:r>
            <a:r>
              <a:rPr lang="ru-RU" sz="1050" kern="0" dirty="0" smtClean="0">
                <a:solidFill>
                  <a:srgbClr val="000000"/>
                </a:solidFill>
                <a:latin typeface="+mj-lt"/>
              </a:rPr>
              <a:t>системы</a:t>
            </a:r>
          </a:p>
          <a:p>
            <a:pPr algn="ctr" defTabSz="913850"/>
            <a:endParaRPr lang="ru-RU" sz="1050" kern="0" dirty="0">
              <a:solidFill>
                <a:srgbClr val="000000"/>
              </a:solidFill>
              <a:latin typeface="+mj-lt"/>
            </a:endParaRPr>
          </a:p>
          <a:p>
            <a:pPr algn="ctr" defTabSz="913850"/>
            <a:r>
              <a:rPr lang="ru-RU" sz="1050" kern="0" dirty="0" smtClean="0">
                <a:solidFill>
                  <a:srgbClr val="000000"/>
                </a:solidFill>
                <a:latin typeface="+mj-lt"/>
              </a:rPr>
              <a:t>Снижение нагрузки на сотрудников судебной системы</a:t>
            </a:r>
            <a:endParaRPr lang="en-US" sz="1050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449191" y="4406420"/>
            <a:ext cx="2554942" cy="1364695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ysDash"/>
          </a:ln>
          <a:effectLst/>
        </p:spPr>
        <p:txBody>
          <a:bodyPr lIns="0" tIns="0" rIns="0" bIns="0" rtlCol="0" anchor="ctr" anchorCtr="0"/>
          <a:lstStyle/>
          <a:p>
            <a:pPr algn="ctr" defTabSz="913850"/>
            <a:r>
              <a:rPr lang="ru-RU" sz="1050" kern="0" dirty="0">
                <a:solidFill>
                  <a:srgbClr val="000000"/>
                </a:solidFill>
                <a:latin typeface="+mj-lt"/>
              </a:rPr>
              <a:t>Рассмотрения дел с вынесением решений по бесспорным искам, взыскания алиментов без установления отцовства </a:t>
            </a:r>
            <a:r>
              <a:rPr lang="ru-RU" sz="1050" kern="0" dirty="0" smtClean="0">
                <a:solidFill>
                  <a:srgbClr val="000000"/>
                </a:solidFill>
                <a:latin typeface="+mj-lt"/>
              </a:rPr>
              <a:t>по </a:t>
            </a:r>
            <a:r>
              <a:rPr lang="ru-RU" sz="1050" kern="0" dirty="0">
                <a:solidFill>
                  <a:srgbClr val="000000"/>
                </a:solidFill>
                <a:latin typeface="+mj-lt"/>
              </a:rPr>
              <a:t>гражданским </a:t>
            </a:r>
            <a:r>
              <a:rPr lang="ru-RU" sz="1050" kern="0" dirty="0" smtClean="0">
                <a:solidFill>
                  <a:srgbClr val="000000"/>
                </a:solidFill>
                <a:latin typeface="+mj-lt"/>
              </a:rPr>
              <a:t>делам</a:t>
            </a:r>
            <a:endParaRPr lang="ru-RU" sz="1050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9816260" y="53294"/>
            <a:ext cx="1766140" cy="490738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2018 - 2022</a:t>
            </a:r>
            <a:endParaRPr lang="en-I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75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«е-СОТ в судопроизводстве» </a:t>
            </a:r>
            <a:r>
              <a:rPr lang="ru-RU" dirty="0" smtClean="0"/>
              <a:t>- «</a:t>
            </a:r>
            <a:r>
              <a:rPr lang="ru-RU" dirty="0"/>
              <a:t>IT </a:t>
            </a:r>
            <a:r>
              <a:rPr lang="ru-RU" dirty="0" err="1"/>
              <a:t>learning</a:t>
            </a:r>
            <a:r>
              <a:rPr lang="ru-RU" dirty="0"/>
              <a:t>»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3459" y="3336306"/>
            <a:ext cx="9428942" cy="1347560"/>
          </a:xfr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92075" indent="0" defTabSz="914400">
              <a:spcBef>
                <a:spcPts val="0"/>
              </a:spcBef>
              <a:buNone/>
            </a:pPr>
            <a:r>
              <a:rPr lang="ru-RU" sz="1600" dirty="0">
                <a:solidFill>
                  <a:schemeClr val="lt1"/>
                </a:solidFill>
              </a:rPr>
              <a:t>Разработка и включение в программу обучения судей курсов по использованию ИТ систем судебной системы и информационной безопасности с проведением последующего тестирования. Проведение тестовых судебных заседаний с использованием ИТ систем для судей и сотрудников судебной системы.</a:t>
            </a:r>
          </a:p>
        </p:txBody>
      </p:sp>
      <p:sp>
        <p:nvSpPr>
          <p:cNvPr id="14" name="Ромб 120"/>
          <p:cNvSpPr/>
          <p:nvPr/>
        </p:nvSpPr>
        <p:spPr>
          <a:xfrm>
            <a:off x="806722" y="1314161"/>
            <a:ext cx="1103506" cy="1246733"/>
          </a:xfrm>
          <a:prstGeom prst="diamond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83077" bIns="83077" rtlCol="0" anchor="ctr" anchorCtr="0"/>
          <a:lstStyle/>
          <a:p>
            <a:pPr algn="ctr"/>
            <a:r>
              <a:rPr lang="ru-RU" sz="2954" dirty="0">
                <a:solidFill>
                  <a:srgbClr val="000000"/>
                </a:solidFill>
                <a:cs typeface="Arial" pitchFamily="34" charset="0"/>
              </a:rPr>
              <a:t>А</a:t>
            </a:r>
          </a:p>
        </p:txBody>
      </p:sp>
      <p:sp>
        <p:nvSpPr>
          <p:cNvPr id="15" name="Ромб 121"/>
          <p:cNvSpPr/>
          <p:nvPr/>
        </p:nvSpPr>
        <p:spPr>
          <a:xfrm>
            <a:off x="2700835" y="1314161"/>
            <a:ext cx="1103506" cy="1246733"/>
          </a:xfrm>
          <a:prstGeom prst="diamond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83077" bIns="83077" rtlCol="0" anchor="ctr" anchorCtr="0"/>
          <a:lstStyle/>
          <a:p>
            <a:pPr algn="ctr"/>
            <a:r>
              <a:rPr lang="en-US" sz="2954" dirty="0">
                <a:solidFill>
                  <a:srgbClr val="000000"/>
                </a:solidFill>
                <a:cs typeface="Arial" pitchFamily="34" charset="0"/>
              </a:rPr>
              <a:t>D</a:t>
            </a:r>
            <a:endParaRPr lang="ru-RU" sz="2954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" name="Ромб 122"/>
          <p:cNvSpPr/>
          <p:nvPr/>
        </p:nvSpPr>
        <p:spPr>
          <a:xfrm>
            <a:off x="4568266" y="1310607"/>
            <a:ext cx="1103506" cy="1246733"/>
          </a:xfrm>
          <a:prstGeom prst="diamond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83077" bIns="83077" rtlCol="0" anchor="ctr" anchorCtr="0"/>
          <a:lstStyle/>
          <a:p>
            <a:pPr algn="ctr"/>
            <a:r>
              <a:rPr lang="en-US" sz="2954" dirty="0">
                <a:solidFill>
                  <a:srgbClr val="000000"/>
                </a:solidFill>
                <a:cs typeface="Arial" pitchFamily="34" charset="0"/>
              </a:rPr>
              <a:t>K</a:t>
            </a:r>
            <a:endParaRPr lang="ru-RU" sz="2954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7" name="Ромб 123"/>
          <p:cNvSpPr/>
          <p:nvPr/>
        </p:nvSpPr>
        <p:spPr>
          <a:xfrm>
            <a:off x="6417138" y="1310607"/>
            <a:ext cx="1103506" cy="1246733"/>
          </a:xfrm>
          <a:prstGeom prst="diamond">
            <a:avLst/>
          </a:prstGeom>
          <a:solidFill>
            <a:srgbClr val="FFE600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83077" bIns="83077" rtlCol="0" anchor="ctr" anchorCtr="0"/>
          <a:lstStyle/>
          <a:p>
            <a:pPr algn="ctr"/>
            <a:r>
              <a:rPr lang="en-US" sz="2954" dirty="0">
                <a:solidFill>
                  <a:srgbClr val="000000"/>
                </a:solidFill>
                <a:cs typeface="Arial" pitchFamily="34" charset="0"/>
              </a:rPr>
              <a:t>A</a:t>
            </a:r>
            <a:endParaRPr lang="ru-RU" sz="2954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" name="Ромб 124"/>
          <p:cNvSpPr/>
          <p:nvPr/>
        </p:nvSpPr>
        <p:spPr>
          <a:xfrm>
            <a:off x="8397802" y="1304118"/>
            <a:ext cx="1103506" cy="1246733"/>
          </a:xfrm>
          <a:prstGeom prst="diamond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83077" bIns="83077" rtlCol="0" anchor="ctr" anchorCtr="0"/>
          <a:lstStyle/>
          <a:p>
            <a:pPr algn="ctr"/>
            <a:r>
              <a:rPr lang="en-US" sz="2954" dirty="0">
                <a:solidFill>
                  <a:srgbClr val="000000"/>
                </a:solidFill>
                <a:cs typeface="Arial" pitchFamily="34" charset="0"/>
              </a:rPr>
              <a:t>R</a:t>
            </a:r>
            <a:endParaRPr lang="ru-RU" sz="2954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8579" y="2215901"/>
            <a:ext cx="1739792" cy="38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tIns="83077" bIns="83077" rtlCol="0" anchor="t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cs typeface="Arial" pitchFamily="34" charset="0"/>
              </a:rPr>
              <a:t>Awareness</a:t>
            </a:r>
            <a:endParaRPr lang="ru-RU" sz="1400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63106" y="2204913"/>
            <a:ext cx="1742092" cy="38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tIns="83077" bIns="83077" rtlCol="0" anchor="t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tx2"/>
                </a:solidFill>
                <a:cs typeface="Arial" pitchFamily="34" charset="0"/>
              </a:defRPr>
            </a:lvl1pPr>
          </a:lstStyle>
          <a:p>
            <a:r>
              <a:rPr lang="en-US" dirty="0"/>
              <a:t>Knowledge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8079660" y="2204913"/>
            <a:ext cx="1739792" cy="38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tIns="83077" bIns="83077" rtlCol="0" anchor="t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tx2"/>
                </a:solidFill>
                <a:cs typeface="Arial" pitchFamily="34" charset="0"/>
              </a:defRPr>
            </a:lvl1pPr>
          </a:lstStyle>
          <a:p>
            <a:r>
              <a:rPr lang="en-US" dirty="0"/>
              <a:t>Reinforcement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91522" y="2212349"/>
            <a:ext cx="1739792" cy="38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tIns="83077" bIns="83077" rtlCol="0" anchor="t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cs typeface="Arial" pitchFamily="34" charset="0"/>
              </a:rPr>
              <a:t>Desire</a:t>
            </a:r>
            <a:endParaRPr lang="ru-RU" sz="1400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98996" y="2204913"/>
            <a:ext cx="1739792" cy="38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tIns="83077" bIns="83077" rtlCol="0" anchor="t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tx2"/>
                </a:solidFill>
                <a:cs typeface="Arial" pitchFamily="34" charset="0"/>
              </a:defRPr>
            </a:lvl1pPr>
          </a:lstStyle>
          <a:p>
            <a:r>
              <a:rPr lang="en-US" dirty="0"/>
              <a:t>Ability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488579" y="2713593"/>
            <a:ext cx="1739792" cy="38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tIns="83077" bIns="83077" rtlCol="0" anchor="t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cs typeface="Arial" pitchFamily="34" charset="0"/>
              </a:rPr>
              <a:t>Осведомленность</a:t>
            </a:r>
            <a:endParaRPr lang="ru-RU" sz="1400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91522" y="2713593"/>
            <a:ext cx="1739792" cy="38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tIns="83077" bIns="83077" rtlCol="0" anchor="t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cs typeface="Arial" pitchFamily="34" charset="0"/>
              </a:rPr>
              <a:t>Желание</a:t>
            </a:r>
            <a:endParaRPr lang="ru-RU" sz="1400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265406" y="2713593"/>
            <a:ext cx="1739792" cy="38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tIns="83077" bIns="83077" rtlCol="0" anchor="t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cs typeface="Arial" pitchFamily="34" charset="0"/>
              </a:rPr>
              <a:t>Знание</a:t>
            </a:r>
            <a:endParaRPr lang="ru-RU" sz="1400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98995" y="2713593"/>
            <a:ext cx="1739792" cy="38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tIns="83077" bIns="83077" rtlCol="0" anchor="t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cs typeface="Arial" pitchFamily="34" charset="0"/>
              </a:rPr>
              <a:t>Способность</a:t>
            </a:r>
            <a:endParaRPr lang="ru-RU" sz="1400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079659" y="2713593"/>
            <a:ext cx="1739792" cy="38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tIns="83077" bIns="83077" rtlCol="0" anchor="t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cs typeface="Arial" pitchFamily="34" charset="0"/>
              </a:rPr>
              <a:t>Закрепление</a:t>
            </a:r>
            <a:endParaRPr lang="ru-RU" sz="1400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32" name="Pentagon 31"/>
          <p:cNvSpPr/>
          <p:nvPr/>
        </p:nvSpPr>
        <p:spPr>
          <a:xfrm>
            <a:off x="471785" y="3336306"/>
            <a:ext cx="1565359" cy="1347560"/>
          </a:xfrm>
          <a:prstGeom prst="homePlate">
            <a:avLst>
              <a:gd name="adj" fmla="val 24561"/>
            </a:avLst>
          </a:prstGeom>
          <a:noFill/>
          <a:ln w="28575">
            <a:solidFill>
              <a:srgbClr val="FFE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1400" b="1" dirty="0"/>
              <a:t>«IT </a:t>
            </a:r>
            <a:r>
              <a:rPr lang="en-US" sz="1400" b="1" dirty="0" smtClean="0"/>
              <a:t>learning</a:t>
            </a:r>
            <a:r>
              <a:rPr lang="ru-RU" sz="1400" b="1" dirty="0" smtClean="0"/>
              <a:t>»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153459" y="4862439"/>
            <a:ext cx="9428942" cy="1169021"/>
          </a:xfrm>
          <a:prstGeom prst="rect">
            <a:avLst/>
          </a:prstGeom>
          <a:solidFill>
            <a:srgbClr val="FFE6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Повышение компьютерной грамотности сотрудников судебной системы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Широкое использование </a:t>
            </a:r>
            <a:r>
              <a:rPr lang="ru-RU" sz="1600" dirty="0" smtClean="0"/>
              <a:t>ИТ сотрудниками судебной системы</a:t>
            </a:r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/>
              <a:t>Повышение эффективности внедрения новых решений ИТ в судебной системе</a:t>
            </a:r>
            <a:endParaRPr lang="ru-RU" sz="16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471785" y="4880863"/>
            <a:ext cx="1565359" cy="1158033"/>
            <a:chOff x="609601" y="5152723"/>
            <a:chExt cx="1646017" cy="814538"/>
          </a:xfrm>
        </p:grpSpPr>
        <p:sp>
          <p:nvSpPr>
            <p:cNvPr id="37" name="Isosceles Triangle 36"/>
            <p:cNvSpPr/>
            <p:nvPr/>
          </p:nvSpPr>
          <p:spPr>
            <a:xfrm rot="5400000" flipH="1">
              <a:off x="1687807" y="5399449"/>
              <a:ext cx="814538" cy="321085"/>
            </a:xfrm>
            <a:prstGeom prst="triangle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09601" y="5375978"/>
              <a:ext cx="1400241" cy="368023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wrap="square" anchor="ctr">
              <a:spAutoFit/>
            </a:bodyPr>
            <a:lstStyle/>
            <a:p>
              <a:r>
                <a:rPr lang="ru-RU" sz="1400" b="1" dirty="0" smtClean="0">
                  <a:solidFill>
                    <a:srgbClr val="646464"/>
                  </a:solidFill>
                  <a:cs typeface="Arial" charset="0"/>
                </a:rPr>
                <a:t>Эффект от реализации</a:t>
              </a:r>
              <a:endParaRPr lang="en-US" sz="1400" b="1" dirty="0"/>
            </a:p>
          </p:txBody>
        </p:sp>
      </p:grpSp>
      <p:sp>
        <p:nvSpPr>
          <p:cNvPr id="31" name="Rectangle 30"/>
          <p:cNvSpPr/>
          <p:nvPr/>
        </p:nvSpPr>
        <p:spPr>
          <a:xfrm>
            <a:off x="9816261" y="193964"/>
            <a:ext cx="1766140" cy="490738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2019</a:t>
            </a:r>
            <a:endParaRPr lang="en-I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23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«е-СОТ для населения</a:t>
            </a:r>
            <a:r>
              <a:rPr lang="ru-RU" dirty="0" smtClean="0"/>
              <a:t>» - </a:t>
            </a:r>
            <a:r>
              <a:rPr lang="ru-RU" dirty="0"/>
              <a:t>Единый портал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судебных </a:t>
            </a:r>
            <a:r>
              <a:rPr lang="ru-RU" dirty="0"/>
              <a:t>органов</a:t>
            </a:r>
          </a:p>
        </p:txBody>
      </p:sp>
      <p:sp>
        <p:nvSpPr>
          <p:cNvPr id="5" name="unsichtbar"/>
          <p:cNvSpPr/>
          <p:nvPr/>
        </p:nvSpPr>
        <p:spPr bwMode="gray">
          <a:xfrm flipH="1">
            <a:off x="8499383" y="5927713"/>
            <a:ext cx="127119" cy="96527"/>
          </a:xfrm>
          <a:custGeom>
            <a:avLst/>
            <a:gdLst>
              <a:gd name="connsiteX0" fmla="*/ 0 w 2056602"/>
              <a:gd name="connsiteY0" fmla="*/ 0 h 2056603"/>
              <a:gd name="connsiteX1" fmla="*/ 1028301 w 2056602"/>
              <a:gd name="connsiteY1" fmla="*/ 0 h 2056603"/>
              <a:gd name="connsiteX2" fmla="*/ 1028301 w 2056602"/>
              <a:gd name="connsiteY2" fmla="*/ 1028302 h 2056603"/>
              <a:gd name="connsiteX3" fmla="*/ 2056602 w 2056602"/>
              <a:gd name="connsiteY3" fmla="*/ 1028302 h 2056603"/>
              <a:gd name="connsiteX4" fmla="*/ 2056602 w 2056602"/>
              <a:gd name="connsiteY4" fmla="*/ 2056603 h 2056603"/>
              <a:gd name="connsiteX5" fmla="*/ 0 w 2056602"/>
              <a:gd name="connsiteY5" fmla="*/ 2056603 h 2056603"/>
              <a:gd name="connsiteX6" fmla="*/ 0 w 2056602"/>
              <a:gd name="connsiteY6" fmla="*/ 0 h 2056603"/>
              <a:gd name="connsiteX0" fmla="*/ 0 w 2056602"/>
              <a:gd name="connsiteY0" fmla="*/ 0 h 2056603"/>
              <a:gd name="connsiteX1" fmla="*/ 1028301 w 2056602"/>
              <a:gd name="connsiteY1" fmla="*/ 0 h 2056603"/>
              <a:gd name="connsiteX2" fmla="*/ 1028301 w 2056602"/>
              <a:gd name="connsiteY2" fmla="*/ 1028302 h 2056603"/>
              <a:gd name="connsiteX3" fmla="*/ 2056602 w 2056602"/>
              <a:gd name="connsiteY3" fmla="*/ 1028302 h 2056603"/>
              <a:gd name="connsiteX4" fmla="*/ 2056602 w 2056602"/>
              <a:gd name="connsiteY4" fmla="*/ 2056603 h 2056603"/>
              <a:gd name="connsiteX5" fmla="*/ 0 w 2056602"/>
              <a:gd name="connsiteY5" fmla="*/ 2056603 h 2056603"/>
              <a:gd name="connsiteX6" fmla="*/ 2540 w 2056602"/>
              <a:gd name="connsiteY6" fmla="*/ 1960076 h 2056603"/>
              <a:gd name="connsiteX7" fmla="*/ 0 w 2056602"/>
              <a:gd name="connsiteY7" fmla="*/ 0 h 2056603"/>
              <a:gd name="connsiteX0" fmla="*/ 0 w 2056602"/>
              <a:gd name="connsiteY0" fmla="*/ 0 h 2056603"/>
              <a:gd name="connsiteX1" fmla="*/ 1028301 w 2056602"/>
              <a:gd name="connsiteY1" fmla="*/ 0 h 2056603"/>
              <a:gd name="connsiteX2" fmla="*/ 1028301 w 2056602"/>
              <a:gd name="connsiteY2" fmla="*/ 1028302 h 2056603"/>
              <a:gd name="connsiteX3" fmla="*/ 2056602 w 2056602"/>
              <a:gd name="connsiteY3" fmla="*/ 1028302 h 2056603"/>
              <a:gd name="connsiteX4" fmla="*/ 2056602 w 2056602"/>
              <a:gd name="connsiteY4" fmla="*/ 2056603 h 2056603"/>
              <a:gd name="connsiteX5" fmla="*/ 116840 w 2056602"/>
              <a:gd name="connsiteY5" fmla="*/ 2055326 h 2056603"/>
              <a:gd name="connsiteX6" fmla="*/ 0 w 2056602"/>
              <a:gd name="connsiteY6" fmla="*/ 2056603 h 2056603"/>
              <a:gd name="connsiteX7" fmla="*/ 2540 w 2056602"/>
              <a:gd name="connsiteY7" fmla="*/ 1960076 h 2056603"/>
              <a:gd name="connsiteX8" fmla="*/ 0 w 2056602"/>
              <a:gd name="connsiteY8" fmla="*/ 0 h 2056603"/>
              <a:gd name="connsiteX0" fmla="*/ 2540 w 2056602"/>
              <a:gd name="connsiteY0" fmla="*/ 1960076 h 2056603"/>
              <a:gd name="connsiteX1" fmla="*/ 1028301 w 2056602"/>
              <a:gd name="connsiteY1" fmla="*/ 0 h 2056603"/>
              <a:gd name="connsiteX2" fmla="*/ 1028301 w 2056602"/>
              <a:gd name="connsiteY2" fmla="*/ 1028302 h 2056603"/>
              <a:gd name="connsiteX3" fmla="*/ 2056602 w 2056602"/>
              <a:gd name="connsiteY3" fmla="*/ 1028302 h 2056603"/>
              <a:gd name="connsiteX4" fmla="*/ 2056602 w 2056602"/>
              <a:gd name="connsiteY4" fmla="*/ 2056603 h 2056603"/>
              <a:gd name="connsiteX5" fmla="*/ 116840 w 2056602"/>
              <a:gd name="connsiteY5" fmla="*/ 2055326 h 2056603"/>
              <a:gd name="connsiteX6" fmla="*/ 0 w 2056602"/>
              <a:gd name="connsiteY6" fmla="*/ 2056603 h 2056603"/>
              <a:gd name="connsiteX7" fmla="*/ 2540 w 2056602"/>
              <a:gd name="connsiteY7" fmla="*/ 1960076 h 2056603"/>
              <a:gd name="connsiteX0" fmla="*/ 2540 w 2056602"/>
              <a:gd name="connsiteY0" fmla="*/ 1000795 h 1097322"/>
              <a:gd name="connsiteX1" fmla="*/ 1028301 w 2056602"/>
              <a:gd name="connsiteY1" fmla="*/ 69021 h 1097322"/>
              <a:gd name="connsiteX2" fmla="*/ 2056602 w 2056602"/>
              <a:gd name="connsiteY2" fmla="*/ 69021 h 1097322"/>
              <a:gd name="connsiteX3" fmla="*/ 2056602 w 2056602"/>
              <a:gd name="connsiteY3" fmla="*/ 1097322 h 1097322"/>
              <a:gd name="connsiteX4" fmla="*/ 116840 w 2056602"/>
              <a:gd name="connsiteY4" fmla="*/ 1096045 h 1097322"/>
              <a:gd name="connsiteX5" fmla="*/ 0 w 2056602"/>
              <a:gd name="connsiteY5" fmla="*/ 1097322 h 1097322"/>
              <a:gd name="connsiteX6" fmla="*/ 2540 w 2056602"/>
              <a:gd name="connsiteY6" fmla="*/ 1000795 h 1097322"/>
              <a:gd name="connsiteX0" fmla="*/ 2540 w 2056602"/>
              <a:gd name="connsiteY0" fmla="*/ 932021 h 1028548"/>
              <a:gd name="connsiteX1" fmla="*/ 2056602 w 2056602"/>
              <a:gd name="connsiteY1" fmla="*/ 247 h 1028548"/>
              <a:gd name="connsiteX2" fmla="*/ 2056602 w 2056602"/>
              <a:gd name="connsiteY2" fmla="*/ 1028548 h 1028548"/>
              <a:gd name="connsiteX3" fmla="*/ 116840 w 2056602"/>
              <a:gd name="connsiteY3" fmla="*/ 1027271 h 1028548"/>
              <a:gd name="connsiteX4" fmla="*/ 0 w 2056602"/>
              <a:gd name="connsiteY4" fmla="*/ 1028548 h 1028548"/>
              <a:gd name="connsiteX5" fmla="*/ 2540 w 2056602"/>
              <a:gd name="connsiteY5" fmla="*/ 932021 h 1028548"/>
              <a:gd name="connsiteX0" fmla="*/ 2540 w 2056602"/>
              <a:gd name="connsiteY0" fmla="*/ 0 h 96527"/>
              <a:gd name="connsiteX1" fmla="*/ 2056602 w 2056602"/>
              <a:gd name="connsiteY1" fmla="*/ 96527 h 96527"/>
              <a:gd name="connsiteX2" fmla="*/ 116840 w 2056602"/>
              <a:gd name="connsiteY2" fmla="*/ 95250 h 96527"/>
              <a:gd name="connsiteX3" fmla="*/ 0 w 2056602"/>
              <a:gd name="connsiteY3" fmla="*/ 96527 h 96527"/>
              <a:gd name="connsiteX4" fmla="*/ 2540 w 2056602"/>
              <a:gd name="connsiteY4" fmla="*/ 0 h 96527"/>
              <a:gd name="connsiteX0" fmla="*/ 2540 w 116841"/>
              <a:gd name="connsiteY0" fmla="*/ 0 h 96527"/>
              <a:gd name="connsiteX1" fmla="*/ 116840 w 116841"/>
              <a:gd name="connsiteY1" fmla="*/ 95250 h 96527"/>
              <a:gd name="connsiteX2" fmla="*/ 0 w 116841"/>
              <a:gd name="connsiteY2" fmla="*/ 96527 h 96527"/>
              <a:gd name="connsiteX3" fmla="*/ 2540 w 116841"/>
              <a:gd name="connsiteY3" fmla="*/ 0 h 96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841" h="96527">
                <a:moveTo>
                  <a:pt x="2540" y="0"/>
                </a:moveTo>
                <a:cubicBezTo>
                  <a:pt x="22013" y="-213"/>
                  <a:pt x="117263" y="79162"/>
                  <a:pt x="116840" y="95250"/>
                </a:cubicBezTo>
                <a:lnTo>
                  <a:pt x="0" y="96527"/>
                </a:lnTo>
                <a:cubicBezTo>
                  <a:pt x="847" y="64351"/>
                  <a:pt x="1693" y="32176"/>
                  <a:pt x="2540" y="0"/>
                </a:cubicBezTo>
                <a:close/>
              </a:path>
            </a:pathLst>
          </a:custGeom>
          <a:solidFill>
            <a:srgbClr val="808080">
              <a:alpha val="0"/>
            </a:srgbClr>
          </a:solidFill>
          <a:ln w="12700">
            <a:noFill/>
            <a:round/>
            <a:headEnd/>
            <a:tailEnd/>
          </a:ln>
          <a:sp3d extrusionH="381000">
            <a:bevelT w="25400" h="25400"/>
            <a:bevelB w="25400" h="3302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" name="L-Form 35"/>
          <p:cNvSpPr/>
          <p:nvPr/>
        </p:nvSpPr>
        <p:spPr bwMode="gray">
          <a:xfrm rot="16200000" flipH="1" flipV="1">
            <a:off x="2293333" y="1306392"/>
            <a:ext cx="2070652" cy="2959078"/>
          </a:xfrm>
          <a:prstGeom prst="corner">
            <a:avLst>
              <a:gd name="adj1" fmla="val 68645"/>
              <a:gd name="adj2" fmla="val 50000"/>
            </a:avLst>
          </a:prstGeom>
          <a:solidFill>
            <a:srgbClr val="808080"/>
          </a:solidFill>
          <a:ln w="12700">
            <a:noFill/>
            <a:round/>
            <a:headEnd/>
            <a:tailEnd/>
          </a:ln>
        </p:spPr>
        <p:txBody>
          <a:bodyPr vert="vert270" tIns="144000" bIns="144000" rtlCol="0" anchor="ctr"/>
          <a:lstStyle/>
          <a:p>
            <a:pPr lvl="0">
              <a:spcAft>
                <a:spcPct val="40000"/>
              </a:spcAft>
            </a:pPr>
            <a:r>
              <a:rPr lang="ru-RU" sz="1600" kern="0" dirty="0">
                <a:solidFill>
                  <a:srgbClr val="FFFFFF"/>
                </a:solidFill>
              </a:rPr>
              <a:t>Сервис проверки легитимности судебных актов</a:t>
            </a:r>
          </a:p>
        </p:txBody>
      </p:sp>
      <p:sp>
        <p:nvSpPr>
          <p:cNvPr id="8" name="L-Form 39"/>
          <p:cNvSpPr/>
          <p:nvPr/>
        </p:nvSpPr>
        <p:spPr bwMode="gray">
          <a:xfrm>
            <a:off x="1849114" y="3957687"/>
            <a:ext cx="3524997" cy="2066548"/>
          </a:xfrm>
          <a:prstGeom prst="corner">
            <a:avLst>
              <a:gd name="adj1" fmla="val 52056"/>
              <a:gd name="adj2" fmla="val 68665"/>
            </a:avLst>
          </a:prstGeom>
          <a:solidFill>
            <a:schemeClr val="bg2">
              <a:lumMod val="40000"/>
              <a:lumOff val="60000"/>
            </a:schemeClr>
          </a:solidFill>
          <a:ln w="12700">
            <a:noFill/>
            <a:round/>
            <a:headEnd/>
            <a:tailEnd/>
          </a:ln>
        </p:spPr>
        <p:txBody>
          <a:bodyPr rtlCol="0" anchor="b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" name="unsichtbar"/>
          <p:cNvSpPr/>
          <p:nvPr/>
        </p:nvSpPr>
        <p:spPr bwMode="gray">
          <a:xfrm rot="5400000" flipV="1">
            <a:off x="8536303" y="1727915"/>
            <a:ext cx="45621" cy="118023"/>
          </a:xfrm>
          <a:custGeom>
            <a:avLst/>
            <a:gdLst>
              <a:gd name="connsiteX0" fmla="*/ 0 w 2056602"/>
              <a:gd name="connsiteY0" fmla="*/ 0 h 2056601"/>
              <a:gd name="connsiteX1" fmla="*/ 1028301 w 2056602"/>
              <a:gd name="connsiteY1" fmla="*/ 0 h 2056601"/>
              <a:gd name="connsiteX2" fmla="*/ 1028301 w 2056602"/>
              <a:gd name="connsiteY2" fmla="*/ 1028301 h 2056601"/>
              <a:gd name="connsiteX3" fmla="*/ 2056602 w 2056602"/>
              <a:gd name="connsiteY3" fmla="*/ 1028301 h 2056601"/>
              <a:gd name="connsiteX4" fmla="*/ 2056602 w 2056602"/>
              <a:gd name="connsiteY4" fmla="*/ 2056601 h 2056601"/>
              <a:gd name="connsiteX5" fmla="*/ 0 w 2056602"/>
              <a:gd name="connsiteY5" fmla="*/ 2056601 h 2056601"/>
              <a:gd name="connsiteX6" fmla="*/ 0 w 2056602"/>
              <a:gd name="connsiteY6" fmla="*/ 0 h 2056601"/>
              <a:gd name="connsiteX0" fmla="*/ 537 w 2057139"/>
              <a:gd name="connsiteY0" fmla="*/ 0 h 2056601"/>
              <a:gd name="connsiteX1" fmla="*/ 1028838 w 2057139"/>
              <a:gd name="connsiteY1" fmla="*/ 0 h 2056601"/>
              <a:gd name="connsiteX2" fmla="*/ 1028838 w 2057139"/>
              <a:gd name="connsiteY2" fmla="*/ 1028301 h 2056601"/>
              <a:gd name="connsiteX3" fmla="*/ 2057139 w 2057139"/>
              <a:gd name="connsiteY3" fmla="*/ 1028301 h 2056601"/>
              <a:gd name="connsiteX4" fmla="*/ 2057139 w 2057139"/>
              <a:gd name="connsiteY4" fmla="*/ 2056601 h 2056601"/>
              <a:gd name="connsiteX5" fmla="*/ 537 w 2057139"/>
              <a:gd name="connsiteY5" fmla="*/ 2056601 h 2056601"/>
              <a:gd name="connsiteX6" fmla="*/ 0 w 2057139"/>
              <a:gd name="connsiteY6" fmla="*/ 1948121 h 2056601"/>
              <a:gd name="connsiteX7" fmla="*/ 537 w 2057139"/>
              <a:gd name="connsiteY7" fmla="*/ 0 h 2056601"/>
              <a:gd name="connsiteX0" fmla="*/ 537 w 2057139"/>
              <a:gd name="connsiteY0" fmla="*/ 0 h 2056601"/>
              <a:gd name="connsiteX1" fmla="*/ 1028838 w 2057139"/>
              <a:gd name="connsiteY1" fmla="*/ 0 h 2056601"/>
              <a:gd name="connsiteX2" fmla="*/ 1028838 w 2057139"/>
              <a:gd name="connsiteY2" fmla="*/ 1028301 h 2056601"/>
              <a:gd name="connsiteX3" fmla="*/ 2057139 w 2057139"/>
              <a:gd name="connsiteY3" fmla="*/ 1028301 h 2056601"/>
              <a:gd name="connsiteX4" fmla="*/ 2057139 w 2057139"/>
              <a:gd name="connsiteY4" fmla="*/ 2056601 h 2056601"/>
              <a:gd name="connsiteX5" fmla="*/ 45621 w 2057139"/>
              <a:gd name="connsiteY5" fmla="*/ 2054150 h 2056601"/>
              <a:gd name="connsiteX6" fmla="*/ 537 w 2057139"/>
              <a:gd name="connsiteY6" fmla="*/ 2056601 h 2056601"/>
              <a:gd name="connsiteX7" fmla="*/ 0 w 2057139"/>
              <a:gd name="connsiteY7" fmla="*/ 1948121 h 2056601"/>
              <a:gd name="connsiteX8" fmla="*/ 537 w 2057139"/>
              <a:gd name="connsiteY8" fmla="*/ 0 h 2056601"/>
              <a:gd name="connsiteX0" fmla="*/ 537 w 2057139"/>
              <a:gd name="connsiteY0" fmla="*/ 0 h 2056601"/>
              <a:gd name="connsiteX1" fmla="*/ 1028838 w 2057139"/>
              <a:gd name="connsiteY1" fmla="*/ 0 h 2056601"/>
              <a:gd name="connsiteX2" fmla="*/ 1028838 w 2057139"/>
              <a:gd name="connsiteY2" fmla="*/ 1028301 h 2056601"/>
              <a:gd name="connsiteX3" fmla="*/ 2057139 w 2057139"/>
              <a:gd name="connsiteY3" fmla="*/ 1028301 h 2056601"/>
              <a:gd name="connsiteX4" fmla="*/ 45621 w 2057139"/>
              <a:gd name="connsiteY4" fmla="*/ 2054150 h 2056601"/>
              <a:gd name="connsiteX5" fmla="*/ 537 w 2057139"/>
              <a:gd name="connsiteY5" fmla="*/ 2056601 h 2056601"/>
              <a:gd name="connsiteX6" fmla="*/ 0 w 2057139"/>
              <a:gd name="connsiteY6" fmla="*/ 1948121 h 2056601"/>
              <a:gd name="connsiteX7" fmla="*/ 537 w 2057139"/>
              <a:gd name="connsiteY7" fmla="*/ 0 h 2056601"/>
              <a:gd name="connsiteX0" fmla="*/ 45621 w 2148579"/>
              <a:gd name="connsiteY0" fmla="*/ 2054150 h 2056601"/>
              <a:gd name="connsiteX1" fmla="*/ 537 w 2148579"/>
              <a:gd name="connsiteY1" fmla="*/ 2056601 h 2056601"/>
              <a:gd name="connsiteX2" fmla="*/ 0 w 2148579"/>
              <a:gd name="connsiteY2" fmla="*/ 1948121 h 2056601"/>
              <a:gd name="connsiteX3" fmla="*/ 537 w 2148579"/>
              <a:gd name="connsiteY3" fmla="*/ 0 h 2056601"/>
              <a:gd name="connsiteX4" fmla="*/ 1028838 w 2148579"/>
              <a:gd name="connsiteY4" fmla="*/ 0 h 2056601"/>
              <a:gd name="connsiteX5" fmla="*/ 1028838 w 2148579"/>
              <a:gd name="connsiteY5" fmla="*/ 1028301 h 2056601"/>
              <a:gd name="connsiteX6" fmla="*/ 2148579 w 2148579"/>
              <a:gd name="connsiteY6" fmla="*/ 1119741 h 2056601"/>
              <a:gd name="connsiteX0" fmla="*/ 45621 w 2148579"/>
              <a:gd name="connsiteY0" fmla="*/ 2054150 h 2056601"/>
              <a:gd name="connsiteX1" fmla="*/ 537 w 2148579"/>
              <a:gd name="connsiteY1" fmla="*/ 2056601 h 2056601"/>
              <a:gd name="connsiteX2" fmla="*/ 0 w 2148579"/>
              <a:gd name="connsiteY2" fmla="*/ 1948121 h 2056601"/>
              <a:gd name="connsiteX3" fmla="*/ 537 w 2148579"/>
              <a:gd name="connsiteY3" fmla="*/ 0 h 2056601"/>
              <a:gd name="connsiteX4" fmla="*/ 1028838 w 2148579"/>
              <a:gd name="connsiteY4" fmla="*/ 0 h 2056601"/>
              <a:gd name="connsiteX5" fmla="*/ 2148579 w 2148579"/>
              <a:gd name="connsiteY5" fmla="*/ 1119741 h 2056601"/>
              <a:gd name="connsiteX0" fmla="*/ 45621 w 1028838"/>
              <a:gd name="connsiteY0" fmla="*/ 2054150 h 2056601"/>
              <a:gd name="connsiteX1" fmla="*/ 537 w 1028838"/>
              <a:gd name="connsiteY1" fmla="*/ 2056601 h 2056601"/>
              <a:gd name="connsiteX2" fmla="*/ 0 w 1028838"/>
              <a:gd name="connsiteY2" fmla="*/ 1948121 h 2056601"/>
              <a:gd name="connsiteX3" fmla="*/ 537 w 1028838"/>
              <a:gd name="connsiteY3" fmla="*/ 0 h 2056601"/>
              <a:gd name="connsiteX4" fmla="*/ 1028838 w 1028838"/>
              <a:gd name="connsiteY4" fmla="*/ 0 h 2056601"/>
              <a:gd name="connsiteX0" fmla="*/ 45621 w 45621"/>
              <a:gd name="connsiteY0" fmla="*/ 2054150 h 2056601"/>
              <a:gd name="connsiteX1" fmla="*/ 537 w 45621"/>
              <a:gd name="connsiteY1" fmla="*/ 2056601 h 2056601"/>
              <a:gd name="connsiteX2" fmla="*/ 0 w 45621"/>
              <a:gd name="connsiteY2" fmla="*/ 1948121 h 2056601"/>
              <a:gd name="connsiteX3" fmla="*/ 537 w 45621"/>
              <a:gd name="connsiteY3" fmla="*/ 0 h 2056601"/>
              <a:gd name="connsiteX0" fmla="*/ 45621 w 45621"/>
              <a:gd name="connsiteY0" fmla="*/ 106029 h 108480"/>
              <a:gd name="connsiteX1" fmla="*/ 537 w 45621"/>
              <a:gd name="connsiteY1" fmla="*/ 108480 h 108480"/>
              <a:gd name="connsiteX2" fmla="*/ 0 w 45621"/>
              <a:gd name="connsiteY2" fmla="*/ 0 h 108480"/>
              <a:gd name="connsiteX0" fmla="*/ 45621 w 45621"/>
              <a:gd name="connsiteY0" fmla="*/ 106029 h 108480"/>
              <a:gd name="connsiteX1" fmla="*/ 537 w 45621"/>
              <a:gd name="connsiteY1" fmla="*/ 108480 h 108480"/>
              <a:gd name="connsiteX2" fmla="*/ 0 w 45621"/>
              <a:gd name="connsiteY2" fmla="*/ 0 h 108480"/>
              <a:gd name="connsiteX3" fmla="*/ 45621 w 45621"/>
              <a:gd name="connsiteY3" fmla="*/ 106029 h 10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621" h="108480">
                <a:moveTo>
                  <a:pt x="45621" y="106029"/>
                </a:moveTo>
                <a:lnTo>
                  <a:pt x="537" y="108480"/>
                </a:lnTo>
                <a:lnTo>
                  <a:pt x="0" y="0"/>
                </a:lnTo>
                <a:lnTo>
                  <a:pt x="45621" y="106029"/>
                </a:lnTo>
                <a:close/>
              </a:path>
            </a:pathLst>
          </a:custGeom>
          <a:solidFill>
            <a:srgbClr val="808080">
              <a:lumMod val="60000"/>
              <a:lumOff val="40000"/>
              <a:alpha val="0"/>
            </a:srgbClr>
          </a:solidFill>
          <a:ln w="12700">
            <a:noFill/>
            <a:round/>
            <a:headEnd/>
            <a:tailEnd/>
          </a:ln>
          <a:sp3d extrusionH="381000">
            <a:bevelT w="25400" h="25400"/>
            <a:bevelB w="25400" h="330200"/>
          </a:sp3d>
        </p:spPr>
        <p:txBody>
          <a:bodyPr vert="vert" tIns="108000" rIns="72000" bIns="144000"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solidFill>
                  <a:srgbClr val="FFFFFF"/>
                </a:solidFill>
              </a:ln>
              <a:solidFill>
                <a:srgbClr val="80808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</a:endParaRPr>
          </a:p>
        </p:txBody>
      </p:sp>
      <p:sp>
        <p:nvSpPr>
          <p:cNvPr id="10" name="Rechteck 41"/>
          <p:cNvSpPr/>
          <p:nvPr/>
        </p:nvSpPr>
        <p:spPr bwMode="gray">
          <a:xfrm>
            <a:off x="1849113" y="5033794"/>
            <a:ext cx="3524997" cy="102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tabLst>
                <a:tab pos="176213" algn="l"/>
              </a:tabLst>
              <a:defRPr/>
            </a:pPr>
            <a:r>
              <a:rPr lang="ru-RU" sz="1600" kern="0" dirty="0"/>
              <a:t>«суд-GIS</a:t>
            </a:r>
            <a:r>
              <a:rPr lang="ru-RU" sz="1600" kern="0" dirty="0" smtClean="0"/>
              <a:t>»</a:t>
            </a:r>
          </a:p>
          <a:p>
            <a:pPr>
              <a:lnSpc>
                <a:spcPct val="95000"/>
              </a:lnSpc>
              <a:tabLst>
                <a:tab pos="176213" algn="l"/>
              </a:tabLst>
              <a:defRPr/>
            </a:pPr>
            <a:r>
              <a:rPr lang="ru-RU" sz="1600" dirty="0"/>
              <a:t>Раздел </a:t>
            </a:r>
            <a:r>
              <a:rPr lang="ru-RU" sz="1600" dirty="0" smtClean="0"/>
              <a:t>портала со </a:t>
            </a:r>
            <a:r>
              <a:rPr lang="ru-RU" sz="1600" dirty="0"/>
              <a:t>списками адвокатов, нотариусов и альтернативных </a:t>
            </a:r>
            <a:r>
              <a:rPr lang="ru-RU" sz="1600" dirty="0" smtClean="0"/>
              <a:t>защитников</a:t>
            </a:r>
            <a:endParaRPr lang="ru-RU" sz="1600" kern="0" dirty="0"/>
          </a:p>
        </p:txBody>
      </p:sp>
      <p:sp>
        <p:nvSpPr>
          <p:cNvPr id="12" name="unsichtbar"/>
          <p:cNvSpPr/>
          <p:nvPr/>
        </p:nvSpPr>
        <p:spPr bwMode="gray">
          <a:xfrm>
            <a:off x="3991865" y="5919775"/>
            <a:ext cx="135481" cy="104460"/>
          </a:xfrm>
          <a:custGeom>
            <a:avLst/>
            <a:gdLst>
              <a:gd name="connsiteX0" fmla="*/ 0 w 2056601"/>
              <a:gd name="connsiteY0" fmla="*/ 0 h 2066547"/>
              <a:gd name="connsiteX1" fmla="*/ 1028301 w 2056601"/>
              <a:gd name="connsiteY1" fmla="*/ 0 h 2066547"/>
              <a:gd name="connsiteX2" fmla="*/ 1028301 w 2056601"/>
              <a:gd name="connsiteY2" fmla="*/ 1038247 h 2066547"/>
              <a:gd name="connsiteX3" fmla="*/ 2056601 w 2056601"/>
              <a:gd name="connsiteY3" fmla="*/ 1038247 h 2066547"/>
              <a:gd name="connsiteX4" fmla="*/ 2056601 w 2056601"/>
              <a:gd name="connsiteY4" fmla="*/ 2066547 h 2066547"/>
              <a:gd name="connsiteX5" fmla="*/ 0 w 2056601"/>
              <a:gd name="connsiteY5" fmla="*/ 2066547 h 2066547"/>
              <a:gd name="connsiteX6" fmla="*/ 0 w 2056601"/>
              <a:gd name="connsiteY6" fmla="*/ 0 h 2066547"/>
              <a:gd name="connsiteX0" fmla="*/ 0 w 2056601"/>
              <a:gd name="connsiteY0" fmla="*/ 0 h 2066547"/>
              <a:gd name="connsiteX1" fmla="*/ 1028301 w 2056601"/>
              <a:gd name="connsiteY1" fmla="*/ 1038247 h 2066547"/>
              <a:gd name="connsiteX2" fmla="*/ 2056601 w 2056601"/>
              <a:gd name="connsiteY2" fmla="*/ 1038247 h 2066547"/>
              <a:gd name="connsiteX3" fmla="*/ 2056601 w 2056601"/>
              <a:gd name="connsiteY3" fmla="*/ 2066547 h 2066547"/>
              <a:gd name="connsiteX4" fmla="*/ 0 w 2056601"/>
              <a:gd name="connsiteY4" fmla="*/ 2066547 h 2066547"/>
              <a:gd name="connsiteX5" fmla="*/ 0 w 2056601"/>
              <a:gd name="connsiteY5" fmla="*/ 0 h 2066547"/>
              <a:gd name="connsiteX0" fmla="*/ 0 w 2056601"/>
              <a:gd name="connsiteY0" fmla="*/ 0 h 2066547"/>
              <a:gd name="connsiteX1" fmla="*/ 2056601 w 2056601"/>
              <a:gd name="connsiteY1" fmla="*/ 1038247 h 2066547"/>
              <a:gd name="connsiteX2" fmla="*/ 2056601 w 2056601"/>
              <a:gd name="connsiteY2" fmla="*/ 2066547 h 2066547"/>
              <a:gd name="connsiteX3" fmla="*/ 0 w 2056601"/>
              <a:gd name="connsiteY3" fmla="*/ 2066547 h 2066547"/>
              <a:gd name="connsiteX4" fmla="*/ 0 w 2056601"/>
              <a:gd name="connsiteY4" fmla="*/ 0 h 2066547"/>
              <a:gd name="connsiteX0" fmla="*/ 0 w 2056601"/>
              <a:gd name="connsiteY0" fmla="*/ 0 h 2066547"/>
              <a:gd name="connsiteX1" fmla="*/ 2056601 w 2056601"/>
              <a:gd name="connsiteY1" fmla="*/ 2066547 h 2066547"/>
              <a:gd name="connsiteX2" fmla="*/ 0 w 2056601"/>
              <a:gd name="connsiteY2" fmla="*/ 2066547 h 2066547"/>
              <a:gd name="connsiteX3" fmla="*/ 0 w 2056601"/>
              <a:gd name="connsiteY3" fmla="*/ 0 h 2066547"/>
              <a:gd name="connsiteX0" fmla="*/ 0 w 2056601"/>
              <a:gd name="connsiteY0" fmla="*/ 0 h 2066547"/>
              <a:gd name="connsiteX1" fmla="*/ 2056601 w 2056601"/>
              <a:gd name="connsiteY1" fmla="*/ 2066547 h 2066547"/>
              <a:gd name="connsiteX2" fmla="*/ 124527 w 2056601"/>
              <a:gd name="connsiteY2" fmla="*/ 2065609 h 2066547"/>
              <a:gd name="connsiteX3" fmla="*/ 0 w 2056601"/>
              <a:gd name="connsiteY3" fmla="*/ 2066547 h 2066547"/>
              <a:gd name="connsiteX4" fmla="*/ 0 w 2056601"/>
              <a:gd name="connsiteY4" fmla="*/ 0 h 2066547"/>
              <a:gd name="connsiteX0" fmla="*/ 0 w 2056601"/>
              <a:gd name="connsiteY0" fmla="*/ 0 h 2066547"/>
              <a:gd name="connsiteX1" fmla="*/ 2056601 w 2056601"/>
              <a:gd name="connsiteY1" fmla="*/ 2066547 h 2066547"/>
              <a:gd name="connsiteX2" fmla="*/ 124527 w 2056601"/>
              <a:gd name="connsiteY2" fmla="*/ 2065609 h 2066547"/>
              <a:gd name="connsiteX3" fmla="*/ 0 w 2056601"/>
              <a:gd name="connsiteY3" fmla="*/ 2066547 h 2066547"/>
              <a:gd name="connsiteX4" fmla="*/ 953 w 2056601"/>
              <a:gd name="connsiteY4" fmla="*/ 1962088 h 2066547"/>
              <a:gd name="connsiteX5" fmla="*/ 0 w 2056601"/>
              <a:gd name="connsiteY5" fmla="*/ 0 h 2066547"/>
              <a:gd name="connsiteX0" fmla="*/ 0 w 124527"/>
              <a:gd name="connsiteY0" fmla="*/ 0 h 2066547"/>
              <a:gd name="connsiteX1" fmla="*/ 124527 w 124527"/>
              <a:gd name="connsiteY1" fmla="*/ 2065609 h 2066547"/>
              <a:gd name="connsiteX2" fmla="*/ 0 w 124527"/>
              <a:gd name="connsiteY2" fmla="*/ 2066547 h 2066547"/>
              <a:gd name="connsiteX3" fmla="*/ 953 w 124527"/>
              <a:gd name="connsiteY3" fmla="*/ 1962088 h 2066547"/>
              <a:gd name="connsiteX4" fmla="*/ 0 w 124527"/>
              <a:gd name="connsiteY4" fmla="*/ 0 h 2066547"/>
              <a:gd name="connsiteX0" fmla="*/ 953 w 124527"/>
              <a:gd name="connsiteY0" fmla="*/ 1 h 104460"/>
              <a:gd name="connsiteX1" fmla="*/ 124527 w 124527"/>
              <a:gd name="connsiteY1" fmla="*/ 103522 h 104460"/>
              <a:gd name="connsiteX2" fmla="*/ 0 w 124527"/>
              <a:gd name="connsiteY2" fmla="*/ 104460 h 104460"/>
              <a:gd name="connsiteX3" fmla="*/ 953 w 124527"/>
              <a:gd name="connsiteY3" fmla="*/ 1 h 10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527" h="104460">
                <a:moveTo>
                  <a:pt x="953" y="1"/>
                </a:moveTo>
                <a:cubicBezTo>
                  <a:pt x="21707" y="-155"/>
                  <a:pt x="124686" y="86112"/>
                  <a:pt x="124527" y="103522"/>
                </a:cubicBezTo>
                <a:lnTo>
                  <a:pt x="0" y="104460"/>
                </a:lnTo>
                <a:cubicBezTo>
                  <a:pt x="318" y="69640"/>
                  <a:pt x="635" y="34821"/>
                  <a:pt x="953" y="1"/>
                </a:cubicBezTo>
                <a:close/>
              </a:path>
            </a:pathLst>
          </a:custGeom>
          <a:solidFill>
            <a:srgbClr val="808080">
              <a:alpha val="0"/>
            </a:srgbClr>
          </a:solidFill>
          <a:ln w="12700">
            <a:noFill/>
            <a:round/>
            <a:headEnd/>
            <a:tailEnd/>
          </a:ln>
          <a:effectLst/>
          <a:sp3d extrusionH="381000">
            <a:bevelT w="25400" h="25400"/>
            <a:bevelB w="25400" h="330200"/>
          </a:sp3d>
        </p:spPr>
        <p:txBody>
          <a:bodyPr rtlCol="0" anchor="b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" name="L-Form 46"/>
          <p:cNvSpPr/>
          <p:nvPr/>
        </p:nvSpPr>
        <p:spPr bwMode="gray">
          <a:xfrm rot="5400000" flipV="1">
            <a:off x="7926458" y="1198719"/>
            <a:ext cx="2112508" cy="3228341"/>
          </a:xfrm>
          <a:prstGeom prst="corner">
            <a:avLst>
              <a:gd name="adj1" fmla="val 67795"/>
              <a:gd name="adj2" fmla="val 48433"/>
            </a:avLst>
          </a:prstGeom>
          <a:solidFill>
            <a:srgbClr val="808080">
              <a:lumMod val="60000"/>
              <a:lumOff val="40000"/>
            </a:srgbClr>
          </a:solidFill>
          <a:ln w="12700">
            <a:noFill/>
            <a:round/>
            <a:headEnd/>
            <a:tailEnd/>
          </a:ln>
          <a:effectLst/>
        </p:spPr>
        <p:txBody>
          <a:bodyPr vert="vert" tIns="108000" rIns="72000" bIns="144000" rtlCol="0" anchor="ctr"/>
          <a:lstStyle/>
          <a:p>
            <a:pPr lvl="0" algn="r">
              <a:spcAft>
                <a:spcPct val="40000"/>
              </a:spcAft>
            </a:pPr>
            <a:r>
              <a:rPr lang="ru-RU" sz="1600" kern="0" dirty="0">
                <a:solidFill>
                  <a:srgbClr val="FFFFFF"/>
                </a:solidFill>
              </a:rPr>
              <a:t>Сервис по проверке о наличии судебных дел и материалов</a:t>
            </a:r>
          </a:p>
        </p:txBody>
      </p:sp>
      <p:sp>
        <p:nvSpPr>
          <p:cNvPr id="15" name="L-Form 49"/>
          <p:cNvSpPr/>
          <p:nvPr/>
        </p:nvSpPr>
        <p:spPr bwMode="gray">
          <a:xfrm flipH="1">
            <a:off x="7569198" y="3967631"/>
            <a:ext cx="3027681" cy="2056602"/>
          </a:xfrm>
          <a:prstGeom prst="corner">
            <a:avLst>
              <a:gd name="adj1" fmla="val 51698"/>
              <a:gd name="adj2" fmla="val 69465"/>
            </a:avLst>
          </a:prstGeom>
          <a:solidFill>
            <a:srgbClr val="808080">
              <a:lumMod val="40000"/>
              <a:lumOff val="60000"/>
            </a:srgbClr>
          </a:solidFill>
          <a:ln w="12700">
            <a:noFill/>
            <a:round/>
            <a:headEnd/>
            <a:tailE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" name="unsichtbar"/>
          <p:cNvSpPr/>
          <p:nvPr/>
        </p:nvSpPr>
        <p:spPr bwMode="gray">
          <a:xfrm rot="16200000" flipH="1" flipV="1">
            <a:off x="4024889" y="1731630"/>
            <a:ext cx="155611" cy="221660"/>
          </a:xfrm>
          <a:custGeom>
            <a:avLst/>
            <a:gdLst>
              <a:gd name="connsiteX0" fmla="*/ 0 w 2056602"/>
              <a:gd name="connsiteY0" fmla="*/ 0 h 2056601"/>
              <a:gd name="connsiteX1" fmla="*/ 1028301 w 2056602"/>
              <a:gd name="connsiteY1" fmla="*/ 0 h 2056601"/>
              <a:gd name="connsiteX2" fmla="*/ 1028301 w 2056602"/>
              <a:gd name="connsiteY2" fmla="*/ 1028301 h 2056601"/>
              <a:gd name="connsiteX3" fmla="*/ 2056602 w 2056602"/>
              <a:gd name="connsiteY3" fmla="*/ 1028301 h 2056601"/>
              <a:gd name="connsiteX4" fmla="*/ 2056602 w 2056602"/>
              <a:gd name="connsiteY4" fmla="*/ 2056601 h 2056601"/>
              <a:gd name="connsiteX5" fmla="*/ 0 w 2056602"/>
              <a:gd name="connsiteY5" fmla="*/ 2056601 h 2056601"/>
              <a:gd name="connsiteX6" fmla="*/ 0 w 2056602"/>
              <a:gd name="connsiteY6" fmla="*/ 0 h 2056601"/>
              <a:gd name="connsiteX0" fmla="*/ 0 w 2056602"/>
              <a:gd name="connsiteY0" fmla="*/ 0 h 2056601"/>
              <a:gd name="connsiteX1" fmla="*/ 1028304 w 2056602"/>
              <a:gd name="connsiteY1" fmla="*/ 48127 h 2056601"/>
              <a:gd name="connsiteX2" fmla="*/ 1028301 w 2056602"/>
              <a:gd name="connsiteY2" fmla="*/ 1028301 h 2056601"/>
              <a:gd name="connsiteX3" fmla="*/ 2056602 w 2056602"/>
              <a:gd name="connsiteY3" fmla="*/ 1028301 h 2056601"/>
              <a:gd name="connsiteX4" fmla="*/ 2056602 w 2056602"/>
              <a:gd name="connsiteY4" fmla="*/ 2056601 h 2056601"/>
              <a:gd name="connsiteX5" fmla="*/ 0 w 2056602"/>
              <a:gd name="connsiteY5" fmla="*/ 2056601 h 2056601"/>
              <a:gd name="connsiteX6" fmla="*/ 0 w 2056602"/>
              <a:gd name="connsiteY6" fmla="*/ 0 h 2056601"/>
              <a:gd name="connsiteX0" fmla="*/ 0 w 2056602"/>
              <a:gd name="connsiteY0" fmla="*/ 0 h 2056601"/>
              <a:gd name="connsiteX1" fmla="*/ 1028301 w 2056602"/>
              <a:gd name="connsiteY1" fmla="*/ 1028301 h 2056601"/>
              <a:gd name="connsiteX2" fmla="*/ 2056602 w 2056602"/>
              <a:gd name="connsiteY2" fmla="*/ 1028301 h 2056601"/>
              <a:gd name="connsiteX3" fmla="*/ 2056602 w 2056602"/>
              <a:gd name="connsiteY3" fmla="*/ 2056601 h 2056601"/>
              <a:gd name="connsiteX4" fmla="*/ 0 w 2056602"/>
              <a:gd name="connsiteY4" fmla="*/ 2056601 h 2056601"/>
              <a:gd name="connsiteX5" fmla="*/ 0 w 2056602"/>
              <a:gd name="connsiteY5" fmla="*/ 0 h 2056601"/>
              <a:gd name="connsiteX0" fmla="*/ 0 w 2056602"/>
              <a:gd name="connsiteY0" fmla="*/ 0 h 2056601"/>
              <a:gd name="connsiteX1" fmla="*/ 2056602 w 2056602"/>
              <a:gd name="connsiteY1" fmla="*/ 1028301 h 2056601"/>
              <a:gd name="connsiteX2" fmla="*/ 2056602 w 2056602"/>
              <a:gd name="connsiteY2" fmla="*/ 2056601 h 2056601"/>
              <a:gd name="connsiteX3" fmla="*/ 0 w 2056602"/>
              <a:gd name="connsiteY3" fmla="*/ 2056601 h 2056601"/>
              <a:gd name="connsiteX4" fmla="*/ 0 w 2056602"/>
              <a:gd name="connsiteY4" fmla="*/ 0 h 2056601"/>
              <a:gd name="connsiteX0" fmla="*/ 0 w 2056602"/>
              <a:gd name="connsiteY0" fmla="*/ 0 h 2056601"/>
              <a:gd name="connsiteX1" fmla="*/ 2056602 w 2056602"/>
              <a:gd name="connsiteY1" fmla="*/ 2056601 h 2056601"/>
              <a:gd name="connsiteX2" fmla="*/ 0 w 2056602"/>
              <a:gd name="connsiteY2" fmla="*/ 2056601 h 2056601"/>
              <a:gd name="connsiteX3" fmla="*/ 0 w 2056602"/>
              <a:gd name="connsiteY3" fmla="*/ 0 h 2056601"/>
              <a:gd name="connsiteX0" fmla="*/ 0 w 155611"/>
              <a:gd name="connsiteY0" fmla="*/ 0 h 2056601"/>
              <a:gd name="connsiteX1" fmla="*/ 155611 w 155611"/>
              <a:gd name="connsiteY1" fmla="*/ 2056601 h 2056601"/>
              <a:gd name="connsiteX2" fmla="*/ 0 w 155611"/>
              <a:gd name="connsiteY2" fmla="*/ 2056601 h 2056601"/>
              <a:gd name="connsiteX3" fmla="*/ 0 w 155611"/>
              <a:gd name="connsiteY3" fmla="*/ 0 h 2056601"/>
              <a:gd name="connsiteX0" fmla="*/ 0 w 155611"/>
              <a:gd name="connsiteY0" fmla="*/ 0 h 203738"/>
              <a:gd name="connsiteX1" fmla="*/ 155611 w 155611"/>
              <a:gd name="connsiteY1" fmla="*/ 203738 h 203738"/>
              <a:gd name="connsiteX2" fmla="*/ 0 w 155611"/>
              <a:gd name="connsiteY2" fmla="*/ 203738 h 203738"/>
              <a:gd name="connsiteX3" fmla="*/ 0 w 155611"/>
              <a:gd name="connsiteY3" fmla="*/ 0 h 20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611" h="203738">
                <a:moveTo>
                  <a:pt x="0" y="0"/>
                </a:moveTo>
                <a:lnTo>
                  <a:pt x="155611" y="203738"/>
                </a:lnTo>
                <a:lnTo>
                  <a:pt x="0" y="203738"/>
                </a:lnTo>
                <a:lnTo>
                  <a:pt x="0" y="0"/>
                </a:lnTo>
                <a:close/>
              </a:path>
            </a:pathLst>
          </a:custGeom>
          <a:solidFill>
            <a:srgbClr val="808080">
              <a:alpha val="0"/>
            </a:srgbClr>
          </a:solidFill>
          <a:ln w="12700">
            <a:noFill/>
            <a:round/>
            <a:headEnd/>
            <a:tailEnd/>
          </a:ln>
          <a:sp3d extrusionH="381000">
            <a:bevelT w="25400" h="25400"/>
            <a:bevelB w="25400" h="330200"/>
          </a:sp3d>
        </p:spPr>
        <p:txBody>
          <a:bodyPr vert="vert270" tIns="144000" bIns="14400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solidFill>
                  <a:srgbClr val="FFFFFF"/>
                </a:solidFill>
              </a:ln>
              <a:solidFill>
                <a:srgbClr val="80808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</a:endParaRPr>
          </a:p>
        </p:txBody>
      </p:sp>
      <p:sp>
        <p:nvSpPr>
          <p:cNvPr id="17" name="Rechteck 52"/>
          <p:cNvSpPr/>
          <p:nvPr/>
        </p:nvSpPr>
        <p:spPr bwMode="gray">
          <a:xfrm>
            <a:off x="7701279" y="5094749"/>
            <a:ext cx="2895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600" kern="0" dirty="0">
                <a:solidFill>
                  <a:srgbClr val="000000"/>
                </a:solidFill>
              </a:rPr>
              <a:t>Публикация статистической информации о деятельности ВС РК</a:t>
            </a:r>
          </a:p>
        </p:txBody>
      </p:sp>
      <p:sp>
        <p:nvSpPr>
          <p:cNvPr id="18" name="Rechteck 53"/>
          <p:cNvSpPr/>
          <p:nvPr/>
        </p:nvSpPr>
        <p:spPr bwMode="gray">
          <a:xfrm>
            <a:off x="3388682" y="2916535"/>
            <a:ext cx="5580159" cy="1894043"/>
          </a:xfrm>
          <a:prstGeom prst="rect">
            <a:avLst/>
          </a:prstGeom>
          <a:solidFill>
            <a:srgbClr val="FFE600"/>
          </a:solidFill>
          <a:ln w="12700">
            <a:noFill/>
            <a:round/>
            <a:headEnd/>
            <a:tailEnd/>
          </a:ln>
        </p:spPr>
        <p:txBody>
          <a:bodyPr rtlCol="0" anchor="ctr"/>
          <a:lstStyle/>
          <a:p>
            <a:pPr algn="ctr">
              <a:spcAft>
                <a:spcPct val="40000"/>
              </a:spcAft>
            </a:pPr>
            <a:r>
              <a:rPr lang="ru-RU" sz="2800" b="1" kern="0" dirty="0"/>
              <a:t>Единый портал судебных органов</a:t>
            </a:r>
          </a:p>
          <a:p>
            <a:pPr algn="ctr">
              <a:spcAft>
                <a:spcPct val="40000"/>
              </a:spcAft>
            </a:pPr>
            <a:r>
              <a:rPr lang="en-US" sz="2800" b="1" kern="0" dirty="0" smtClean="0"/>
              <a:t>MY.SUD.GOV.KZ</a:t>
            </a:r>
            <a:endParaRPr lang="en-US" sz="2800" b="1" kern="0" dirty="0"/>
          </a:p>
        </p:txBody>
      </p:sp>
      <p:sp>
        <p:nvSpPr>
          <p:cNvPr id="19" name="Rectangle 18"/>
          <p:cNvSpPr/>
          <p:nvPr/>
        </p:nvSpPr>
        <p:spPr>
          <a:xfrm>
            <a:off x="4875385" y="1756634"/>
            <a:ext cx="2438097" cy="1034101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1600" kern="0" dirty="0">
                <a:solidFill>
                  <a:schemeClr val="tx1"/>
                </a:solidFill>
              </a:rPr>
              <a:t>«Он-</a:t>
            </a:r>
            <a:r>
              <a:rPr lang="ru-RU" sz="1600" kern="0" dirty="0" err="1">
                <a:solidFill>
                  <a:schemeClr val="tx1"/>
                </a:solidFill>
              </a:rPr>
              <a:t>лайн</a:t>
            </a:r>
            <a:r>
              <a:rPr lang="ru-RU" sz="1600" kern="0" dirty="0">
                <a:solidFill>
                  <a:schemeClr val="tx1"/>
                </a:solidFill>
              </a:rPr>
              <a:t> прения»</a:t>
            </a:r>
            <a:endParaRPr lang="en-US" sz="1600" kern="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09601" y="1176676"/>
            <a:ext cx="10901679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err="1"/>
              <a:t>Ребрендинг</a:t>
            </a:r>
            <a:r>
              <a:rPr lang="ru-RU" dirty="0"/>
              <a:t> сервиса «Судебный кабинет»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425081" y="4960491"/>
            <a:ext cx="2095859" cy="10637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1600" kern="0" dirty="0">
                <a:solidFill>
                  <a:schemeClr val="tx1"/>
                </a:solidFill>
              </a:rPr>
              <a:t>Деперсонализация судебных актов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159351" y="3289386"/>
            <a:ext cx="1437529" cy="10637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1600" kern="0" dirty="0">
                <a:solidFill>
                  <a:schemeClr val="tx1"/>
                </a:solidFill>
              </a:rPr>
              <a:t>«Онлайн - трансляция судебных заседаний»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159350" y="3213759"/>
            <a:ext cx="1437529" cy="78969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ru-RU" sz="1600" kern="0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064095" y="4353128"/>
            <a:ext cx="1632480" cy="78969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ru-RU" sz="1600" kern="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849117" y="3380490"/>
            <a:ext cx="1422404" cy="10637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1600" kern="0" dirty="0">
                <a:solidFill>
                  <a:schemeClr val="tx1"/>
                </a:solidFill>
              </a:rPr>
              <a:t>Упрощение интерфейса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689015" y="3309198"/>
            <a:ext cx="1632480" cy="78969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ru-RU" sz="1600" kern="0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705232" y="4438300"/>
            <a:ext cx="1632480" cy="78969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ru-RU" sz="1600" kern="0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816261" y="193964"/>
            <a:ext cx="1766140" cy="490738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2018 - 2020</a:t>
            </a:r>
            <a:endParaRPr lang="en-I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25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«е-СОТ для </a:t>
            </a:r>
            <a:r>
              <a:rPr lang="ru-RU" dirty="0" smtClean="0"/>
              <a:t>населения»</a:t>
            </a:r>
            <a:endParaRPr lang="ru-RU" dirty="0"/>
          </a:p>
        </p:txBody>
      </p:sp>
      <p:sp>
        <p:nvSpPr>
          <p:cNvPr id="4" name="Rectangle 3"/>
          <p:cNvSpPr/>
          <p:nvPr/>
        </p:nvSpPr>
        <p:spPr>
          <a:xfrm>
            <a:off x="3773498" y="1464922"/>
            <a:ext cx="4389555" cy="810915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ysDash"/>
          </a:ln>
          <a:effectLst/>
        </p:spPr>
        <p:txBody>
          <a:bodyPr rtlCol="0" anchor="ctr" anchorCtr="0"/>
          <a:lstStyle/>
          <a:p>
            <a:pPr defTabSz="913850"/>
            <a:r>
              <a:rPr lang="ru-RU" sz="1200" kern="0" dirty="0">
                <a:solidFill>
                  <a:srgbClr val="000000"/>
                </a:solidFill>
                <a:latin typeface="+mj-lt"/>
              </a:rPr>
              <a:t>Внедрение в сервисе «Судебный кабинет» возможности прогнозирования исхода дела на базе статистической информации путем ввода деталей возможного искового заявления.</a:t>
            </a:r>
            <a:endParaRPr lang="en-US" sz="1200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433" y="1465697"/>
            <a:ext cx="3173579" cy="801586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ysDash"/>
          </a:ln>
          <a:effectLst/>
        </p:spPr>
        <p:txBody>
          <a:bodyPr rtlCol="0" anchor="ctr" anchorCtr="0"/>
          <a:lstStyle/>
          <a:p>
            <a:pPr marL="173038" indent="-173038">
              <a:buFont typeface="Wingdings" panose="05000000000000000000" pitchFamily="2" charset="2"/>
              <a:buChar char="§"/>
            </a:pPr>
            <a:r>
              <a:rPr lang="ru-RU" sz="1200" dirty="0"/>
              <a:t>Присвоение факторов риска каждому возможному судебному делу</a:t>
            </a:r>
          </a:p>
          <a:p>
            <a:pPr marL="173038" indent="-173038">
              <a:buFont typeface="Wingdings" panose="05000000000000000000" pitchFamily="2" charset="2"/>
              <a:buChar char="§"/>
            </a:pPr>
            <a:r>
              <a:rPr lang="ru-RU" sz="1200" dirty="0"/>
              <a:t>Популяризация медиативных процедур</a:t>
            </a:r>
          </a:p>
        </p:txBody>
      </p:sp>
      <p:sp>
        <p:nvSpPr>
          <p:cNvPr id="6" name="Rectangle 5"/>
          <p:cNvSpPr/>
          <p:nvPr/>
        </p:nvSpPr>
        <p:spPr>
          <a:xfrm>
            <a:off x="3772985" y="1092999"/>
            <a:ext cx="4405523" cy="301870"/>
          </a:xfrm>
          <a:prstGeom prst="rect">
            <a:avLst/>
          </a:prstGeom>
          <a:solidFill>
            <a:srgbClr val="FFE6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 defTabSz="913850">
              <a:lnSpc>
                <a:spcPts val="1400"/>
              </a:lnSpc>
              <a:spcBef>
                <a:spcPts val="600"/>
              </a:spcBef>
            </a:pPr>
            <a:r>
              <a:rPr lang="ru-RU" sz="1200" b="1" kern="0" dirty="0">
                <a:solidFill>
                  <a:srgbClr val="000000"/>
                </a:solidFill>
                <a:latin typeface="+mj-lt"/>
              </a:rPr>
              <a:t>Способ применения</a:t>
            </a:r>
            <a:endParaRPr lang="en-US" sz="1200" b="1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433" y="1093774"/>
            <a:ext cx="3188393" cy="301095"/>
          </a:xfrm>
          <a:prstGeom prst="rect">
            <a:avLst/>
          </a:prstGeom>
          <a:solidFill>
            <a:srgbClr val="FFE6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lnSpc>
                <a:spcPts val="1400"/>
              </a:lnSpc>
              <a:spcBef>
                <a:spcPts val="600"/>
              </a:spcBef>
            </a:pPr>
            <a:r>
              <a:rPr lang="ru-RU" sz="1200" b="1" kern="0" dirty="0">
                <a:solidFill>
                  <a:srgbClr val="000000"/>
                </a:solidFill>
                <a:latin typeface="+mj-lt"/>
              </a:rPr>
              <a:t>Эффект</a:t>
            </a:r>
            <a:endParaRPr lang="en-US" sz="1200" b="1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0687" y="1464922"/>
            <a:ext cx="2941166" cy="810915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ysDash"/>
          </a:ln>
          <a:effectLst/>
        </p:spPr>
        <p:txBody>
          <a:bodyPr rtlCol="0" anchor="ctr" anchorCtr="0"/>
          <a:lstStyle/>
          <a:p>
            <a:pPr algn="ctr" defTabSz="913850"/>
            <a:endParaRPr lang="ru-RU" sz="1200" kern="0" dirty="0" smtClean="0">
              <a:solidFill>
                <a:srgbClr val="000000"/>
              </a:solidFill>
              <a:latin typeface="+mj-lt"/>
            </a:endParaRPr>
          </a:p>
          <a:p>
            <a:pPr algn="ctr" defTabSz="913850"/>
            <a:r>
              <a:rPr lang="ru-RU" sz="1200" kern="0" dirty="0" smtClean="0">
                <a:solidFill>
                  <a:srgbClr val="000000"/>
                </a:solidFill>
                <a:latin typeface="+mj-lt"/>
              </a:rPr>
              <a:t>«</a:t>
            </a:r>
            <a:r>
              <a:rPr lang="ru-RU" sz="1200" kern="0" dirty="0">
                <a:solidFill>
                  <a:srgbClr val="000000"/>
                </a:solidFill>
                <a:latin typeface="+mj-lt"/>
              </a:rPr>
              <a:t>Прогноз исхода дела</a:t>
            </a:r>
            <a:r>
              <a:rPr lang="ru-RU" sz="1200" kern="0" dirty="0" smtClean="0">
                <a:solidFill>
                  <a:srgbClr val="000000"/>
                </a:solidFill>
                <a:latin typeface="+mj-lt"/>
              </a:rPr>
              <a:t>» </a:t>
            </a:r>
          </a:p>
          <a:p>
            <a:pPr algn="ctr" defTabSz="913850"/>
            <a:r>
              <a:rPr lang="ru-RU" sz="1200" kern="0" dirty="0" smtClean="0">
                <a:solidFill>
                  <a:srgbClr val="000000"/>
                </a:solidFill>
                <a:latin typeface="+mj-lt"/>
              </a:rPr>
              <a:t>Сервис «Цифровая аналитика» </a:t>
            </a:r>
            <a:endParaRPr lang="ru-RU" sz="1200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0685" y="1092999"/>
            <a:ext cx="2951865" cy="301870"/>
          </a:xfrm>
          <a:prstGeom prst="rect">
            <a:avLst/>
          </a:prstGeom>
          <a:solidFill>
            <a:srgbClr val="FFE6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 defTabSz="913850">
              <a:lnSpc>
                <a:spcPts val="1400"/>
              </a:lnSpc>
              <a:spcBef>
                <a:spcPts val="600"/>
              </a:spcBef>
            </a:pPr>
            <a:r>
              <a:rPr lang="ru-RU" sz="1200" b="1" kern="0" dirty="0" smtClean="0">
                <a:solidFill>
                  <a:srgbClr val="000000"/>
                </a:solidFill>
                <a:latin typeface="+mj-lt"/>
              </a:rPr>
              <a:t>Задача</a:t>
            </a:r>
            <a:endParaRPr lang="en-US" sz="1200" b="1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6571" y="2351663"/>
            <a:ext cx="2941166" cy="838577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ysDash"/>
          </a:ln>
          <a:effectLst/>
        </p:spPr>
        <p:txBody>
          <a:bodyPr rtlCol="0" anchor="ctr" anchorCtr="0"/>
          <a:lstStyle/>
          <a:p>
            <a:pPr algn="ctr" defTabSz="913850"/>
            <a:endParaRPr lang="ru-RU" sz="1200" dirty="0" smtClean="0"/>
          </a:p>
          <a:p>
            <a:pPr algn="ctr" defTabSz="913850"/>
            <a:r>
              <a:rPr lang="ru-RU" sz="1200" dirty="0" smtClean="0"/>
              <a:t>Поисковый </a:t>
            </a:r>
            <a:r>
              <a:rPr lang="ru-RU" sz="1200" dirty="0"/>
              <a:t>справочно-аналитический </a:t>
            </a:r>
            <a:r>
              <a:rPr lang="ru-RU" sz="1200" dirty="0" smtClean="0"/>
              <a:t>сервис</a:t>
            </a:r>
            <a:endParaRPr lang="ru-RU" sz="1200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69360" y="2351664"/>
            <a:ext cx="4393866" cy="838576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ysDash"/>
          </a:ln>
          <a:effectLst/>
        </p:spPr>
        <p:txBody>
          <a:bodyPr rtlCol="0" anchor="ctr" anchorCtr="0"/>
          <a:lstStyle/>
          <a:p>
            <a:pPr defTabSz="913850"/>
            <a:r>
              <a:rPr lang="ru-RU" sz="1200" dirty="0"/>
              <a:t>Внедрение поисково-аналитической системы на базе «Банка судебных актов», позволяющей проводить поиск и последующую фильтрацию результатов по определенным критериями с целью получения необходимой аналитики.</a:t>
            </a:r>
            <a:endParaRPr lang="en-US" sz="1200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367619" y="2351663"/>
            <a:ext cx="3188393" cy="838577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ysDash"/>
          </a:ln>
          <a:effectLst/>
        </p:spPr>
        <p:txBody>
          <a:bodyPr rtlCol="0" anchor="ctr" anchorCtr="0"/>
          <a:lstStyle/>
          <a:p>
            <a:pPr marL="173038" indent="-173038">
              <a:buFont typeface="Wingdings" panose="05000000000000000000" pitchFamily="2" charset="2"/>
              <a:buChar char="§"/>
            </a:pPr>
            <a:r>
              <a:rPr lang="ru-RU" sz="1200" dirty="0"/>
              <a:t>Повышение удовлетворенности граждан от использования ИТ</a:t>
            </a:r>
          </a:p>
          <a:p>
            <a:pPr marL="173038" indent="-173038">
              <a:buFont typeface="Wingdings" panose="05000000000000000000" pitchFamily="2" charset="2"/>
              <a:buChar char="§"/>
            </a:pPr>
            <a:r>
              <a:rPr lang="ru-RU" sz="1200" dirty="0"/>
              <a:t>Улучшение удобства сервисов ВС РК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6571" y="3264265"/>
            <a:ext cx="2941166" cy="1139513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ysDash"/>
          </a:ln>
          <a:effectLst/>
        </p:spPr>
        <p:txBody>
          <a:bodyPr rtlCol="0" anchor="ctr" anchorCtr="0"/>
          <a:lstStyle/>
          <a:p>
            <a:pPr algn="ctr"/>
            <a:r>
              <a:rPr lang="en-US" sz="1200" dirty="0"/>
              <a:t>«e-</a:t>
            </a:r>
            <a:r>
              <a:rPr lang="ru-RU" sz="1200" dirty="0"/>
              <a:t>Уведомление»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769360" y="3264266"/>
            <a:ext cx="4393693" cy="1139512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ysDash"/>
          </a:ln>
          <a:effectLst/>
        </p:spPr>
        <p:txBody>
          <a:bodyPr rtlCol="0" anchor="ctr" anchorCtr="0"/>
          <a:lstStyle/>
          <a:p>
            <a:r>
              <a:rPr lang="ru-RU" sz="1200" dirty="0"/>
              <a:t>Расширение системы по доставке судебных повесток и </a:t>
            </a:r>
            <a:r>
              <a:rPr lang="ru-RU" sz="1200" dirty="0" smtClean="0"/>
              <a:t>уведомлений </a:t>
            </a:r>
            <a:r>
              <a:rPr lang="ru-RU" sz="1200" dirty="0"/>
              <a:t>по </a:t>
            </a:r>
            <a:r>
              <a:rPr lang="ru-RU" sz="1200" dirty="0" smtClean="0"/>
              <a:t>доступным </a:t>
            </a:r>
            <a:r>
              <a:rPr lang="ru-RU" sz="1200" dirty="0"/>
              <a:t>различным </a:t>
            </a:r>
            <a:r>
              <a:rPr lang="ru-RU" sz="1200" dirty="0" smtClean="0"/>
              <a:t>каналам связи, </a:t>
            </a:r>
            <a:r>
              <a:rPr lang="ru-RU" sz="1200" dirty="0"/>
              <a:t>таким, как:</a:t>
            </a:r>
            <a:endParaRPr lang="en-US" sz="1200" dirty="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200" dirty="0"/>
              <a:t>личная почта гражданина РК</a:t>
            </a:r>
            <a:endParaRPr lang="en-US" sz="12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/>
              <a:t>сервисы обмена сообщениями - </a:t>
            </a:r>
            <a:r>
              <a:rPr lang="ru-RU" sz="1200" dirty="0" err="1"/>
              <a:t>WhatsApp</a:t>
            </a:r>
            <a:r>
              <a:rPr lang="ru-RU" sz="1200" dirty="0"/>
              <a:t>, </a:t>
            </a:r>
            <a:r>
              <a:rPr lang="ru-RU" sz="1200" dirty="0" err="1"/>
              <a:t>Telegram</a:t>
            </a:r>
            <a:r>
              <a:rPr lang="ru-RU" sz="1200" dirty="0"/>
              <a:t>, </a:t>
            </a:r>
            <a:r>
              <a:rPr lang="ru-RU" sz="1200" dirty="0" err="1"/>
              <a:t>Viber</a:t>
            </a:r>
            <a:r>
              <a:rPr lang="ru-RU" sz="1200" dirty="0"/>
              <a:t>, </a:t>
            </a:r>
            <a:r>
              <a:rPr lang="ru-RU" sz="1200" dirty="0" err="1"/>
              <a:t>WeChat</a:t>
            </a:r>
            <a:endParaRPr lang="en-US" sz="1200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67619" y="3264265"/>
            <a:ext cx="3188394" cy="1139513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ysDash"/>
          </a:ln>
          <a:effectLst/>
        </p:spPr>
        <p:txBody>
          <a:bodyPr rtlCol="0" anchor="ctr" anchorCtr="0"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/>
              <a:t>Повышение гарантированной доставки уведомлений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/>
              <a:t>Экономии средств </a:t>
            </a:r>
            <a:r>
              <a:rPr lang="ru-RU" sz="1200" dirty="0" smtClean="0"/>
              <a:t>ВС РК, около </a:t>
            </a:r>
            <a:endParaRPr lang="ru-RU" sz="1200" dirty="0"/>
          </a:p>
        </p:txBody>
      </p:sp>
      <p:sp>
        <p:nvSpPr>
          <p:cNvPr id="19" name="Rectangle 18"/>
          <p:cNvSpPr/>
          <p:nvPr/>
        </p:nvSpPr>
        <p:spPr>
          <a:xfrm>
            <a:off x="609601" y="4481530"/>
            <a:ext cx="2941166" cy="740989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ysDash"/>
          </a:ln>
          <a:effectLst/>
        </p:spPr>
        <p:txBody>
          <a:bodyPr rtlCol="0" anchor="ctr" anchorCtr="0"/>
          <a:lstStyle/>
          <a:p>
            <a:pPr algn="ctr"/>
            <a:r>
              <a:rPr lang="ru-RU" sz="1200" dirty="0"/>
              <a:t>«</a:t>
            </a:r>
            <a:r>
              <a:rPr lang="ru-RU" sz="1200" dirty="0" smtClean="0"/>
              <a:t>е-Примирение сторон»</a:t>
            </a:r>
            <a:endParaRPr lang="ru-RU" sz="1200" dirty="0"/>
          </a:p>
        </p:txBody>
      </p:sp>
      <p:sp>
        <p:nvSpPr>
          <p:cNvPr id="20" name="Rectangle 19"/>
          <p:cNvSpPr/>
          <p:nvPr/>
        </p:nvSpPr>
        <p:spPr>
          <a:xfrm>
            <a:off x="3769360" y="4481530"/>
            <a:ext cx="4393693" cy="740989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ysDash"/>
          </a:ln>
          <a:effectLst/>
        </p:spPr>
        <p:txBody>
          <a:bodyPr rtlCol="0" anchor="ctr" anchorCtr="0"/>
          <a:lstStyle/>
          <a:p>
            <a:r>
              <a:rPr lang="ru-RU" sz="1200" dirty="0"/>
              <a:t>Предоставление для граждан информации по возможным способам досудебного регулирования на </a:t>
            </a:r>
            <a:r>
              <a:rPr lang="ru-RU" sz="1200" dirty="0" smtClean="0"/>
              <a:t>Едином портале </a:t>
            </a:r>
            <a:r>
              <a:rPr lang="ru-RU" sz="1200" dirty="0"/>
              <a:t>судебных органов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394007" y="4481530"/>
            <a:ext cx="3162005" cy="740989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ysDash"/>
          </a:ln>
          <a:effectLst/>
        </p:spPr>
        <p:txBody>
          <a:bodyPr rtlCol="0" anchor="ctr" anchorCtr="0"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/>
              <a:t>Популяризация медиативных процедур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/>
              <a:t>Снижения нагрузки на судебные органы РК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609601" y="5300271"/>
            <a:ext cx="2941166" cy="877009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ysDash"/>
          </a:ln>
          <a:effectLst/>
        </p:spPr>
        <p:txBody>
          <a:bodyPr rtlCol="0" anchor="ctr" anchorCtr="0"/>
          <a:lstStyle/>
          <a:p>
            <a:pPr algn="ctr"/>
            <a:r>
              <a:rPr lang="en-US" sz="1200" dirty="0"/>
              <a:t>PR-</a:t>
            </a:r>
            <a:r>
              <a:rPr lang="ru-RU" sz="1200" dirty="0"/>
              <a:t>кампания об ИТ – услугах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769360" y="5300271"/>
            <a:ext cx="4393693" cy="877009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ysDash"/>
          </a:ln>
          <a:effectLst/>
        </p:spPr>
        <p:txBody>
          <a:bodyPr rtlCol="0" anchor="ctr" anchorCtr="0"/>
          <a:lstStyle/>
          <a:p>
            <a:r>
              <a:rPr lang="ru-RU" sz="1200" dirty="0"/>
              <a:t>Распространение обучающих роликов, баннеров с описанием возможностей представленных услуг.</a:t>
            </a:r>
          </a:p>
          <a:p>
            <a:r>
              <a:rPr lang="ru-RU" sz="1200" dirty="0"/>
              <a:t>Создание канала на открытой площадке с информационными роликами и видео инструкциями по использованию ИТ сервисов ВС РК.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394007" y="5300271"/>
            <a:ext cx="3162005" cy="877009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ysDash"/>
          </a:ln>
          <a:effectLst/>
        </p:spPr>
        <p:txBody>
          <a:bodyPr rtlCol="0" anchor="ctr" anchorCtr="0"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/>
              <a:t>Популяризация медиативных процедур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/>
              <a:t>Снижения нагрузки на судебные органы РК</a:t>
            </a:r>
            <a:endParaRPr lang="en-US" sz="1200" dirty="0"/>
          </a:p>
        </p:txBody>
      </p:sp>
      <p:sp>
        <p:nvSpPr>
          <p:cNvPr id="26" name="Isosceles Triangle 25"/>
          <p:cNvSpPr/>
          <p:nvPr/>
        </p:nvSpPr>
        <p:spPr>
          <a:xfrm rot="5400000">
            <a:off x="8095885" y="1790509"/>
            <a:ext cx="366918" cy="151963"/>
          </a:xfrm>
          <a:prstGeom prst="triangle">
            <a:avLst>
              <a:gd name="adj" fmla="val 49676"/>
            </a:avLst>
          </a:prstGeom>
          <a:solidFill>
            <a:srgbClr val="FFE6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7" name="Isosceles Triangle 26"/>
          <p:cNvSpPr/>
          <p:nvPr/>
        </p:nvSpPr>
        <p:spPr>
          <a:xfrm rot="5400000">
            <a:off x="3486950" y="1789043"/>
            <a:ext cx="366918" cy="151963"/>
          </a:xfrm>
          <a:prstGeom prst="triangle">
            <a:avLst>
              <a:gd name="adj" fmla="val 49676"/>
            </a:avLst>
          </a:prstGeom>
          <a:solidFill>
            <a:srgbClr val="FFE6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8" name="Isosceles Triangle 27"/>
          <p:cNvSpPr/>
          <p:nvPr/>
        </p:nvSpPr>
        <p:spPr>
          <a:xfrm rot="5400000">
            <a:off x="3489688" y="2697366"/>
            <a:ext cx="366918" cy="151963"/>
          </a:xfrm>
          <a:prstGeom prst="triangle">
            <a:avLst>
              <a:gd name="adj" fmla="val 49676"/>
            </a:avLst>
          </a:prstGeom>
          <a:solidFill>
            <a:srgbClr val="FFE6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9" name="Isosceles Triangle 28"/>
          <p:cNvSpPr/>
          <p:nvPr/>
        </p:nvSpPr>
        <p:spPr>
          <a:xfrm rot="5400000">
            <a:off x="8095886" y="2697367"/>
            <a:ext cx="366918" cy="151963"/>
          </a:xfrm>
          <a:prstGeom prst="triangle">
            <a:avLst>
              <a:gd name="adj" fmla="val 49676"/>
            </a:avLst>
          </a:prstGeom>
          <a:solidFill>
            <a:srgbClr val="FFE6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0" name="Isosceles Triangle 29"/>
          <p:cNvSpPr/>
          <p:nvPr/>
        </p:nvSpPr>
        <p:spPr>
          <a:xfrm rot="5400000">
            <a:off x="3492192" y="3758040"/>
            <a:ext cx="366918" cy="151963"/>
          </a:xfrm>
          <a:prstGeom prst="triangle">
            <a:avLst>
              <a:gd name="adj" fmla="val 49676"/>
            </a:avLst>
          </a:prstGeom>
          <a:solidFill>
            <a:srgbClr val="FFE6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1" name="Isosceles Triangle 30"/>
          <p:cNvSpPr/>
          <p:nvPr/>
        </p:nvSpPr>
        <p:spPr>
          <a:xfrm rot="5400000">
            <a:off x="8100875" y="3758041"/>
            <a:ext cx="366918" cy="151963"/>
          </a:xfrm>
          <a:prstGeom prst="triangle">
            <a:avLst>
              <a:gd name="adj" fmla="val 49676"/>
            </a:avLst>
          </a:prstGeom>
          <a:solidFill>
            <a:srgbClr val="FFE6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5400000">
            <a:off x="3491175" y="4776043"/>
            <a:ext cx="366918" cy="151963"/>
          </a:xfrm>
          <a:prstGeom prst="triangle">
            <a:avLst>
              <a:gd name="adj" fmla="val 49676"/>
            </a:avLst>
          </a:prstGeom>
          <a:solidFill>
            <a:srgbClr val="FFE6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5400000">
            <a:off x="8108179" y="4776043"/>
            <a:ext cx="366918" cy="151963"/>
          </a:xfrm>
          <a:prstGeom prst="triangle">
            <a:avLst>
              <a:gd name="adj" fmla="val 49676"/>
            </a:avLst>
          </a:prstGeom>
          <a:solidFill>
            <a:srgbClr val="FFE6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5400000">
            <a:off x="3482784" y="5662794"/>
            <a:ext cx="366918" cy="151963"/>
          </a:xfrm>
          <a:prstGeom prst="triangle">
            <a:avLst>
              <a:gd name="adj" fmla="val 49676"/>
            </a:avLst>
          </a:prstGeom>
          <a:solidFill>
            <a:srgbClr val="FFE6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5" name="Isosceles Triangle 34"/>
          <p:cNvSpPr/>
          <p:nvPr/>
        </p:nvSpPr>
        <p:spPr>
          <a:xfrm rot="5400000">
            <a:off x="8104621" y="5662794"/>
            <a:ext cx="366918" cy="151963"/>
          </a:xfrm>
          <a:prstGeom prst="triangle">
            <a:avLst>
              <a:gd name="adj" fmla="val 49676"/>
            </a:avLst>
          </a:prstGeom>
          <a:solidFill>
            <a:srgbClr val="FFE6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09601" y="1464922"/>
            <a:ext cx="1015480" cy="216643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2019 - 2020</a:t>
            </a:r>
            <a:endParaRPr lang="en-IN" sz="1200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96571" y="2345890"/>
            <a:ext cx="1015480" cy="216643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2019 - 2020</a:t>
            </a:r>
            <a:endParaRPr lang="en-IN" sz="1200" dirty="0">
              <a:solidFill>
                <a:schemeClr val="tx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96571" y="3264265"/>
            <a:ext cx="1015480" cy="216643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2018 - 2019</a:t>
            </a:r>
            <a:endParaRPr lang="en-IN" sz="1200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05790" y="4477803"/>
            <a:ext cx="1015480" cy="216643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2018</a:t>
            </a:r>
            <a:endParaRPr lang="en-IN" sz="1200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05790" y="5300271"/>
            <a:ext cx="1173479" cy="203983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раз в квартал</a:t>
            </a:r>
            <a:endParaRPr lang="en-IN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56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Y widescreen presentation 2015 v1">
  <a:themeElements>
    <a:clrScheme name="Custom 2">
      <a:dk1>
        <a:srgbClr val="000000"/>
      </a:dk1>
      <a:lt1>
        <a:srgbClr val="646464"/>
      </a:lt1>
      <a:dk2>
        <a:srgbClr val="FFFFFF"/>
      </a:dk2>
      <a:lt2>
        <a:srgbClr val="646464"/>
      </a:lt2>
      <a:accent1>
        <a:srgbClr val="808080"/>
      </a:accent1>
      <a:accent2>
        <a:srgbClr val="FFE600"/>
      </a:accent2>
      <a:accent3>
        <a:srgbClr val="999999"/>
      </a:accent3>
      <a:accent4>
        <a:srgbClr val="F0F0F0"/>
      </a:accent4>
      <a:accent5>
        <a:srgbClr val="00A3AE"/>
      </a:accent5>
      <a:accent6>
        <a:srgbClr val="C0C0C0"/>
      </a:accent6>
      <a:hlink>
        <a:srgbClr val="336699"/>
      </a:hlink>
      <a:folHlink>
        <a:srgbClr val="91278F"/>
      </a:folHlink>
    </a:clrScheme>
    <a:fontScheme name="EY_Hando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t" anchorCtr="0"/>
      <a:lstStyle>
        <a:defPPr algn="ctr">
          <a:defRPr sz="12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36576" rIns="0" bIns="0" rtlCol="0">
        <a:spAutoFit/>
      </a:bodyPr>
      <a:lstStyle>
        <a:defPPr marL="356616" indent="-356616">
          <a:lnSpc>
            <a:spcPct val="85000"/>
          </a:lnSpc>
          <a:spcAft>
            <a:spcPts val="600"/>
          </a:spcAft>
          <a:buClr>
            <a:schemeClr val="accent2"/>
          </a:buClr>
          <a:buSzPct val="70000"/>
          <a:buFont typeface="Arial" pitchFamily="34" charset="0"/>
          <a:buChar char="►"/>
          <a:defRPr sz="1200" dirty="0" err="1" smtClean="0">
            <a:solidFill>
              <a:schemeClr val="bg1"/>
            </a:solidFill>
          </a:defRPr>
        </a:defPPr>
      </a:lstStyle>
    </a:txDef>
  </a:objectDefaults>
  <a:extraClrSchemeLst/>
  <a:custClrLst>
    <a:custClr name="EY Special Use Red">
      <a:srgbClr val="F04C3E"/>
    </a:custClr>
    <a:custClr name="EY Special Use Blue 50%">
      <a:srgbClr val="7FD1D6"/>
    </a:custClr>
    <a:custClr name="EY Special Use Purple">
      <a:srgbClr val="91278F"/>
    </a:custClr>
    <a:custClr name="EY Special Use Purple 50%">
      <a:srgbClr val="C893C7"/>
    </a:custClr>
    <a:custClr name="EY Special Use Green">
      <a:srgbClr val="2C973E"/>
    </a:custClr>
    <a:custClr name="EY Special Use Green 50%">
      <a:srgbClr val="95CB89"/>
    </a:custClr>
    <a:custClr name="EY Yellow 50%">
      <a:srgbClr val="FFF27F"/>
    </a:custClr>
    <a:custClr name="EY Special Use Lilac">
      <a:srgbClr val="AC98DB"/>
    </a:custClr>
    <a:custClr name="EY Special Use Lilac 50%">
      <a:srgbClr val="D8D2E0"/>
    </a:custClr>
    <a:custClr name="EY Link Blue">
      <a:srgbClr val="336699"/>
    </a:custClr>
  </a:custClrLst>
</a:theme>
</file>

<file path=ppt/theme/theme2.xml><?xml version="1.0" encoding="utf-8"?>
<a:theme xmlns:a="http://schemas.openxmlformats.org/drawingml/2006/main" name="EY regular presentation 2015 v1">
  <a:themeElements>
    <a:clrScheme name="EY light print">
      <a:dk1>
        <a:srgbClr val="000000"/>
      </a:dk1>
      <a:lt1>
        <a:srgbClr val="646464"/>
      </a:lt1>
      <a:dk2>
        <a:srgbClr val="FFFFFF"/>
      </a:dk2>
      <a:lt2>
        <a:srgbClr val="646464"/>
      </a:lt2>
      <a:accent1>
        <a:srgbClr val="808080"/>
      </a:accent1>
      <a:accent2>
        <a:srgbClr val="FFE600"/>
      </a:accent2>
      <a:accent3>
        <a:srgbClr val="999999"/>
      </a:accent3>
      <a:accent4>
        <a:srgbClr val="F0F0F0"/>
      </a:accent4>
      <a:accent5>
        <a:srgbClr val="00A3AE"/>
      </a:accent5>
      <a:accent6>
        <a:srgbClr val="C0C0C0"/>
      </a:accent6>
      <a:hlink>
        <a:srgbClr val="336699"/>
      </a:hlink>
      <a:folHlink>
        <a:srgbClr val="91278F"/>
      </a:folHlink>
    </a:clrScheme>
    <a:fontScheme name="EY_Hando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t" anchorCtr="0"/>
      <a:lstStyle>
        <a:defPPr algn="ctr">
          <a:defRPr sz="12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36576" rIns="0" bIns="0" rtlCol="0">
        <a:spAutoFit/>
      </a:bodyPr>
      <a:lstStyle>
        <a:defPPr marL="356616" indent="-356616">
          <a:lnSpc>
            <a:spcPct val="85000"/>
          </a:lnSpc>
          <a:spcAft>
            <a:spcPts val="600"/>
          </a:spcAft>
          <a:buClr>
            <a:schemeClr val="accent2"/>
          </a:buClr>
          <a:buSzPct val="70000"/>
          <a:buFont typeface="Arial" pitchFamily="34" charset="0"/>
          <a:buChar char="►"/>
          <a:defRPr sz="1200" dirty="0" err="1" smtClean="0">
            <a:solidFill>
              <a:schemeClr val="bg1"/>
            </a:solidFill>
          </a:defRPr>
        </a:defPPr>
      </a:lstStyle>
    </a:txDef>
  </a:objectDefaults>
  <a:extraClrSchemeLst/>
  <a:custClrLst>
    <a:custClr name="EY Special Use Red">
      <a:srgbClr val="F04C3E"/>
    </a:custClr>
    <a:custClr name="EY Special Use Blue 50%">
      <a:srgbClr val="7FD1D6"/>
    </a:custClr>
    <a:custClr name="EY Special Use Purple">
      <a:srgbClr val="91278F"/>
    </a:custClr>
    <a:custClr name="EY Special Use Purple 50%">
      <a:srgbClr val="C893C7"/>
    </a:custClr>
    <a:custClr name="EY Special Use Green">
      <a:srgbClr val="2C973E"/>
    </a:custClr>
    <a:custClr name="EY Special Use Green 50%">
      <a:srgbClr val="95CB89"/>
    </a:custClr>
    <a:custClr name="EY Yellow 50%">
      <a:srgbClr val="FFF27F"/>
    </a:custClr>
    <a:custClr name="EY Special Use Lilac">
      <a:srgbClr val="AC98DB"/>
    </a:custClr>
    <a:custClr name="EY Special Use Lilac 50%">
      <a:srgbClr val="D8D2E0"/>
    </a:custClr>
    <a:custClr name="EY Link Blue">
      <a:srgbClr val="336699"/>
    </a:custClr>
  </a:custClr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13819</TotalTime>
  <Words>1487</Words>
  <Application>Microsoft Office PowerPoint</Application>
  <PresentationFormat>Произвольный</PresentationFormat>
  <Paragraphs>320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EY widescreen presentation 2015 v1</vt:lpstr>
      <vt:lpstr>EY regular presentation 2015 v1</vt:lpstr>
      <vt:lpstr>Каким образом мы построим судебную систему будущего?  Стратегия ИКТ (цифровизации) судебной системы Республики Казахстан </vt:lpstr>
      <vt:lpstr>Структура Стратегии цифровизации </vt:lpstr>
      <vt:lpstr>Пути достижения поставленных целей</vt:lpstr>
      <vt:lpstr>Электронный зал судебных заседаний</vt:lpstr>
      <vt:lpstr>«е-СОТ в судопроизводстве» - Торелик 2.0</vt:lpstr>
      <vt:lpstr>«е-СОТ в судопроизводстве» Внедрение средств «искусственного интеллекта» (AI) (1/4)</vt:lpstr>
      <vt:lpstr>«е-СОТ в судопроизводстве» - «IT learning»</vt:lpstr>
      <vt:lpstr>«е-СОТ для населения» - Единый портал  судебных органов</vt:lpstr>
      <vt:lpstr>«е-СОТ для населения»</vt:lpstr>
      <vt:lpstr>Новая структура управления ИТ и ИБ Лаборатория по инновациям</vt:lpstr>
      <vt:lpstr>Целевая картина ИКТ судебной системы</vt:lpstr>
      <vt:lpstr>Презентация PowerPoint</vt:lpstr>
    </vt:vector>
  </TitlesOfParts>
  <Company>Ernst &amp; Young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Ruslan B Ismagulov</dc:creator>
  <cp:lastModifiedBy>АЙТЖАН ОЛЖАС АЛТАЙҰЛЫ</cp:lastModifiedBy>
  <cp:revision>205</cp:revision>
  <cp:lastPrinted>2018-10-17T05:36:07Z</cp:lastPrinted>
  <dcterms:created xsi:type="dcterms:W3CDTF">2018-05-03T14:34:11Z</dcterms:created>
  <dcterms:modified xsi:type="dcterms:W3CDTF">2020-05-28T10:26:20Z</dcterms:modified>
</cp:coreProperties>
</file>