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13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7" r:id="rId3"/>
    <p:sldId id="276" r:id="rId4"/>
    <p:sldId id="278" r:id="rId5"/>
    <p:sldId id="273" r:id="rId6"/>
    <p:sldId id="277" r:id="rId7"/>
    <p:sldId id="272" r:id="rId8"/>
    <p:sldId id="279" r:id="rId9"/>
  </p:sldIdLst>
  <p:sldSz cx="9144000" cy="5143500" type="screen16x9"/>
  <p:notesSz cx="6797675" cy="9928225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30" autoAdjust="0"/>
    <p:restoredTop sz="64615" autoAdjust="0"/>
  </p:normalViewPr>
  <p:slideViewPr>
    <p:cSldViewPr>
      <p:cViewPr varScale="1">
        <p:scale>
          <a:sx n="99" d="100"/>
          <a:sy n="99" d="100"/>
        </p:scale>
        <p:origin x="-1974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5" y="1"/>
            <a:ext cx="2945659" cy="498135"/>
          </a:xfrm>
          <a:prstGeom prst="rect">
            <a:avLst/>
          </a:prstGeom>
        </p:spPr>
        <p:txBody>
          <a:bodyPr vert="horz" lIns="91530" tIns="45765" rIns="91530" bIns="4576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7" y="1"/>
            <a:ext cx="2945659" cy="498135"/>
          </a:xfrm>
          <a:prstGeom prst="rect">
            <a:avLst/>
          </a:prstGeom>
        </p:spPr>
        <p:txBody>
          <a:bodyPr vert="horz" lIns="91530" tIns="45765" rIns="91530" bIns="45765" rtlCol="0"/>
          <a:lstStyle>
            <a:lvl1pPr algn="r">
              <a:defRPr sz="1200"/>
            </a:lvl1pPr>
          </a:lstStyle>
          <a:p>
            <a:fld id="{BCCD10D2-9E73-4153-BBF1-064EED4E6611}" type="datetimeFigureOut">
              <a:rPr lang="ru-RU" smtClean="0"/>
              <a:t>05.09.2016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5" y="9430093"/>
            <a:ext cx="2945659" cy="498134"/>
          </a:xfrm>
          <a:prstGeom prst="rect">
            <a:avLst/>
          </a:prstGeom>
        </p:spPr>
        <p:txBody>
          <a:bodyPr vert="horz" lIns="91530" tIns="45765" rIns="91530" bIns="4576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7" y="9430093"/>
            <a:ext cx="2945659" cy="498134"/>
          </a:xfrm>
          <a:prstGeom prst="rect">
            <a:avLst/>
          </a:prstGeom>
        </p:spPr>
        <p:txBody>
          <a:bodyPr vert="horz" lIns="91530" tIns="45765" rIns="91530" bIns="45765" rtlCol="0" anchor="b"/>
          <a:lstStyle>
            <a:lvl1pPr algn="r">
              <a:defRPr sz="1200"/>
            </a:lvl1pPr>
          </a:lstStyle>
          <a:p>
            <a:fld id="{3E672777-7F49-4C44-8483-ED6D31EF55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96929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2945659" cy="496411"/>
          </a:xfrm>
          <a:prstGeom prst="rect">
            <a:avLst/>
          </a:prstGeom>
        </p:spPr>
        <p:txBody>
          <a:bodyPr vert="horz" lIns="91530" tIns="45765" rIns="91530" bIns="45765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7" y="0"/>
            <a:ext cx="2945659" cy="496411"/>
          </a:xfrm>
          <a:prstGeom prst="rect">
            <a:avLst/>
          </a:prstGeom>
        </p:spPr>
        <p:txBody>
          <a:bodyPr vert="horz" lIns="91530" tIns="45765" rIns="91530" bIns="45765" rtlCol="0"/>
          <a:lstStyle>
            <a:lvl1pPr algn="r">
              <a:defRPr sz="1200"/>
            </a:lvl1pPr>
            <a:extLst/>
          </a:lstStyle>
          <a:p>
            <a:fld id="{A8ADFD5B-A66C-449C-B6E8-FB716D07777D}" type="datetimeFigureOut">
              <a:rPr lang="en-US" smtClean="0"/>
              <a:pPr/>
              <a:t>9/5/2016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30" tIns="45765" rIns="91530" bIns="45765" rtlCol="0" anchor="ctr"/>
          <a:lstStyle>
            <a:extLst/>
          </a:lstStyle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11"/>
            <a:ext cx="5438140" cy="4467702"/>
          </a:xfrm>
          <a:prstGeom prst="rect">
            <a:avLst/>
          </a:prstGeom>
        </p:spPr>
        <p:txBody>
          <a:bodyPr vert="horz" lIns="91530" tIns="45765" rIns="91530" bIns="45765" rtlCol="0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5" y="9430092"/>
            <a:ext cx="2945659" cy="496411"/>
          </a:xfrm>
          <a:prstGeom prst="rect">
            <a:avLst/>
          </a:prstGeom>
        </p:spPr>
        <p:txBody>
          <a:bodyPr vert="horz" lIns="91530" tIns="45765" rIns="91530" bIns="45765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7" y="9430092"/>
            <a:ext cx="2945659" cy="496411"/>
          </a:xfrm>
          <a:prstGeom prst="rect">
            <a:avLst/>
          </a:prstGeom>
        </p:spPr>
        <p:txBody>
          <a:bodyPr vert="horz" lIns="91530" tIns="45765" rIns="91530" bIns="45765" rtlCol="0" anchor="b"/>
          <a:lstStyle>
            <a:lvl1pPr algn="r">
              <a:defRPr sz="1200"/>
            </a:lvl1pPr>
            <a:extLst/>
          </a:lstStyle>
          <a:p>
            <a:fld id="{CA5D3BF3-D352-46FC-8343-31F56E6730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6355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896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5300"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6982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0060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8817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2636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6240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8623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787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409575" y="-3572"/>
            <a:ext cx="3761184" cy="5147072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6301" y="1035052"/>
            <a:ext cx="6430967" cy="1962149"/>
          </a:xfrm>
        </p:spPr>
        <p:txBody>
          <a:bodyPr anchor="b">
            <a:normAutofit/>
          </a:bodyPr>
          <a:lstStyle>
            <a:lvl1pPr algn="r">
              <a:defRPr sz="45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86533" y="2997200"/>
            <a:ext cx="5240734" cy="1041401"/>
          </a:xfrm>
        </p:spPr>
        <p:txBody>
          <a:bodyPr anchor="t">
            <a:normAutofit/>
          </a:bodyPr>
          <a:lstStyle>
            <a:lvl1pPr marL="0" indent="0" algn="r">
              <a:buNone/>
              <a:defRPr sz="1575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3DFC1-EB8C-4CC0-BA56-08FDD3900166}" type="datetime1">
              <a:rPr lang="en-US" smtClean="0"/>
              <a:t>9/5/2016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99309" y="4412457"/>
            <a:ext cx="3243033" cy="273844"/>
          </a:xfrm>
        </p:spPr>
        <p:txBody>
          <a:bodyPr/>
          <a:lstStyle/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3424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4" y="3549649"/>
            <a:ext cx="7514033" cy="425054"/>
          </a:xfrm>
        </p:spPr>
        <p:txBody>
          <a:bodyPr anchor="b">
            <a:normAutofit/>
          </a:bodyPr>
          <a:lstStyle>
            <a:lvl1pPr algn="ctr">
              <a:defRPr sz="1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509" y="699084"/>
            <a:ext cx="6169458" cy="2373732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234" y="3974702"/>
            <a:ext cx="7514033" cy="370284"/>
          </a:xfrm>
        </p:spPr>
        <p:txBody>
          <a:bodyPr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B70F0-42B7-488A-8AC9-C7E48EC4965F}" type="datetime1">
              <a:rPr lang="en-US" smtClean="0"/>
              <a:t>9/5/2016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831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5" y="514350"/>
            <a:ext cx="7514033" cy="2286000"/>
          </a:xfrm>
        </p:spPr>
        <p:txBody>
          <a:bodyPr anchor="ctr">
            <a:normAutofit/>
          </a:bodyPr>
          <a:lstStyle>
            <a:lvl1pPr algn="ctr">
              <a:defRPr sz="2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4" y="3257550"/>
            <a:ext cx="7514035" cy="10858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042AD-57F5-4EE4-8B71-BB91364DB376}" type="datetime1">
              <a:rPr lang="en-US" smtClean="0"/>
              <a:t>9/5/2016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94013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198959" y="64726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0069" y="2114549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6159" y="514351"/>
            <a:ext cx="6742509" cy="2057399"/>
          </a:xfrm>
        </p:spPr>
        <p:txBody>
          <a:bodyPr anchor="ctr">
            <a:normAutofit/>
          </a:bodyPr>
          <a:lstStyle>
            <a:lvl1pPr algn="ctr">
              <a:defRPr sz="24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827609" y="2571749"/>
            <a:ext cx="6399611" cy="28575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350"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4" y="3257550"/>
            <a:ext cx="7514033" cy="10858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9AD47-A421-4D76-B844-EC733E7A881A}" type="datetime1">
              <a:rPr lang="en-US" smtClean="0"/>
              <a:t>9/5/2016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7272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5" y="2481436"/>
            <a:ext cx="7514032" cy="1101600"/>
          </a:xfrm>
        </p:spPr>
        <p:txBody>
          <a:bodyPr anchor="b">
            <a:normAutofit/>
          </a:bodyPr>
          <a:lstStyle>
            <a:lvl1pPr algn="r">
              <a:defRPr sz="2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4" y="3583036"/>
            <a:ext cx="7514033" cy="645300"/>
          </a:xfrm>
        </p:spPr>
        <p:txBody>
          <a:bodyPr anchor="t">
            <a:normAutofit/>
          </a:bodyPr>
          <a:lstStyle>
            <a:lvl1pPr marL="0" indent="0" algn="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CC5CE-0B41-437B-845D-CB88E889A67B}" type="datetime1">
              <a:rPr lang="en-US" smtClean="0"/>
              <a:t>9/5/2016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12974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198959" y="64726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0069" y="2114549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6159" y="514351"/>
            <a:ext cx="6742509" cy="2057399"/>
          </a:xfrm>
        </p:spPr>
        <p:txBody>
          <a:bodyPr anchor="ctr">
            <a:normAutofit/>
          </a:bodyPr>
          <a:lstStyle>
            <a:lvl1pPr algn="ctr">
              <a:defRPr sz="24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235" y="2914650"/>
            <a:ext cx="7514033" cy="66675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1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4" y="3581400"/>
            <a:ext cx="7514033" cy="762000"/>
          </a:xfrm>
        </p:spPr>
        <p:txBody>
          <a:bodyPr anchor="t">
            <a:normAutofit/>
          </a:bodyPr>
          <a:lstStyle>
            <a:lvl1pPr marL="0" indent="0" algn="r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E911D-7A98-4E73-AA43-F78DEA449629}" type="datetime1">
              <a:rPr lang="en-US" smtClean="0"/>
              <a:t>9/5/2016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1419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5" y="514350"/>
            <a:ext cx="7514034" cy="2045494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234" y="2628900"/>
            <a:ext cx="7514035" cy="62865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1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4" y="3257550"/>
            <a:ext cx="7514035" cy="108585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87B15-2EEF-4B58-8693-97027DBFE799}" type="datetime1">
              <a:rPr lang="en-US" smtClean="0"/>
              <a:t>9/5/2016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93341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AFAB6-488A-4A84-9CD4-46FFF252EB36}" type="datetime1">
              <a:rPr lang="en-US" smtClean="0"/>
              <a:t>9/5/2016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0192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9492" y="514350"/>
            <a:ext cx="1327777" cy="38290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234" y="514350"/>
            <a:ext cx="6014807" cy="382905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4443E-137B-4EC3-AE15-F05DDD343C7F}" type="datetime1">
              <a:rPr lang="en-US" smtClean="0"/>
              <a:t>9/5/2016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85718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4537528"/>
            <a:ext cx="6515100" cy="514350"/>
          </a:xfrm>
        </p:spPr>
        <p:txBody>
          <a:bodyPr anchor="ctr"/>
          <a:lstStyle>
            <a:lvl1pPr marL="0" indent="0" algn="l">
              <a:buNone/>
              <a:defRPr sz="28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4551524"/>
            <a:ext cx="2057400" cy="51435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C7780264-D884-4CB4-822B-2963EF1A0B8F}" type="datetime1">
              <a:rPr lang="en-US" smtClean="0">
                <a:solidFill>
                  <a:srgbClr val="FFFFFF"/>
                </a:solidFill>
              </a:rPr>
              <a:t>9/5/2016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177404"/>
            <a:ext cx="5867400" cy="273844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  <a:extLst/>
          </a:lstStyle>
          <a:p>
            <a:pPr algn="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171450"/>
            <a:ext cx="8382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F82E0A0-C266-4798-8C8F-B9F91E9DA37E}" type="slidenum">
              <a:rPr lang="en-US" smtClean="0">
                <a:solidFill>
                  <a:schemeClr val="tx2"/>
                </a:solidFill>
              </a:rPr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2" name="Rectangle 11"/>
          <p:cNvSpPr>
            <a:spLocks noGrp="1"/>
          </p:cNvSpPr>
          <p:nvPr>
            <p:ph type="title"/>
          </p:nvPr>
        </p:nvSpPr>
        <p:spPr>
          <a:xfrm>
            <a:off x="2362200" y="2343150"/>
            <a:ext cx="6477000" cy="2038350"/>
          </a:xfrm>
        </p:spPr>
        <p:txBody>
          <a:bodyPr rtlCol="0" anchor="b"/>
          <a:lstStyle>
            <a:lvl1pPr>
              <a:defRPr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2626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4E5C49-DFF8-4CA3-9C39-EE64600294C5}" type="datetime1">
              <a:rPr lang="en-US" smtClean="0"/>
              <a:t>9/5/2016</a:t>
            </a:fld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sz="quarter" idx="13"/>
          </p:nvPr>
        </p:nvSpPr>
        <p:spPr>
          <a:xfrm>
            <a:off x="609600" y="1352550"/>
            <a:ext cx="8153400" cy="32766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94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54EB-666A-4014-ABB1-3969EC47B23A}" type="datetime1">
              <a:rPr lang="en-US" smtClean="0"/>
              <a:t>9/5/2016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3893" y="4400349"/>
            <a:ext cx="413375" cy="273844"/>
          </a:xfrm>
        </p:spPr>
        <p:txBody>
          <a:bodyPr/>
          <a:lstStyle/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967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9210" y="2000249"/>
            <a:ext cx="6698060" cy="1582787"/>
          </a:xfrm>
        </p:spPr>
        <p:txBody>
          <a:bodyPr anchor="b"/>
          <a:lstStyle>
            <a:lvl1pPr algn="r">
              <a:defRPr sz="3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9209" y="3583036"/>
            <a:ext cx="6698061" cy="645300"/>
          </a:xfrm>
        </p:spPr>
        <p:txBody>
          <a:bodyPr anchor="t">
            <a:normAutofit/>
          </a:bodyPr>
          <a:lstStyle>
            <a:lvl1pPr marL="0" indent="0" algn="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40C1C-19B5-4D2B-90EB-5D763094CB2E}" type="datetime1">
              <a:rPr lang="en-US" smtClean="0"/>
              <a:t>9/5/2016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9333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4" y="514351"/>
            <a:ext cx="7514035" cy="131444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3235" y="2000250"/>
            <a:ext cx="3671291" cy="2343151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5975" y="2000250"/>
            <a:ext cx="3671292" cy="2343150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71442-F1D1-4EC9-9B31-4A3DBABB9FBC}" type="datetime1">
              <a:rPr lang="en-US" smtClean="0"/>
              <a:t>9/5/2016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5978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134" y="1993900"/>
            <a:ext cx="3455391" cy="432197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solidFill>
                  <a:schemeClr val="accent1">
                    <a:lumMod val="7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233" y="2501503"/>
            <a:ext cx="3671292" cy="1841897"/>
          </a:xfrm>
        </p:spPr>
        <p:txBody>
          <a:bodyPr anchor="t"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0366" y="2000250"/>
            <a:ext cx="3466903" cy="432197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solidFill>
                  <a:schemeClr val="accent1">
                    <a:lumMod val="7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5975" y="2501503"/>
            <a:ext cx="3671292" cy="1841897"/>
          </a:xfrm>
        </p:spPr>
        <p:txBody>
          <a:bodyPr anchor="t"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5527C-44F9-43FC-8F2D-2EC3F5C96570}" type="datetime1">
              <a:rPr lang="en-US" smtClean="0"/>
              <a:t>9/5/2016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6107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EE869-547A-4DDB-A0A2-F95F88B6FD62}" type="datetime1">
              <a:rPr lang="en-US" smtClean="0"/>
              <a:t>9/5/2016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1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7C2F-1B5E-41CA-A6D5-A8EA7E060287}" type="datetime1">
              <a:rPr lang="en-US" smtClean="0"/>
              <a:t>9/5/2016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360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4" y="1200150"/>
            <a:ext cx="2661841" cy="1028700"/>
          </a:xfrm>
        </p:spPr>
        <p:txBody>
          <a:bodyPr anchor="b">
            <a:normAutofit/>
          </a:bodyPr>
          <a:lstStyle>
            <a:lvl1pPr algn="ctr">
              <a:defRPr sz="1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6525" y="514350"/>
            <a:ext cx="4680743" cy="3829051"/>
          </a:xfrm>
        </p:spPr>
        <p:txBody>
          <a:bodyPr anchor="ctr"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234" y="2228850"/>
            <a:ext cx="2661841" cy="13716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AFE6D-AB87-4FA3-9684-1F4EB366CF30}" type="datetime1">
              <a:rPr lang="en-US" smtClean="0"/>
              <a:t>9/5/2016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506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043" y="1314449"/>
            <a:ext cx="4069619" cy="1028700"/>
          </a:xfrm>
        </p:spPr>
        <p:txBody>
          <a:bodyPr anchor="b">
            <a:normAutofit/>
          </a:bodyPr>
          <a:lstStyle>
            <a:lvl1pPr algn="ctr">
              <a:defRPr sz="21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6011" y="685800"/>
            <a:ext cx="2460731" cy="3429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043" y="2343149"/>
            <a:ext cx="4069619" cy="1371600"/>
          </a:xfrm>
        </p:spPr>
        <p:txBody>
          <a:bodyPr>
            <a:normAutofit/>
          </a:bodyPr>
          <a:lstStyle>
            <a:lvl1pPr marL="0" indent="0" algn="ctr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3E487-CD1D-49B7-BEE7-5E65D2C5B778}" type="datetime1">
              <a:rPr lang="en-US" smtClean="0"/>
              <a:t>9/5/2016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1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13109" y="0"/>
            <a:ext cx="1827610" cy="51435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13234" y="514351"/>
            <a:ext cx="7514035" cy="131444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3" y="2000250"/>
            <a:ext cx="7514035" cy="23431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99492" y="4412457"/>
            <a:ext cx="85725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81B9E79-EF10-4BEE-B00F-3ADA2CAA2270}" type="datetime1">
              <a:rPr lang="en-US" smtClean="0"/>
              <a:t>9/5/2016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29210" y="4412457"/>
            <a:ext cx="531313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13893" y="4412457"/>
            <a:ext cx="4133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673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  <p:sldLayoutId id="2147483730" r:id="rId17"/>
    <p:sldLayoutId id="2147483731" r:id="rId18"/>
    <p:sldLayoutId id="2147483732" r:id="rId19"/>
  </p:sldLayoutIdLst>
  <p:hf hdr="0" ftr="0" dt="0"/>
  <p:txStyles>
    <p:titleStyle>
      <a:lvl1pPr algn="ctr" defTabSz="342900" rtl="0" eaLnBrk="1" latinLnBrk="0" hangingPunct="1">
        <a:spcBef>
          <a:spcPct val="0"/>
        </a:spcBef>
        <a:buNone/>
        <a:defRPr sz="3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143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5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001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3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1572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001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/>
          </p:cNvSpPr>
          <p:nvPr>
            <p:ph type="subTitle" idx="1"/>
          </p:nvPr>
        </p:nvSpPr>
        <p:spPr>
          <a:xfrm>
            <a:off x="2362200" y="3790950"/>
            <a:ext cx="6515100" cy="514350"/>
          </a:xfrm>
        </p:spPr>
        <p:txBody>
          <a:bodyPr>
            <a:noAutofit/>
          </a:bodyPr>
          <a:lstStyle>
            <a:extLst/>
          </a:lstStyle>
          <a:p>
            <a:r>
              <a:rPr lang="ru-RU" sz="2000" dirty="0" smtClean="0"/>
              <a:t>Проект «Справедливость – как основной критерий правовой защиты»</a:t>
            </a:r>
            <a:endParaRPr lang="en-US" sz="2000" dirty="0"/>
          </a:p>
        </p:txBody>
      </p:sp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1447800" y="1428750"/>
            <a:ext cx="7696200" cy="2038350"/>
          </a:xfrm>
        </p:spPr>
        <p:txBody>
          <a:bodyPr>
            <a:normAutofit fontScale="90000"/>
          </a:bodyPr>
          <a:lstStyle>
            <a:extLst/>
          </a:lstStyle>
          <a:p>
            <a:r>
              <a:rPr lang="ru-RU" sz="3200" dirty="0" smtClean="0"/>
              <a:t>Вклад Проекта европейского союза «совершенствование уголовного правосудия в Казахстане»</a:t>
            </a:r>
            <a:endParaRPr lang="en-US" sz="32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2E0A0-C266-4798-8C8F-B9F91E9DA37E}" type="slidenum">
              <a:rPr lang="en-US" smtClean="0">
                <a:solidFill>
                  <a:schemeClr val="tx2"/>
                </a:solidFill>
              </a:rPr>
              <a:pPr/>
              <a:t>1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099" y="266701"/>
            <a:ext cx="7514035" cy="1314449"/>
          </a:xfrm>
        </p:spPr>
        <p:txBody>
          <a:bodyPr>
            <a:no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2800" b="1" dirty="0" smtClean="0">
                <a:ln/>
                <a:solidFill>
                  <a:schemeClr val="accent4"/>
                </a:solidFill>
              </a:rPr>
              <a:t>ОСНОВНЫЕ ПРИНЦИПЫ ДЕЯТЕЛЬНОСТИ ПРОЕКТА ЕВРОПЕЙСКОГО СОЮЗА   </a:t>
            </a:r>
            <a:endParaRPr lang="en-US" sz="2800" b="1" dirty="0">
              <a:ln/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13234" y="1581150"/>
            <a:ext cx="7649766" cy="30480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2400" b="1" dirty="0"/>
              <a:t>К</a:t>
            </a:r>
            <a:r>
              <a:rPr lang="ru-RU" sz="2400" b="1" dirty="0" smtClean="0"/>
              <a:t>омплексный </a:t>
            </a:r>
            <a:r>
              <a:rPr lang="ru-RU" sz="2400" b="1" dirty="0"/>
              <a:t>подход </a:t>
            </a:r>
            <a:endParaRPr lang="ru-RU" sz="2400" b="1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ru-RU" sz="2400" b="1" dirty="0"/>
              <a:t>Д</a:t>
            </a:r>
            <a:r>
              <a:rPr lang="ru-RU" sz="2400" b="1" dirty="0" smtClean="0"/>
              <a:t>оказательная политика – сильная эмпирическая база и оценка эффективности регулирования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400" b="1" dirty="0"/>
              <a:t>Т</a:t>
            </a:r>
            <a:r>
              <a:rPr lang="ru-RU" sz="2400" b="1" dirty="0" smtClean="0"/>
              <a:t>рансфер инструментов для решения задач, а не готовых моделей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400" b="1" dirty="0"/>
              <a:t>Г</a:t>
            </a:r>
            <a:r>
              <a:rPr lang="ru-RU" sz="2400" b="1" dirty="0" smtClean="0"/>
              <a:t>оризонтальное сотрудничество </a:t>
            </a:r>
            <a:endParaRPr lang="en-US" sz="24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917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71600" y="40889"/>
            <a:ext cx="646523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2800" b="1" cap="none" spc="0" dirty="0" smtClean="0">
                <a:ln/>
                <a:solidFill>
                  <a:schemeClr val="accent4"/>
                </a:solidFill>
                <a:effectLst/>
              </a:rPr>
              <a:t>МЕТОДЫ И ФОРМЫ ДЕЯТЕЛЬНОСТИ </a:t>
            </a:r>
            <a:endParaRPr lang="ru-RU" sz="28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88851" y="1620980"/>
            <a:ext cx="2362200" cy="228449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2800" b="1" dirty="0" smtClean="0">
                <a:ln/>
                <a:solidFill>
                  <a:schemeClr val="accent4"/>
                </a:solidFill>
              </a:rPr>
              <a:t>ПРОЕКТ ЕС</a:t>
            </a:r>
            <a:endParaRPr lang="ru-RU" sz="2800" b="1" dirty="0">
              <a:ln/>
              <a:solidFill>
                <a:schemeClr val="accent4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505200" y="678644"/>
            <a:ext cx="3200400" cy="8382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НАУЧНЫЕ ИССЛЕДОВАНИЯ</a:t>
            </a:r>
            <a:endParaRPr lang="ru-RU" b="1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791740" y="1505925"/>
            <a:ext cx="3200400" cy="8382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ЭКСПЕРТНОЕ СОДЕЙСТВИЕ</a:t>
            </a:r>
            <a:endParaRPr lang="ru-RU" b="1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537098" y="2344125"/>
            <a:ext cx="3200400" cy="8382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ИНФОРМАЦИОННАЯ ПОДДЕРЖКА</a:t>
            </a:r>
            <a:endParaRPr lang="ru-RU" b="1" dirty="0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4953000" y="3191342"/>
            <a:ext cx="3200400" cy="8382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ТРЕНИНГИ/СЕМИНАРЫ </a:t>
            </a:r>
            <a:endParaRPr lang="ru-RU" b="1" dirty="0"/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3537098" y="4038559"/>
            <a:ext cx="3200400" cy="8382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ДИАЛОГОВЫЕ ПЛОЩАДКИ  </a:t>
            </a:r>
            <a:endParaRPr lang="ru-RU" b="1" dirty="0"/>
          </a:p>
        </p:txBody>
      </p:sp>
      <p:sp>
        <p:nvSpPr>
          <p:cNvPr id="47" name="Левая фигурная скобка 46"/>
          <p:cNvSpPr/>
          <p:nvPr/>
        </p:nvSpPr>
        <p:spPr>
          <a:xfrm>
            <a:off x="2667000" y="819151"/>
            <a:ext cx="838200" cy="3962400"/>
          </a:xfrm>
          <a:prstGeom prst="leftBrace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3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066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219200" y="1055486"/>
            <a:ext cx="2286000" cy="12192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ПРОЕКТ ЕС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219200" y="3257550"/>
            <a:ext cx="2286000" cy="12192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ПРОЕКТ </a:t>
            </a:r>
          </a:p>
          <a:p>
            <a:pPr algn="ctr"/>
            <a:r>
              <a:rPr lang="ru-RU" dirty="0" smtClean="0"/>
              <a:t>СПРАВЕДЛИВОСТЬ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314950" y="428624"/>
            <a:ext cx="3429000" cy="46482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ЦЕЛИ И ЗАДАЧИ</a:t>
            </a:r>
          </a:p>
          <a:p>
            <a:endParaRPr lang="ru-RU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ОСНОВНЫЕ КОНЦЕПТУАЛЬНЫЕ ПОДХОДЫ </a:t>
            </a:r>
          </a:p>
          <a:p>
            <a:pPr algn="ctr"/>
            <a:endParaRPr lang="ru-RU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МЕТОДЫ ДОСТИЖЕНИЯ ЦЕЛЕЙ</a:t>
            </a:r>
          </a:p>
          <a:p>
            <a:endParaRPr lang="ru-RU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РАССМАТРИВАЕМ ПРОЕКТ КАК «ЗЕРНО», ДЛЯ РАЗВИТИЯ БУДУЩИХ ПРОЕКТОВ 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Равно 8"/>
          <p:cNvSpPr/>
          <p:nvPr/>
        </p:nvSpPr>
        <p:spPr>
          <a:xfrm rot="16200000">
            <a:off x="1800225" y="2276475"/>
            <a:ext cx="1123950" cy="9525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Стрелка вправо 10"/>
          <p:cNvSpPr/>
          <p:nvPr/>
        </p:nvSpPr>
        <p:spPr>
          <a:xfrm>
            <a:off x="3302295" y="2274686"/>
            <a:ext cx="19050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14300" y="301222"/>
            <a:ext cx="5105400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2800" b="1" dirty="0" smtClean="0">
                <a:ln/>
                <a:solidFill>
                  <a:schemeClr val="accent4"/>
                </a:solidFill>
              </a:rPr>
              <a:t>ОСНОВЫ СОТРУДНИЧЕСТВА</a:t>
            </a:r>
            <a:r>
              <a:rPr lang="ru-RU" sz="2800" b="1" cap="none" spc="0" dirty="0" smtClean="0">
                <a:ln/>
                <a:solidFill>
                  <a:schemeClr val="accent4"/>
                </a:solidFill>
                <a:effectLst/>
              </a:rPr>
              <a:t> </a:t>
            </a:r>
            <a:endParaRPr lang="ru-RU" sz="28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4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086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301222"/>
            <a:ext cx="7620000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3600" b="1" dirty="0" smtClean="0">
                <a:ln/>
                <a:solidFill>
                  <a:schemeClr val="accent4"/>
                </a:solidFill>
              </a:rPr>
              <a:t>КОНЦЕПТУАЛЬНЫЕ ПОДХОДЫ  </a:t>
            </a:r>
            <a:endParaRPr lang="ru-RU" sz="36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83277" y="1276350"/>
            <a:ext cx="8032123" cy="12003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СПРАВЕДЛИВОСТЬ ПРАВОСУДИЯ - ОБЩЕСТВЕННОЕ БЛАГО </a:t>
            </a:r>
            <a:endParaRPr lang="ru-RU" sz="3600" b="1" cap="none" spc="0" dirty="0">
              <a:ln w="0"/>
              <a:solidFill>
                <a:schemeClr val="accent2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4299" y="3333750"/>
            <a:ext cx="4229101" cy="107721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dirty="0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СПРАВЕДЛИВЫЙ </a:t>
            </a:r>
          </a:p>
          <a:p>
            <a:pPr algn="ctr"/>
            <a:r>
              <a:rPr lang="ru-RU" sz="3200" dirty="0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ЗАКОН</a:t>
            </a:r>
            <a:endParaRPr lang="ru-RU" sz="3200" b="0" cap="none" spc="0" dirty="0">
              <a:ln w="0"/>
              <a:solidFill>
                <a:schemeClr val="accent2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648201" y="3333750"/>
            <a:ext cx="4267200" cy="107721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dirty="0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СПРАВЕДЛИВЫЙ </a:t>
            </a:r>
          </a:p>
          <a:p>
            <a:pPr algn="ctr"/>
            <a:r>
              <a:rPr lang="ru-RU" sz="3200" dirty="0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СУДЕБНЫЙ ПРОЦЕСС</a:t>
            </a:r>
            <a:endParaRPr lang="ru-RU" sz="3200" b="0" cap="none" spc="0" dirty="0">
              <a:ln w="0"/>
              <a:solidFill>
                <a:schemeClr val="accent2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 flipH="1">
            <a:off x="3124200" y="2476679"/>
            <a:ext cx="1371600" cy="85707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4495800" y="2476679"/>
            <a:ext cx="1371600" cy="85707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793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361950"/>
            <a:ext cx="9144000" cy="107721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ru-RU" sz="3200" b="1" dirty="0" smtClean="0">
                <a:ln/>
                <a:solidFill>
                  <a:schemeClr val="accent4"/>
                </a:solidFill>
              </a:rPr>
              <a:t>СПРАВЕДЛИВОСТЬ - КАК ОБЩЕСТВЕННОЕ БЛАГО </a:t>
            </a:r>
            <a:endParaRPr lang="ru-RU" sz="32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sp>
        <p:nvSpPr>
          <p:cNvPr id="8" name="Выноска со стрелкой вправо 7"/>
          <p:cNvSpPr/>
          <p:nvPr/>
        </p:nvSpPr>
        <p:spPr>
          <a:xfrm>
            <a:off x="1371600" y="1809750"/>
            <a:ext cx="3048000" cy="2286000"/>
          </a:xfrm>
          <a:prstGeom prst="rightArrow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ПРОЕКТ </a:t>
            </a:r>
          </a:p>
          <a:p>
            <a:pPr algn="ctr"/>
            <a:r>
              <a:rPr lang="ru-RU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ЕС </a:t>
            </a:r>
            <a:endParaRPr lang="ru-RU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Куб 8"/>
          <p:cNvSpPr/>
          <p:nvPr/>
        </p:nvSpPr>
        <p:spPr>
          <a:xfrm>
            <a:off x="4876800" y="1276350"/>
            <a:ext cx="3810000" cy="3276600"/>
          </a:xfrm>
          <a:prstGeom prst="cub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СОЦИОЛОГИЧЕСКОЕ ИССЛЕДОВАНИЕ </a:t>
            </a:r>
            <a:r>
              <a:rPr lang="ru-RU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ВОСПРИЯТИЯ </a:t>
            </a:r>
            <a:r>
              <a:rPr lang="ru-RU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НАСЕЛЕНИЯ </a:t>
            </a:r>
            <a:r>
              <a:rPr lang="ru-RU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</a:t>
            </a:r>
          </a:p>
          <a:p>
            <a:pPr algn="ctr"/>
            <a:endParaRPr lang="ru-RU" sz="14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ru-RU" sz="14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ЕВРОПЕЙСКАЯ МЕТОДОЛОГИЯ </a:t>
            </a:r>
            <a:r>
              <a:rPr lang="ru-RU" sz="1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 ИЗМЕРЕНИЮ СПРАВЕДЛИВОСТИ ПРАВОСУДИЯ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894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361950"/>
            <a:ext cx="7620000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3600" b="1" dirty="0" smtClean="0">
                <a:ln/>
                <a:solidFill>
                  <a:schemeClr val="accent4"/>
                </a:solidFill>
              </a:rPr>
              <a:t>СПРАВЕДЛИВЫЙ ЗАКОН </a:t>
            </a:r>
            <a:endParaRPr lang="ru-RU" sz="36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sp>
        <p:nvSpPr>
          <p:cNvPr id="8" name="Выноска со стрелкой вправо 7"/>
          <p:cNvSpPr/>
          <p:nvPr/>
        </p:nvSpPr>
        <p:spPr>
          <a:xfrm>
            <a:off x="1371600" y="1809750"/>
            <a:ext cx="3048000" cy="2286000"/>
          </a:xfrm>
          <a:prstGeom prst="rightArrow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ПРОЕКТ </a:t>
            </a:r>
          </a:p>
          <a:p>
            <a:pPr algn="ctr"/>
            <a:r>
              <a:rPr lang="ru-RU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ЕС </a:t>
            </a:r>
            <a:endParaRPr lang="ru-RU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Куб 8"/>
          <p:cNvSpPr/>
          <p:nvPr/>
        </p:nvSpPr>
        <p:spPr>
          <a:xfrm>
            <a:off x="4876800" y="1276350"/>
            <a:ext cx="3810000" cy="3276600"/>
          </a:xfrm>
          <a:prstGeom prst="cub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ИССЛЕДОВАНИЕ ПРАКТИКИ ЕС ПО ВОПРОСАМ УГОЛОВНЫХ НАКАЗАНИЙ </a:t>
            </a:r>
            <a:endParaRPr lang="ru-RU" dirty="0" smtClean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ru-RU" sz="14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ru-RU" sz="14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Основные принципы разработки, построения и применения уголовных наказаний. Использование арифметики наказаний    </a:t>
            </a:r>
            <a:endParaRPr lang="ru-RU" sz="14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79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361950"/>
            <a:ext cx="7620000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3600" b="1" dirty="0" smtClean="0">
                <a:ln/>
                <a:solidFill>
                  <a:schemeClr val="accent4"/>
                </a:solidFill>
              </a:rPr>
              <a:t>СПРАВЕДЛИВЫЙ СУДЕБНЫЙ ПРОЦЕСС  </a:t>
            </a:r>
            <a:endParaRPr lang="ru-RU" sz="36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sp>
        <p:nvSpPr>
          <p:cNvPr id="4" name="Выноска со стрелкой вправо 3"/>
          <p:cNvSpPr/>
          <p:nvPr/>
        </p:nvSpPr>
        <p:spPr>
          <a:xfrm>
            <a:off x="1066800" y="2038350"/>
            <a:ext cx="3048000" cy="2245685"/>
          </a:xfrm>
          <a:prstGeom prst="rightArrow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ПРОЕКТ </a:t>
            </a:r>
          </a:p>
          <a:p>
            <a:pPr algn="ctr"/>
            <a:r>
              <a:rPr lang="ru-RU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ЕС </a:t>
            </a:r>
            <a:endParaRPr lang="ru-RU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Куб 5"/>
          <p:cNvSpPr/>
          <p:nvPr/>
        </p:nvSpPr>
        <p:spPr>
          <a:xfrm>
            <a:off x="6553200" y="962114"/>
            <a:ext cx="2133600" cy="1714500"/>
          </a:xfrm>
          <a:prstGeom prst="cub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n w="0"/>
                <a:solidFill>
                  <a:schemeClr val="bg1"/>
                </a:solidFill>
              </a:rPr>
              <a:t>ИССЛЕДОВАНИЕ ПРИЧИН НИЗКОГО УРОВНЯ ОПРАВДАТЕЛЬНЫХ ПРИГОВОРОВ</a:t>
            </a:r>
          </a:p>
        </p:txBody>
      </p:sp>
      <p:sp>
        <p:nvSpPr>
          <p:cNvPr id="8" name="Куб 7"/>
          <p:cNvSpPr/>
          <p:nvPr/>
        </p:nvSpPr>
        <p:spPr>
          <a:xfrm>
            <a:off x="4572000" y="2455235"/>
            <a:ext cx="2057400" cy="1828800"/>
          </a:xfrm>
          <a:prstGeom prst="cub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ИССЛЕДОВАНИЕ ПРАКТИКИ ЕС ПО ПРИМИНЕНИЮ КРИТЕРИЕВ СПРАВЕДЛИВОСТИ</a:t>
            </a:r>
            <a:endParaRPr lang="ru-RU" sz="1200" dirty="0" smtClean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Куб 8"/>
          <p:cNvSpPr/>
          <p:nvPr/>
        </p:nvSpPr>
        <p:spPr>
          <a:xfrm>
            <a:off x="6781800" y="2990850"/>
            <a:ext cx="2171700" cy="1828800"/>
          </a:xfrm>
          <a:prstGeom prst="cub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ИССЛЕДОВАНИЕ  МЕЖДУНАРОДНОГООПЫТА: ПРОЦЕССУАЛЬНЫЙ СТАТУС СУДЬИ  </a:t>
            </a:r>
            <a:endParaRPr lang="ru-RU" sz="1200" dirty="0" smtClean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697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Синий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0</TotalTime>
  <Words>185</Words>
  <Application>Microsoft Office PowerPoint</Application>
  <PresentationFormat>Экран (16:9)</PresentationFormat>
  <Paragraphs>65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Параллакс</vt:lpstr>
      <vt:lpstr>Вклад Проекта европейского союза «совершенствование уголовного правосудия в Казахстане»</vt:lpstr>
      <vt:lpstr>ОСНОВНЫЕ ПРИНЦИПЫ ДЕЯТЕЛЬНОСТИ ПРОЕКТА ЕВРОПЕЙСКОГО СОЮЗА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2016-04-08T00:48:37Z</dcterms:created>
  <dcterms:modified xsi:type="dcterms:W3CDTF">2016-09-05T10:41:21Z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</Properties>
</file>